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7" r:id="rId2"/>
    <p:sldMasterId id="2147483663" r:id="rId3"/>
  </p:sldMasterIdLst>
  <p:notesMasterIdLst>
    <p:notesMasterId r:id="rId76"/>
  </p:notesMasterIdLst>
  <p:sldIdLst>
    <p:sldId id="416" r:id="rId4"/>
    <p:sldId id="472" r:id="rId5"/>
    <p:sldId id="486" r:id="rId6"/>
    <p:sldId id="523" r:id="rId7"/>
    <p:sldId id="257" r:id="rId8"/>
    <p:sldId id="524" r:id="rId9"/>
    <p:sldId id="259" r:id="rId10"/>
    <p:sldId id="494" r:id="rId11"/>
    <p:sldId id="495" r:id="rId12"/>
    <p:sldId id="525" r:id="rId13"/>
    <p:sldId id="526" r:id="rId14"/>
    <p:sldId id="262" r:id="rId15"/>
    <p:sldId id="517" r:id="rId16"/>
    <p:sldId id="485" r:id="rId17"/>
    <p:sldId id="535" r:id="rId18"/>
    <p:sldId id="518" r:id="rId19"/>
    <p:sldId id="539" r:id="rId20"/>
    <p:sldId id="536" r:id="rId21"/>
    <p:sldId id="537" r:id="rId22"/>
    <p:sldId id="538" r:id="rId23"/>
    <p:sldId id="487" r:id="rId24"/>
    <p:sldId id="527" r:id="rId25"/>
    <p:sldId id="528" r:id="rId26"/>
    <p:sldId id="529" r:id="rId27"/>
    <p:sldId id="530" r:id="rId28"/>
    <p:sldId id="531" r:id="rId29"/>
    <p:sldId id="532" r:id="rId30"/>
    <p:sldId id="533" r:id="rId31"/>
    <p:sldId id="534" r:id="rId32"/>
    <p:sldId id="522" r:id="rId33"/>
    <p:sldId id="546" r:id="rId34"/>
    <p:sldId id="553" r:id="rId35"/>
    <p:sldId id="547" r:id="rId36"/>
    <p:sldId id="548" r:id="rId37"/>
    <p:sldId id="549" r:id="rId38"/>
    <p:sldId id="550" r:id="rId39"/>
    <p:sldId id="520" r:id="rId40"/>
    <p:sldId id="540" r:id="rId41"/>
    <p:sldId id="543" r:id="rId42"/>
    <p:sldId id="519" r:id="rId43"/>
    <p:sldId id="555" r:id="rId44"/>
    <p:sldId id="521" r:id="rId45"/>
    <p:sldId id="554" r:id="rId46"/>
    <p:sldId id="488" r:id="rId47"/>
    <p:sldId id="256" r:id="rId48"/>
    <p:sldId id="499" r:id="rId49"/>
    <p:sldId id="258" r:id="rId50"/>
    <p:sldId id="500" r:id="rId51"/>
    <p:sldId id="260" r:id="rId52"/>
    <p:sldId id="261" r:id="rId53"/>
    <p:sldId id="501" r:id="rId54"/>
    <p:sldId id="263" r:id="rId55"/>
    <p:sldId id="502" r:id="rId56"/>
    <p:sldId id="489" r:id="rId57"/>
    <p:sldId id="503" r:id="rId58"/>
    <p:sldId id="504" r:id="rId59"/>
    <p:sldId id="505" r:id="rId60"/>
    <p:sldId id="506" r:id="rId61"/>
    <p:sldId id="507" r:id="rId62"/>
    <p:sldId id="508" r:id="rId63"/>
    <p:sldId id="509" r:id="rId64"/>
    <p:sldId id="510" r:id="rId65"/>
    <p:sldId id="490" r:id="rId66"/>
    <p:sldId id="511" r:id="rId67"/>
    <p:sldId id="512" r:id="rId68"/>
    <p:sldId id="513" r:id="rId69"/>
    <p:sldId id="514" r:id="rId70"/>
    <p:sldId id="515" r:id="rId71"/>
    <p:sldId id="516" r:id="rId72"/>
    <p:sldId id="419" r:id="rId73"/>
    <p:sldId id="465" r:id="rId74"/>
    <p:sldId id="464" r:id="rId75"/>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ECC0"/>
    <a:srgbClr val="006666"/>
    <a:srgbClr val="008749"/>
    <a:srgbClr val="41BBBF"/>
    <a:srgbClr val="22E0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415FC5-DBA4-4499-8DDA-331676FC00E5}" v="2" dt="2026-09-09T08:02:23.206"/>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392" autoAdjust="0"/>
    <p:restoredTop sz="68775" autoAdjust="0"/>
  </p:normalViewPr>
  <p:slideViewPr>
    <p:cSldViewPr snapToGrid="0">
      <p:cViewPr varScale="1">
        <p:scale>
          <a:sx n="76" d="100"/>
          <a:sy n="76" d="100"/>
        </p:scale>
        <p:origin x="13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slide" Target="slides/slide58.xml"/><Relationship Id="rId82" Type="http://schemas.microsoft.com/office/2015/10/relationships/revisionInfo" Target="revisionInfo.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Catherine Deignan" userId="767b0e45-6ef6-4c6a-b590-30a08c08fbbc" providerId="ADAL" clId="{B01224BD-950F-4AF5-9C94-21AD9BDCF75F}"/>
    <pc:docChg chg="undo custSel addSld modSld">
      <pc:chgData name="Anne-Catherine Deignan" userId="767b0e45-6ef6-4c6a-b590-30a08c08fbbc" providerId="ADAL" clId="{B01224BD-950F-4AF5-9C94-21AD9BDCF75F}" dt="2026-09-09T08:08:31.421" v="928" actId="20577"/>
      <pc:docMkLst>
        <pc:docMk/>
      </pc:docMkLst>
      <pc:sldChg chg="modSp mod">
        <pc:chgData name="Anne-Catherine Deignan" userId="767b0e45-6ef6-4c6a-b590-30a08c08fbbc" providerId="ADAL" clId="{B01224BD-950F-4AF5-9C94-21AD9BDCF75F}" dt="2026-09-09T07:03:28.477" v="86" actId="20577"/>
        <pc:sldMkLst>
          <pc:docMk/>
          <pc:sldMk cId="0" sldId="257"/>
        </pc:sldMkLst>
        <pc:spChg chg="mod">
          <ac:chgData name="Anne-Catherine Deignan" userId="767b0e45-6ef6-4c6a-b590-30a08c08fbbc" providerId="ADAL" clId="{B01224BD-950F-4AF5-9C94-21AD9BDCF75F}" dt="2026-09-09T07:03:28.477" v="86" actId="20577"/>
          <ac:spMkLst>
            <pc:docMk/>
            <pc:sldMk cId="0" sldId="257"/>
            <ac:spMk id="9" creationId="{00000000-0000-0000-0000-000000000000}"/>
          </ac:spMkLst>
        </pc:spChg>
      </pc:sldChg>
      <pc:sldChg chg="modSp mod">
        <pc:chgData name="Anne-Catherine Deignan" userId="767b0e45-6ef6-4c6a-b590-30a08c08fbbc" providerId="ADAL" clId="{B01224BD-950F-4AF5-9C94-21AD9BDCF75F}" dt="2026-09-09T07:59:33.116" v="758" actId="790"/>
        <pc:sldMkLst>
          <pc:docMk/>
          <pc:sldMk cId="0" sldId="258"/>
        </pc:sldMkLst>
        <pc:spChg chg="mod">
          <ac:chgData name="Anne-Catherine Deignan" userId="767b0e45-6ef6-4c6a-b590-30a08c08fbbc" providerId="ADAL" clId="{B01224BD-950F-4AF5-9C94-21AD9BDCF75F}" dt="2026-09-09T07:59:33.116" v="758" actId="790"/>
          <ac:spMkLst>
            <pc:docMk/>
            <pc:sldMk cId="0" sldId="258"/>
            <ac:spMk id="2" creationId="{00000000-0000-0000-0000-000000000000}"/>
          </ac:spMkLst>
        </pc:spChg>
        <pc:spChg chg="mod">
          <ac:chgData name="Anne-Catherine Deignan" userId="767b0e45-6ef6-4c6a-b590-30a08c08fbbc" providerId="ADAL" clId="{B01224BD-950F-4AF5-9C94-21AD9BDCF75F}" dt="2026-09-09T07:59:33.116" v="758" actId="790"/>
          <ac:spMkLst>
            <pc:docMk/>
            <pc:sldMk cId="0" sldId="258"/>
            <ac:spMk id="4" creationId="{00000000-0000-0000-0000-000000000000}"/>
          </ac:spMkLst>
        </pc:spChg>
        <pc:spChg chg="mod">
          <ac:chgData name="Anne-Catherine Deignan" userId="767b0e45-6ef6-4c6a-b590-30a08c08fbbc" providerId="ADAL" clId="{B01224BD-950F-4AF5-9C94-21AD9BDCF75F}" dt="2026-09-09T07:59:33.116" v="758" actId="790"/>
          <ac:spMkLst>
            <pc:docMk/>
            <pc:sldMk cId="0" sldId="258"/>
            <ac:spMk id="6" creationId="{00000000-0000-0000-0000-000000000000}"/>
          </ac:spMkLst>
        </pc:spChg>
        <pc:spChg chg="mod">
          <ac:chgData name="Anne-Catherine Deignan" userId="767b0e45-6ef6-4c6a-b590-30a08c08fbbc" providerId="ADAL" clId="{B01224BD-950F-4AF5-9C94-21AD9BDCF75F}" dt="2026-09-09T07:59:33.116" v="758" actId="790"/>
          <ac:spMkLst>
            <pc:docMk/>
            <pc:sldMk cId="0" sldId="258"/>
            <ac:spMk id="10" creationId="{00000000-0000-0000-0000-000000000000}"/>
          </ac:spMkLst>
        </pc:spChg>
        <pc:spChg chg="mod">
          <ac:chgData name="Anne-Catherine Deignan" userId="767b0e45-6ef6-4c6a-b590-30a08c08fbbc" providerId="ADAL" clId="{B01224BD-950F-4AF5-9C94-21AD9BDCF75F}" dt="2026-09-09T07:59:33.116" v="758" actId="790"/>
          <ac:spMkLst>
            <pc:docMk/>
            <pc:sldMk cId="0" sldId="258"/>
            <ac:spMk id="11" creationId="{00000000-0000-0000-0000-000000000000}"/>
          </ac:spMkLst>
        </pc:spChg>
        <pc:spChg chg="mod">
          <ac:chgData name="Anne-Catherine Deignan" userId="767b0e45-6ef6-4c6a-b590-30a08c08fbbc" providerId="ADAL" clId="{B01224BD-950F-4AF5-9C94-21AD9BDCF75F}" dt="2026-09-09T07:59:33.116" v="758" actId="790"/>
          <ac:spMkLst>
            <pc:docMk/>
            <pc:sldMk cId="0" sldId="258"/>
            <ac:spMk id="13" creationId="{00000000-0000-0000-0000-000000000000}"/>
          </ac:spMkLst>
        </pc:spChg>
        <pc:spChg chg="mod">
          <ac:chgData name="Anne-Catherine Deignan" userId="767b0e45-6ef6-4c6a-b590-30a08c08fbbc" providerId="ADAL" clId="{B01224BD-950F-4AF5-9C94-21AD9BDCF75F}" dt="2026-09-09T07:59:33.116" v="758" actId="790"/>
          <ac:spMkLst>
            <pc:docMk/>
            <pc:sldMk cId="0" sldId="258"/>
            <ac:spMk id="14" creationId="{00000000-0000-0000-0000-000000000000}"/>
          </ac:spMkLst>
        </pc:spChg>
        <pc:spChg chg="mod">
          <ac:chgData name="Anne-Catherine Deignan" userId="767b0e45-6ef6-4c6a-b590-30a08c08fbbc" providerId="ADAL" clId="{B01224BD-950F-4AF5-9C94-21AD9BDCF75F}" dt="2026-09-09T07:59:33.116" v="758" actId="790"/>
          <ac:spMkLst>
            <pc:docMk/>
            <pc:sldMk cId="0" sldId="258"/>
            <ac:spMk id="15" creationId="{00000000-0000-0000-0000-000000000000}"/>
          </ac:spMkLst>
        </pc:spChg>
        <pc:spChg chg="mod">
          <ac:chgData name="Anne-Catherine Deignan" userId="767b0e45-6ef6-4c6a-b590-30a08c08fbbc" providerId="ADAL" clId="{B01224BD-950F-4AF5-9C94-21AD9BDCF75F}" dt="2026-09-09T07:59:33.116" v="758" actId="790"/>
          <ac:spMkLst>
            <pc:docMk/>
            <pc:sldMk cId="0" sldId="258"/>
            <ac:spMk id="20" creationId="{00000000-0000-0000-0000-000000000000}"/>
          </ac:spMkLst>
        </pc:spChg>
        <pc:spChg chg="mod">
          <ac:chgData name="Anne-Catherine Deignan" userId="767b0e45-6ef6-4c6a-b590-30a08c08fbbc" providerId="ADAL" clId="{B01224BD-950F-4AF5-9C94-21AD9BDCF75F}" dt="2026-09-09T07:59:33.116" v="758" actId="790"/>
          <ac:spMkLst>
            <pc:docMk/>
            <pc:sldMk cId="0" sldId="258"/>
            <ac:spMk id="21" creationId="{00000000-0000-0000-0000-000000000000}"/>
          </ac:spMkLst>
        </pc:spChg>
      </pc:sldChg>
      <pc:sldChg chg="modSp mod">
        <pc:chgData name="Anne-Catherine Deignan" userId="767b0e45-6ef6-4c6a-b590-30a08c08fbbc" providerId="ADAL" clId="{B01224BD-950F-4AF5-9C94-21AD9BDCF75F}" dt="2026-09-09T07:10:22.296" v="145" actId="115"/>
        <pc:sldMkLst>
          <pc:docMk/>
          <pc:sldMk cId="0" sldId="259"/>
        </pc:sldMkLst>
        <pc:spChg chg="mod">
          <ac:chgData name="Anne-Catherine Deignan" userId="767b0e45-6ef6-4c6a-b590-30a08c08fbbc" providerId="ADAL" clId="{B01224BD-950F-4AF5-9C94-21AD9BDCF75F}" dt="2026-09-09T07:10:22.296" v="145" actId="115"/>
          <ac:spMkLst>
            <pc:docMk/>
            <pc:sldMk cId="0" sldId="259"/>
            <ac:spMk id="4" creationId="{00000000-0000-0000-0000-000000000000}"/>
          </ac:spMkLst>
        </pc:spChg>
      </pc:sldChg>
      <pc:sldChg chg="modSp mod">
        <pc:chgData name="Anne-Catherine Deignan" userId="767b0e45-6ef6-4c6a-b590-30a08c08fbbc" providerId="ADAL" clId="{B01224BD-950F-4AF5-9C94-21AD9BDCF75F}" dt="2026-09-09T08:00:44.465" v="767" actId="20577"/>
        <pc:sldMkLst>
          <pc:docMk/>
          <pc:sldMk cId="0" sldId="261"/>
        </pc:sldMkLst>
        <pc:spChg chg="mod">
          <ac:chgData name="Anne-Catherine Deignan" userId="767b0e45-6ef6-4c6a-b590-30a08c08fbbc" providerId="ADAL" clId="{B01224BD-950F-4AF5-9C94-21AD9BDCF75F}" dt="2026-09-09T08:00:44.465" v="767" actId="20577"/>
          <ac:spMkLst>
            <pc:docMk/>
            <pc:sldMk cId="0" sldId="261"/>
            <ac:spMk id="4" creationId="{00000000-0000-0000-0000-000000000000}"/>
          </ac:spMkLst>
        </pc:spChg>
      </pc:sldChg>
      <pc:sldChg chg="modSp add mod">
        <pc:chgData name="Anne-Catherine Deignan" userId="767b0e45-6ef6-4c6a-b590-30a08c08fbbc" providerId="ADAL" clId="{B01224BD-950F-4AF5-9C94-21AD9BDCF75F}" dt="2026-09-09T06:54:00.568" v="1" actId="790"/>
        <pc:sldMkLst>
          <pc:docMk/>
          <pc:sldMk cId="0" sldId="262"/>
        </pc:sldMkLst>
        <pc:spChg chg="mod">
          <ac:chgData name="Anne-Catherine Deignan" userId="767b0e45-6ef6-4c6a-b590-30a08c08fbbc" providerId="ADAL" clId="{B01224BD-950F-4AF5-9C94-21AD9BDCF75F}" dt="2026-09-09T06:54:00.568" v="1" actId="790"/>
          <ac:spMkLst>
            <pc:docMk/>
            <pc:sldMk cId="0" sldId="262"/>
            <ac:spMk id="3" creationId="{00000000-0000-0000-0000-000000000000}"/>
          </ac:spMkLst>
        </pc:spChg>
        <pc:spChg chg="mod">
          <ac:chgData name="Anne-Catherine Deignan" userId="767b0e45-6ef6-4c6a-b590-30a08c08fbbc" providerId="ADAL" clId="{B01224BD-950F-4AF5-9C94-21AD9BDCF75F}" dt="2026-09-09T06:54:00.568" v="1" actId="790"/>
          <ac:spMkLst>
            <pc:docMk/>
            <pc:sldMk cId="0" sldId="262"/>
            <ac:spMk id="10" creationId="{00000000-0000-0000-0000-000000000000}"/>
          </ac:spMkLst>
        </pc:spChg>
        <pc:spChg chg="mod">
          <ac:chgData name="Anne-Catherine Deignan" userId="767b0e45-6ef6-4c6a-b590-30a08c08fbbc" providerId="ADAL" clId="{B01224BD-950F-4AF5-9C94-21AD9BDCF75F}" dt="2026-09-09T06:54:00.568" v="1" actId="790"/>
          <ac:spMkLst>
            <pc:docMk/>
            <pc:sldMk cId="0" sldId="262"/>
            <ac:spMk id="12" creationId="{00000000-0000-0000-0000-000000000000}"/>
          </ac:spMkLst>
        </pc:spChg>
        <pc:spChg chg="mod">
          <ac:chgData name="Anne-Catherine Deignan" userId="767b0e45-6ef6-4c6a-b590-30a08c08fbbc" providerId="ADAL" clId="{B01224BD-950F-4AF5-9C94-21AD9BDCF75F}" dt="2026-09-09T06:54:00.568" v="1" actId="790"/>
          <ac:spMkLst>
            <pc:docMk/>
            <pc:sldMk cId="0" sldId="262"/>
            <ac:spMk id="13" creationId="{00000000-0000-0000-0000-000000000000}"/>
          </ac:spMkLst>
        </pc:spChg>
        <pc:spChg chg="mod">
          <ac:chgData name="Anne-Catherine Deignan" userId="767b0e45-6ef6-4c6a-b590-30a08c08fbbc" providerId="ADAL" clId="{B01224BD-950F-4AF5-9C94-21AD9BDCF75F}" dt="2026-09-09T06:54:00.568" v="1" actId="790"/>
          <ac:spMkLst>
            <pc:docMk/>
            <pc:sldMk cId="0" sldId="262"/>
            <ac:spMk id="18" creationId="{00000000-0000-0000-0000-000000000000}"/>
          </ac:spMkLst>
        </pc:spChg>
        <pc:spChg chg="mod">
          <ac:chgData name="Anne-Catherine Deignan" userId="767b0e45-6ef6-4c6a-b590-30a08c08fbbc" providerId="ADAL" clId="{B01224BD-950F-4AF5-9C94-21AD9BDCF75F}" dt="2026-09-09T06:54:00.568" v="1" actId="790"/>
          <ac:spMkLst>
            <pc:docMk/>
            <pc:sldMk cId="0" sldId="262"/>
            <ac:spMk id="22" creationId="{00000000-0000-0000-0000-000000000000}"/>
          </ac:spMkLst>
        </pc:spChg>
        <pc:spChg chg="mod">
          <ac:chgData name="Anne-Catherine Deignan" userId="767b0e45-6ef6-4c6a-b590-30a08c08fbbc" providerId="ADAL" clId="{B01224BD-950F-4AF5-9C94-21AD9BDCF75F}" dt="2026-09-09T06:54:00.568" v="1" actId="790"/>
          <ac:spMkLst>
            <pc:docMk/>
            <pc:sldMk cId="0" sldId="262"/>
            <ac:spMk id="23" creationId="{00000000-0000-0000-0000-000000000000}"/>
          </ac:spMkLst>
        </pc:spChg>
        <pc:spChg chg="mod">
          <ac:chgData name="Anne-Catherine Deignan" userId="767b0e45-6ef6-4c6a-b590-30a08c08fbbc" providerId="ADAL" clId="{B01224BD-950F-4AF5-9C94-21AD9BDCF75F}" dt="2026-09-09T06:54:00.568" v="1" actId="790"/>
          <ac:spMkLst>
            <pc:docMk/>
            <pc:sldMk cId="0" sldId="262"/>
            <ac:spMk id="24" creationId="{00000000-0000-0000-0000-000000000000}"/>
          </ac:spMkLst>
        </pc:spChg>
        <pc:spChg chg="mod">
          <ac:chgData name="Anne-Catherine Deignan" userId="767b0e45-6ef6-4c6a-b590-30a08c08fbbc" providerId="ADAL" clId="{B01224BD-950F-4AF5-9C94-21AD9BDCF75F}" dt="2026-09-09T06:54:00.568" v="1" actId="790"/>
          <ac:spMkLst>
            <pc:docMk/>
            <pc:sldMk cId="0" sldId="262"/>
            <ac:spMk id="26" creationId="{00000000-0000-0000-0000-000000000000}"/>
          </ac:spMkLst>
        </pc:spChg>
        <pc:spChg chg="mod">
          <ac:chgData name="Anne-Catherine Deignan" userId="767b0e45-6ef6-4c6a-b590-30a08c08fbbc" providerId="ADAL" clId="{B01224BD-950F-4AF5-9C94-21AD9BDCF75F}" dt="2026-09-09T06:54:00.568" v="1" actId="790"/>
          <ac:spMkLst>
            <pc:docMk/>
            <pc:sldMk cId="0" sldId="262"/>
            <ac:spMk id="29" creationId="{00000000-0000-0000-0000-000000000000}"/>
          </ac:spMkLst>
        </pc:spChg>
      </pc:sldChg>
      <pc:sldChg chg="modSp mod">
        <pc:chgData name="Anne-Catherine Deignan" userId="767b0e45-6ef6-4c6a-b590-30a08c08fbbc" providerId="ADAL" clId="{B01224BD-950F-4AF5-9C94-21AD9BDCF75F}" dt="2026-09-09T07:10:44.361" v="146" actId="20577"/>
        <pc:sldMkLst>
          <pc:docMk/>
          <pc:sldMk cId="3193585004" sldId="494"/>
        </pc:sldMkLst>
        <pc:spChg chg="mod">
          <ac:chgData name="Anne-Catherine Deignan" userId="767b0e45-6ef6-4c6a-b590-30a08c08fbbc" providerId="ADAL" clId="{B01224BD-950F-4AF5-9C94-21AD9BDCF75F}" dt="2026-09-09T07:10:44.361" v="146" actId="20577"/>
          <ac:spMkLst>
            <pc:docMk/>
            <pc:sldMk cId="3193585004" sldId="494"/>
            <ac:spMk id="17" creationId="{C26A0EF3-AC4E-C822-FD28-83520CA4FAE8}"/>
          </ac:spMkLst>
        </pc:spChg>
      </pc:sldChg>
      <pc:sldChg chg="modSp mod">
        <pc:chgData name="Anne-Catherine Deignan" userId="767b0e45-6ef6-4c6a-b590-30a08c08fbbc" providerId="ADAL" clId="{B01224BD-950F-4AF5-9C94-21AD9BDCF75F}" dt="2026-09-09T07:59:15.598" v="757" actId="20577"/>
        <pc:sldMkLst>
          <pc:docMk/>
          <pc:sldMk cId="0" sldId="499"/>
        </pc:sldMkLst>
        <pc:spChg chg="mod">
          <ac:chgData name="Anne-Catherine Deignan" userId="767b0e45-6ef6-4c6a-b590-30a08c08fbbc" providerId="ADAL" clId="{B01224BD-950F-4AF5-9C94-21AD9BDCF75F}" dt="2026-09-09T07:59:15.598" v="757" actId="20577"/>
          <ac:spMkLst>
            <pc:docMk/>
            <pc:sldMk cId="0" sldId="499"/>
            <ac:spMk id="16" creationId="{00000000-0000-0000-0000-000000000000}"/>
          </ac:spMkLst>
        </pc:spChg>
      </pc:sldChg>
      <pc:sldChg chg="modSp add mod">
        <pc:chgData name="Anne-Catherine Deignan" userId="767b0e45-6ef6-4c6a-b590-30a08c08fbbc" providerId="ADAL" clId="{B01224BD-950F-4AF5-9C94-21AD9BDCF75F}" dt="2026-09-09T08:04:13.295" v="916" actId="20577"/>
        <pc:sldMkLst>
          <pc:docMk/>
          <pc:sldMk cId="0" sldId="502"/>
        </pc:sldMkLst>
        <pc:spChg chg="mod">
          <ac:chgData name="Anne-Catherine Deignan" userId="767b0e45-6ef6-4c6a-b590-30a08c08fbbc" providerId="ADAL" clId="{B01224BD-950F-4AF5-9C94-21AD9BDCF75F}" dt="2026-09-09T08:02:30.296" v="769" actId="790"/>
          <ac:spMkLst>
            <pc:docMk/>
            <pc:sldMk cId="0" sldId="502"/>
            <ac:spMk id="3" creationId="{00000000-0000-0000-0000-000000000000}"/>
          </ac:spMkLst>
        </pc:spChg>
        <pc:spChg chg="mod">
          <ac:chgData name="Anne-Catherine Deignan" userId="767b0e45-6ef6-4c6a-b590-30a08c08fbbc" providerId="ADAL" clId="{B01224BD-950F-4AF5-9C94-21AD9BDCF75F}" dt="2026-09-09T08:04:13.295" v="916" actId="20577"/>
          <ac:spMkLst>
            <pc:docMk/>
            <pc:sldMk cId="0" sldId="502"/>
            <ac:spMk id="4" creationId="{00000000-0000-0000-0000-000000000000}"/>
          </ac:spMkLst>
        </pc:spChg>
        <pc:spChg chg="mod">
          <ac:chgData name="Anne-Catherine Deignan" userId="767b0e45-6ef6-4c6a-b590-30a08c08fbbc" providerId="ADAL" clId="{B01224BD-950F-4AF5-9C94-21AD9BDCF75F}" dt="2026-09-09T08:03:46.719" v="894" actId="14100"/>
          <ac:spMkLst>
            <pc:docMk/>
            <pc:sldMk cId="0" sldId="502"/>
            <ac:spMk id="5" creationId="{00000000-0000-0000-0000-000000000000}"/>
          </ac:spMkLst>
        </pc:spChg>
        <pc:spChg chg="mod">
          <ac:chgData name="Anne-Catherine Deignan" userId="767b0e45-6ef6-4c6a-b590-30a08c08fbbc" providerId="ADAL" clId="{B01224BD-950F-4AF5-9C94-21AD9BDCF75F}" dt="2026-09-09T08:02:30.296" v="769" actId="790"/>
          <ac:spMkLst>
            <pc:docMk/>
            <pc:sldMk cId="0" sldId="502"/>
            <ac:spMk id="8" creationId="{00000000-0000-0000-0000-000000000000}"/>
          </ac:spMkLst>
        </pc:spChg>
        <pc:spChg chg="mod">
          <ac:chgData name="Anne-Catherine Deignan" userId="767b0e45-6ef6-4c6a-b590-30a08c08fbbc" providerId="ADAL" clId="{B01224BD-950F-4AF5-9C94-21AD9BDCF75F}" dt="2026-09-09T08:03:52.399" v="895" actId="14100"/>
          <ac:spMkLst>
            <pc:docMk/>
            <pc:sldMk cId="0" sldId="502"/>
            <ac:spMk id="10" creationId="{00000000-0000-0000-0000-000000000000}"/>
          </ac:spMkLst>
        </pc:spChg>
        <pc:spChg chg="mod">
          <ac:chgData name="Anne-Catherine Deignan" userId="767b0e45-6ef6-4c6a-b590-30a08c08fbbc" providerId="ADAL" clId="{B01224BD-950F-4AF5-9C94-21AD9BDCF75F}" dt="2026-09-09T08:02:30.296" v="769" actId="790"/>
          <ac:spMkLst>
            <pc:docMk/>
            <pc:sldMk cId="0" sldId="502"/>
            <ac:spMk id="12" creationId="{00000000-0000-0000-0000-000000000000}"/>
          </ac:spMkLst>
        </pc:spChg>
        <pc:spChg chg="mod">
          <ac:chgData name="Anne-Catherine Deignan" userId="767b0e45-6ef6-4c6a-b590-30a08c08fbbc" providerId="ADAL" clId="{B01224BD-950F-4AF5-9C94-21AD9BDCF75F}" dt="2026-09-09T08:02:30.296" v="769" actId="790"/>
          <ac:spMkLst>
            <pc:docMk/>
            <pc:sldMk cId="0" sldId="502"/>
            <ac:spMk id="14" creationId="{00000000-0000-0000-0000-000000000000}"/>
          </ac:spMkLst>
        </pc:spChg>
        <pc:spChg chg="mod">
          <ac:chgData name="Anne-Catherine Deignan" userId="767b0e45-6ef6-4c6a-b590-30a08c08fbbc" providerId="ADAL" clId="{B01224BD-950F-4AF5-9C94-21AD9BDCF75F}" dt="2026-09-09T08:03:55.900" v="896" actId="14100"/>
          <ac:spMkLst>
            <pc:docMk/>
            <pc:sldMk cId="0" sldId="502"/>
            <ac:spMk id="15" creationId="{00000000-0000-0000-0000-000000000000}"/>
          </ac:spMkLst>
        </pc:spChg>
        <pc:spChg chg="mod">
          <ac:chgData name="Anne-Catherine Deignan" userId="767b0e45-6ef6-4c6a-b590-30a08c08fbbc" providerId="ADAL" clId="{B01224BD-950F-4AF5-9C94-21AD9BDCF75F}" dt="2026-09-09T08:02:30.296" v="769" actId="790"/>
          <ac:spMkLst>
            <pc:docMk/>
            <pc:sldMk cId="0" sldId="502"/>
            <ac:spMk id="17" creationId="{00000000-0000-0000-0000-000000000000}"/>
          </ac:spMkLst>
        </pc:spChg>
        <pc:spChg chg="mod">
          <ac:chgData name="Anne-Catherine Deignan" userId="767b0e45-6ef6-4c6a-b590-30a08c08fbbc" providerId="ADAL" clId="{B01224BD-950F-4AF5-9C94-21AD9BDCF75F}" dt="2026-09-09T08:02:30.296" v="769" actId="790"/>
          <ac:spMkLst>
            <pc:docMk/>
            <pc:sldMk cId="0" sldId="502"/>
            <ac:spMk id="19" creationId="{00000000-0000-0000-0000-000000000000}"/>
          </ac:spMkLst>
        </pc:spChg>
        <pc:spChg chg="mod">
          <ac:chgData name="Anne-Catherine Deignan" userId="767b0e45-6ef6-4c6a-b590-30a08c08fbbc" providerId="ADAL" clId="{B01224BD-950F-4AF5-9C94-21AD9BDCF75F}" dt="2026-09-09T08:03:30.182" v="890" actId="14100"/>
          <ac:spMkLst>
            <pc:docMk/>
            <pc:sldMk cId="0" sldId="502"/>
            <ac:spMk id="20" creationId="{00000000-0000-0000-0000-000000000000}"/>
          </ac:spMkLst>
        </pc:spChg>
        <pc:spChg chg="mod">
          <ac:chgData name="Anne-Catherine Deignan" userId="767b0e45-6ef6-4c6a-b590-30a08c08fbbc" providerId="ADAL" clId="{B01224BD-950F-4AF5-9C94-21AD9BDCF75F}" dt="2026-09-09T08:03:26.270" v="889" actId="20577"/>
          <ac:spMkLst>
            <pc:docMk/>
            <pc:sldMk cId="0" sldId="502"/>
            <ac:spMk id="21" creationId="{00000000-0000-0000-0000-000000000000}"/>
          </ac:spMkLst>
        </pc:spChg>
        <pc:spChg chg="mod">
          <ac:chgData name="Anne-Catherine Deignan" userId="767b0e45-6ef6-4c6a-b590-30a08c08fbbc" providerId="ADAL" clId="{B01224BD-950F-4AF5-9C94-21AD9BDCF75F}" dt="2026-09-09T08:02:30.296" v="769" actId="790"/>
          <ac:spMkLst>
            <pc:docMk/>
            <pc:sldMk cId="0" sldId="502"/>
            <ac:spMk id="22" creationId="{00000000-0000-0000-0000-000000000000}"/>
          </ac:spMkLst>
        </pc:spChg>
      </pc:sldChg>
      <pc:sldChg chg="modSp mod">
        <pc:chgData name="Anne-Catherine Deignan" userId="767b0e45-6ef6-4c6a-b590-30a08c08fbbc" providerId="ADAL" clId="{B01224BD-950F-4AF5-9C94-21AD9BDCF75F}" dt="2026-09-09T08:07:01.784" v="919" actId="14100"/>
        <pc:sldMkLst>
          <pc:docMk/>
          <pc:sldMk cId="0" sldId="507"/>
        </pc:sldMkLst>
        <pc:spChg chg="mod">
          <ac:chgData name="Anne-Catherine Deignan" userId="767b0e45-6ef6-4c6a-b590-30a08c08fbbc" providerId="ADAL" clId="{B01224BD-950F-4AF5-9C94-21AD9BDCF75F}" dt="2026-09-09T08:07:01.784" v="919" actId="14100"/>
          <ac:spMkLst>
            <pc:docMk/>
            <pc:sldMk cId="0" sldId="507"/>
            <ac:spMk id="24" creationId="{00000000-0000-0000-0000-000000000000}"/>
          </ac:spMkLst>
        </pc:spChg>
      </pc:sldChg>
      <pc:sldChg chg="modSp mod">
        <pc:chgData name="Anne-Catherine Deignan" userId="767b0e45-6ef6-4c6a-b590-30a08c08fbbc" providerId="ADAL" clId="{B01224BD-950F-4AF5-9C94-21AD9BDCF75F}" dt="2026-09-09T08:08:31.421" v="928" actId="20577"/>
        <pc:sldMkLst>
          <pc:docMk/>
          <pc:sldMk cId="0" sldId="509"/>
        </pc:sldMkLst>
        <pc:spChg chg="mod">
          <ac:chgData name="Anne-Catherine Deignan" userId="767b0e45-6ef6-4c6a-b590-30a08c08fbbc" providerId="ADAL" clId="{B01224BD-950F-4AF5-9C94-21AD9BDCF75F}" dt="2026-09-09T08:08:31.421" v="928" actId="20577"/>
          <ac:spMkLst>
            <pc:docMk/>
            <pc:sldMk cId="0" sldId="509"/>
            <ac:spMk id="3" creationId="{00000000-0000-0000-0000-000000000000}"/>
          </ac:spMkLst>
        </pc:spChg>
        <pc:spChg chg="mod">
          <ac:chgData name="Anne-Catherine Deignan" userId="767b0e45-6ef6-4c6a-b590-30a08c08fbbc" providerId="ADAL" clId="{B01224BD-950F-4AF5-9C94-21AD9BDCF75F}" dt="2026-09-09T08:08:09.581" v="920" actId="255"/>
          <ac:spMkLst>
            <pc:docMk/>
            <pc:sldMk cId="0" sldId="509"/>
            <ac:spMk id="23" creationId="{00000000-0000-0000-0000-000000000000}"/>
          </ac:spMkLst>
        </pc:spChg>
        <pc:spChg chg="mod">
          <ac:chgData name="Anne-Catherine Deignan" userId="767b0e45-6ef6-4c6a-b590-30a08c08fbbc" providerId="ADAL" clId="{B01224BD-950F-4AF5-9C94-21AD9BDCF75F}" dt="2026-09-09T08:08:14.290" v="921" actId="255"/>
          <ac:spMkLst>
            <pc:docMk/>
            <pc:sldMk cId="0" sldId="509"/>
            <ac:spMk id="28" creationId="{00000000-0000-0000-0000-000000000000}"/>
          </ac:spMkLst>
        </pc:spChg>
        <pc:spChg chg="mod">
          <ac:chgData name="Anne-Catherine Deignan" userId="767b0e45-6ef6-4c6a-b590-30a08c08fbbc" providerId="ADAL" clId="{B01224BD-950F-4AF5-9C94-21AD9BDCF75F}" dt="2026-09-09T08:08:17.932" v="922" actId="255"/>
          <ac:spMkLst>
            <pc:docMk/>
            <pc:sldMk cId="0" sldId="509"/>
            <ac:spMk id="33" creationId="{00000000-0000-0000-0000-000000000000}"/>
          </ac:spMkLst>
        </pc:spChg>
      </pc:sldChg>
      <pc:sldChg chg="modSp mod">
        <pc:chgData name="Anne-Catherine Deignan" userId="767b0e45-6ef6-4c6a-b590-30a08c08fbbc" providerId="ADAL" clId="{B01224BD-950F-4AF5-9C94-21AD9BDCF75F}" dt="2026-09-09T07:04:27.599" v="101" actId="20577"/>
        <pc:sldMkLst>
          <pc:docMk/>
          <pc:sldMk cId="0" sldId="524"/>
        </pc:sldMkLst>
        <pc:spChg chg="mod">
          <ac:chgData name="Anne-Catherine Deignan" userId="767b0e45-6ef6-4c6a-b590-30a08c08fbbc" providerId="ADAL" clId="{B01224BD-950F-4AF5-9C94-21AD9BDCF75F}" dt="2026-09-09T07:04:27.599" v="101" actId="20577"/>
          <ac:spMkLst>
            <pc:docMk/>
            <pc:sldMk cId="0" sldId="524"/>
            <ac:spMk id="18" creationId="{00000000-0000-0000-0000-000000000000}"/>
          </ac:spMkLst>
        </pc:spChg>
      </pc:sldChg>
      <pc:sldChg chg="modSp mod">
        <pc:chgData name="Anne-Catherine Deignan" userId="767b0e45-6ef6-4c6a-b590-30a08c08fbbc" providerId="ADAL" clId="{B01224BD-950F-4AF5-9C94-21AD9BDCF75F}" dt="2026-09-09T07:15:06.085" v="299" actId="20577"/>
        <pc:sldMkLst>
          <pc:docMk/>
          <pc:sldMk cId="0" sldId="525"/>
        </pc:sldMkLst>
        <pc:spChg chg="mod">
          <ac:chgData name="Anne-Catherine Deignan" userId="767b0e45-6ef6-4c6a-b590-30a08c08fbbc" providerId="ADAL" clId="{B01224BD-950F-4AF5-9C94-21AD9BDCF75F}" dt="2026-09-09T07:15:06.085" v="299" actId="20577"/>
          <ac:spMkLst>
            <pc:docMk/>
            <pc:sldMk cId="0" sldId="525"/>
            <ac:spMk id="9" creationId="{00000000-0000-0000-0000-000000000000}"/>
          </ac:spMkLst>
        </pc:spChg>
      </pc:sldChg>
      <pc:sldChg chg="modSp mod">
        <pc:chgData name="Anne-Catherine Deignan" userId="767b0e45-6ef6-4c6a-b590-30a08c08fbbc" providerId="ADAL" clId="{B01224BD-950F-4AF5-9C94-21AD9BDCF75F}" dt="2026-09-09T06:59:54.039" v="28" actId="20577"/>
        <pc:sldMkLst>
          <pc:docMk/>
          <pc:sldMk cId="0" sldId="528"/>
        </pc:sldMkLst>
        <pc:spChg chg="mod">
          <ac:chgData name="Anne-Catherine Deignan" userId="767b0e45-6ef6-4c6a-b590-30a08c08fbbc" providerId="ADAL" clId="{B01224BD-950F-4AF5-9C94-21AD9BDCF75F}" dt="2026-09-09T06:59:54.039" v="28" actId="20577"/>
          <ac:spMkLst>
            <pc:docMk/>
            <pc:sldMk cId="0" sldId="528"/>
            <ac:spMk id="9" creationId="{00000000-0000-0000-0000-000000000000}"/>
          </ac:spMkLst>
        </pc:spChg>
      </pc:sldChg>
      <pc:sldChg chg="modSp mod">
        <pc:chgData name="Anne-Catherine Deignan" userId="767b0e45-6ef6-4c6a-b590-30a08c08fbbc" providerId="ADAL" clId="{B01224BD-950F-4AF5-9C94-21AD9BDCF75F}" dt="2026-09-09T07:02:39.362" v="78" actId="20577"/>
        <pc:sldMkLst>
          <pc:docMk/>
          <pc:sldMk cId="0" sldId="530"/>
        </pc:sldMkLst>
        <pc:spChg chg="mod">
          <ac:chgData name="Anne-Catherine Deignan" userId="767b0e45-6ef6-4c6a-b590-30a08c08fbbc" providerId="ADAL" clId="{B01224BD-950F-4AF5-9C94-21AD9BDCF75F}" dt="2026-09-09T07:02:30.194" v="67" actId="20577"/>
          <ac:spMkLst>
            <pc:docMk/>
            <pc:sldMk cId="0" sldId="530"/>
            <ac:spMk id="14" creationId="{00000000-0000-0000-0000-000000000000}"/>
          </ac:spMkLst>
        </pc:spChg>
        <pc:spChg chg="mod">
          <ac:chgData name="Anne-Catherine Deignan" userId="767b0e45-6ef6-4c6a-b590-30a08c08fbbc" providerId="ADAL" clId="{B01224BD-950F-4AF5-9C94-21AD9BDCF75F}" dt="2026-09-09T07:02:39.362" v="78" actId="20577"/>
          <ac:spMkLst>
            <pc:docMk/>
            <pc:sldMk cId="0" sldId="530"/>
            <ac:spMk id="19" creationId="{00000000-0000-0000-0000-000000000000}"/>
          </ac:spMkLst>
        </pc:spChg>
        <pc:spChg chg="mod">
          <ac:chgData name="Anne-Catherine Deignan" userId="767b0e45-6ef6-4c6a-b590-30a08c08fbbc" providerId="ADAL" clId="{B01224BD-950F-4AF5-9C94-21AD9BDCF75F}" dt="2026-09-09T06:58:09.609" v="9" actId="20577"/>
          <ac:spMkLst>
            <pc:docMk/>
            <pc:sldMk cId="0" sldId="530"/>
            <ac:spMk id="24" creationId="{00000000-0000-0000-0000-000000000000}"/>
          </ac:spMkLst>
        </pc:spChg>
      </pc:sldChg>
      <pc:sldChg chg="modSp mod">
        <pc:chgData name="Anne-Catherine Deignan" userId="767b0e45-6ef6-4c6a-b590-30a08c08fbbc" providerId="ADAL" clId="{B01224BD-950F-4AF5-9C94-21AD9BDCF75F}" dt="2026-09-09T07:56:57.066" v="748" actId="113"/>
        <pc:sldMkLst>
          <pc:docMk/>
          <pc:sldMk cId="0" sldId="531"/>
        </pc:sldMkLst>
        <pc:spChg chg="mod">
          <ac:chgData name="Anne-Catherine Deignan" userId="767b0e45-6ef6-4c6a-b590-30a08c08fbbc" providerId="ADAL" clId="{B01224BD-950F-4AF5-9C94-21AD9BDCF75F}" dt="2026-09-09T07:47:39.822" v="301" actId="20577"/>
          <ac:spMkLst>
            <pc:docMk/>
            <pc:sldMk cId="0" sldId="531"/>
            <ac:spMk id="4" creationId="{00000000-0000-0000-0000-000000000000}"/>
          </ac:spMkLst>
        </pc:spChg>
        <pc:spChg chg="mod">
          <ac:chgData name="Anne-Catherine Deignan" userId="767b0e45-6ef6-4c6a-b590-30a08c08fbbc" providerId="ADAL" clId="{B01224BD-950F-4AF5-9C94-21AD9BDCF75F}" dt="2026-09-09T07:56:44.740" v="745" actId="113"/>
          <ac:spMkLst>
            <pc:docMk/>
            <pc:sldMk cId="0" sldId="531"/>
            <ac:spMk id="7" creationId="{00000000-0000-0000-0000-000000000000}"/>
          </ac:spMkLst>
        </pc:spChg>
        <pc:spChg chg="mod">
          <ac:chgData name="Anne-Catherine Deignan" userId="767b0e45-6ef6-4c6a-b590-30a08c08fbbc" providerId="ADAL" clId="{B01224BD-950F-4AF5-9C94-21AD9BDCF75F}" dt="2026-09-09T07:56:57.066" v="748" actId="113"/>
          <ac:spMkLst>
            <pc:docMk/>
            <pc:sldMk cId="0" sldId="531"/>
            <ac:spMk id="10" creationId="{00000000-0000-0000-0000-000000000000}"/>
          </ac:spMkLst>
        </pc:spChg>
        <pc:spChg chg="mod">
          <ac:chgData name="Anne-Catherine Deignan" userId="767b0e45-6ef6-4c6a-b590-30a08c08fbbc" providerId="ADAL" clId="{B01224BD-950F-4AF5-9C94-21AD9BDCF75F}" dt="2026-09-09T07:56:07.946" v="744" actId="20577"/>
          <ac:spMkLst>
            <pc:docMk/>
            <pc:sldMk cId="0" sldId="531"/>
            <ac:spMk id="12" creationId="{00000000-0000-0000-0000-000000000000}"/>
          </ac:spMkLst>
        </pc:spChg>
      </pc:sldChg>
      <pc:sldChg chg="modSp mod">
        <pc:chgData name="Anne-Catherine Deignan" userId="767b0e45-6ef6-4c6a-b590-30a08c08fbbc" providerId="ADAL" clId="{B01224BD-950F-4AF5-9C94-21AD9BDCF75F}" dt="2026-09-09T07:58:14.396" v="756" actId="20577"/>
        <pc:sldMkLst>
          <pc:docMk/>
          <pc:sldMk cId="0" sldId="533"/>
        </pc:sldMkLst>
        <pc:spChg chg="mod">
          <ac:chgData name="Anne-Catherine Deignan" userId="767b0e45-6ef6-4c6a-b590-30a08c08fbbc" providerId="ADAL" clId="{B01224BD-950F-4AF5-9C94-21AD9BDCF75F}" dt="2026-09-09T07:57:54.458" v="751" actId="20577"/>
          <ac:spMkLst>
            <pc:docMk/>
            <pc:sldMk cId="0" sldId="533"/>
            <ac:spMk id="4" creationId="{00000000-0000-0000-0000-000000000000}"/>
          </ac:spMkLst>
        </pc:spChg>
        <pc:spChg chg="mod">
          <ac:chgData name="Anne-Catherine Deignan" userId="767b0e45-6ef6-4c6a-b590-30a08c08fbbc" providerId="ADAL" clId="{B01224BD-950F-4AF5-9C94-21AD9BDCF75F}" dt="2026-09-09T07:58:06.449" v="752" actId="113"/>
          <ac:spMkLst>
            <pc:docMk/>
            <pc:sldMk cId="0" sldId="533"/>
            <ac:spMk id="12" creationId="{00000000-0000-0000-0000-000000000000}"/>
          </ac:spMkLst>
        </pc:spChg>
        <pc:spChg chg="mod">
          <ac:chgData name="Anne-Catherine Deignan" userId="767b0e45-6ef6-4c6a-b590-30a08c08fbbc" providerId="ADAL" clId="{B01224BD-950F-4AF5-9C94-21AD9BDCF75F}" dt="2026-09-09T07:58:14.396" v="756" actId="20577"/>
          <ac:spMkLst>
            <pc:docMk/>
            <pc:sldMk cId="0" sldId="533"/>
            <ac:spMk id="1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1C1C54-A04B-4CDF-9F21-749BB6C9E801}" type="datetimeFigureOut">
              <a:rPr lang="nl-BE" smtClean="0"/>
              <a:t>16/10/2026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E837D3-0F2A-49F9-82B0-B7973B070C75}" type="slidenum">
              <a:rPr lang="nl-BE" smtClean="0"/>
              <a:t>‹nr.›</a:t>
            </a:fld>
            <a:endParaRPr lang="nl-BE"/>
          </a:p>
        </p:txBody>
      </p:sp>
    </p:spTree>
    <p:extLst>
      <p:ext uri="{BB962C8B-B14F-4D97-AF65-F5344CB8AC3E}">
        <p14:creationId xmlns:p14="http://schemas.microsoft.com/office/powerpoint/2010/main" val="744685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vlaanderen.be/opleidingsdatabank"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3E837D3-0F2A-49F9-82B0-B7973B070C75}" type="slidenum">
              <a:rPr lang="nl-BE" smtClean="0"/>
              <a:t>1</a:t>
            </a:fld>
            <a:endParaRPr lang="nl-BE"/>
          </a:p>
        </p:txBody>
      </p:sp>
    </p:spTree>
    <p:extLst>
      <p:ext uri="{BB962C8B-B14F-4D97-AF65-F5344CB8AC3E}">
        <p14:creationId xmlns:p14="http://schemas.microsoft.com/office/powerpoint/2010/main" val="2208929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3E837D3-0F2A-49F9-82B0-B7973B070C75}" type="slidenum">
              <a:rPr lang="nl-BE" smtClean="0"/>
              <a:t>2</a:t>
            </a:fld>
            <a:endParaRPr lang="nl-BE"/>
          </a:p>
        </p:txBody>
      </p:sp>
    </p:spTree>
    <p:extLst>
      <p:ext uri="{BB962C8B-B14F-4D97-AF65-F5344CB8AC3E}">
        <p14:creationId xmlns:p14="http://schemas.microsoft.com/office/powerpoint/2010/main" val="2126733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Een algemene prikklokplicht voor elke Belgische werkgever? Vandaag nog niet. België kent momenteel geen algemene wettelijke verplichting om voor iedere werknemer de arbeidstijd te registreren.</a:t>
            </a:r>
          </a:p>
          <a:p>
            <a:endParaRPr lang="nl-BE" dirty="0"/>
          </a:p>
          <a:p>
            <a:r>
              <a:rPr lang="nl-BE" dirty="0"/>
              <a:t>Maar de context verandert snel. Europese rechtspraak verwacht dat lidstaten werkgevers verplichten om de dagelijkse arbeidstijd objectief, betrouwbaar en toegankelijk te registreren. De federale regering heeft bovendien een algemene verplichting vanaf 2027 aangekondigd.</a:t>
            </a:r>
          </a:p>
          <a:p>
            <a:endParaRPr lang="nl-BE" dirty="0"/>
          </a:p>
          <a:p>
            <a:r>
              <a:rPr lang="nl-BE" dirty="0"/>
              <a:t>De relevante werkgeversvraag is daarom niet alleen: ‘Ben ik vandaag formeel verplicht?’ Maar ook: ‘Kunnen wij vandaag aantonen hoeveel er werkelijk gewerkt wordt?’ Dat is belangrijk voor arbeidsduur, rusttijden, overuren, payroll en inspectie.</a:t>
            </a:r>
          </a:p>
          <a:p>
            <a:endParaRPr lang="nl-BE" dirty="0"/>
          </a:p>
        </p:txBody>
      </p:sp>
      <p:sp>
        <p:nvSpPr>
          <p:cNvPr id="4" name="Tijdelijke aanduiding voor dianummer 3"/>
          <p:cNvSpPr>
            <a:spLocks noGrp="1"/>
          </p:cNvSpPr>
          <p:nvPr>
            <p:ph type="sldNum" sz="quarter" idx="5"/>
          </p:nvPr>
        </p:nvSpPr>
        <p:spPr/>
        <p:txBody>
          <a:bodyPr/>
          <a:lstStyle/>
          <a:p>
            <a:fld id="{03E837D3-0F2A-49F9-82B0-B7973B070C75}" type="slidenum">
              <a:rPr lang="nl-BE" smtClean="0"/>
              <a:t>3</a:t>
            </a:fld>
            <a:endParaRPr lang="nl-BE"/>
          </a:p>
        </p:txBody>
      </p:sp>
    </p:spTree>
    <p:extLst>
      <p:ext uri="{BB962C8B-B14F-4D97-AF65-F5344CB8AC3E}">
        <p14:creationId xmlns:p14="http://schemas.microsoft.com/office/powerpoint/2010/main" val="1390650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a:p>
            <a:r>
              <a:rPr dirty="0"/>
              <a:t>De </a:t>
            </a:r>
            <a:r>
              <a:rPr dirty="0" err="1"/>
              <a:t>Europese</a:t>
            </a:r>
            <a:r>
              <a:rPr dirty="0"/>
              <a:t> </a:t>
            </a:r>
            <a:r>
              <a:rPr dirty="0" err="1"/>
              <a:t>Arbeidstijdrichtlijn</a:t>
            </a:r>
            <a:r>
              <a:rPr dirty="0"/>
              <a:t> </a:t>
            </a:r>
            <a:r>
              <a:rPr dirty="0" err="1"/>
              <a:t>heeft</a:t>
            </a:r>
            <a:r>
              <a:rPr dirty="0"/>
              <a:t> </a:t>
            </a:r>
            <a:r>
              <a:rPr dirty="0" err="1"/>
              <a:t>als</a:t>
            </a:r>
            <a:r>
              <a:rPr dirty="0"/>
              <a:t> </a:t>
            </a:r>
            <a:r>
              <a:rPr dirty="0" err="1"/>
              <a:t>doel</a:t>
            </a:r>
            <a:r>
              <a:rPr dirty="0"/>
              <a:t> de </a:t>
            </a:r>
            <a:r>
              <a:rPr dirty="0" err="1"/>
              <a:t>veiligheid</a:t>
            </a:r>
            <a:r>
              <a:rPr dirty="0"/>
              <a:t> </a:t>
            </a:r>
            <a:r>
              <a:rPr dirty="0" err="1"/>
              <a:t>en</a:t>
            </a:r>
            <a:r>
              <a:rPr dirty="0"/>
              <a:t> </a:t>
            </a:r>
            <a:r>
              <a:rPr dirty="0" err="1"/>
              <a:t>gezondheid</a:t>
            </a:r>
            <a:r>
              <a:rPr dirty="0"/>
              <a:t> van </a:t>
            </a:r>
            <a:r>
              <a:rPr dirty="0" err="1"/>
              <a:t>werknemers</a:t>
            </a:r>
            <a:r>
              <a:rPr dirty="0"/>
              <a:t> </a:t>
            </a:r>
            <a:r>
              <a:rPr dirty="0" err="1"/>
              <a:t>te</a:t>
            </a:r>
            <a:r>
              <a:rPr dirty="0"/>
              <a:t> </a:t>
            </a:r>
            <a:r>
              <a:rPr dirty="0" err="1"/>
              <a:t>beschermen</a:t>
            </a:r>
            <a:r>
              <a:rPr dirty="0"/>
              <a:t>. Zij </a:t>
            </a:r>
            <a:r>
              <a:rPr dirty="0" err="1"/>
              <a:t>bevat</a:t>
            </a:r>
            <a:r>
              <a:rPr dirty="0"/>
              <a:t> </a:t>
            </a:r>
            <a:r>
              <a:rPr dirty="0" err="1"/>
              <a:t>onder</a:t>
            </a:r>
            <a:r>
              <a:rPr dirty="0"/>
              <a:t> </a:t>
            </a:r>
            <a:r>
              <a:rPr dirty="0" err="1"/>
              <a:t>meer</a:t>
            </a:r>
            <a:r>
              <a:rPr dirty="0"/>
              <a:t> </a:t>
            </a:r>
            <a:r>
              <a:rPr dirty="0" err="1"/>
              <a:t>minimumregels</a:t>
            </a:r>
            <a:r>
              <a:rPr dirty="0"/>
              <a:t> over </a:t>
            </a:r>
            <a:r>
              <a:rPr dirty="0" err="1"/>
              <a:t>dagelijkse</a:t>
            </a:r>
            <a:r>
              <a:rPr dirty="0"/>
              <a:t> </a:t>
            </a:r>
            <a:r>
              <a:rPr dirty="0" err="1"/>
              <a:t>en</a:t>
            </a:r>
            <a:r>
              <a:rPr dirty="0"/>
              <a:t> </a:t>
            </a:r>
            <a:r>
              <a:rPr dirty="0" err="1"/>
              <a:t>wekelijkse</a:t>
            </a:r>
            <a:r>
              <a:rPr dirty="0"/>
              <a:t> rust </a:t>
            </a:r>
            <a:r>
              <a:rPr dirty="0" err="1"/>
              <a:t>en</a:t>
            </a:r>
            <a:r>
              <a:rPr dirty="0"/>
              <a:t> over de </a:t>
            </a:r>
            <a:r>
              <a:rPr dirty="0" err="1"/>
              <a:t>maximale</a:t>
            </a:r>
            <a:r>
              <a:rPr dirty="0"/>
              <a:t> </a:t>
            </a:r>
            <a:r>
              <a:rPr dirty="0" err="1"/>
              <a:t>wekelijkse</a:t>
            </a:r>
            <a:r>
              <a:rPr dirty="0"/>
              <a:t> arbeidsduur, </a:t>
            </a:r>
            <a:r>
              <a:rPr dirty="0" err="1"/>
              <a:t>inclusief</a:t>
            </a:r>
            <a:r>
              <a:rPr dirty="0"/>
              <a:t> </a:t>
            </a:r>
            <a:r>
              <a:rPr dirty="0" err="1"/>
              <a:t>overuren</a:t>
            </a:r>
            <a:r>
              <a:rPr dirty="0"/>
              <a:t>.</a:t>
            </a:r>
          </a:p>
          <a:p>
            <a:endParaRPr dirty="0"/>
          </a:p>
          <a:p>
            <a:r>
              <a:rPr dirty="0" err="1"/>
              <a:t>Daarnaast</a:t>
            </a:r>
            <a:r>
              <a:rPr dirty="0"/>
              <a:t> is in het </a:t>
            </a:r>
            <a:r>
              <a:rPr dirty="0" err="1"/>
              <a:t>Handvest</a:t>
            </a:r>
            <a:r>
              <a:rPr dirty="0"/>
              <a:t> van de </a:t>
            </a:r>
            <a:r>
              <a:rPr dirty="0" err="1"/>
              <a:t>grondrechten</a:t>
            </a:r>
            <a:r>
              <a:rPr dirty="0"/>
              <a:t> van de </a:t>
            </a:r>
            <a:r>
              <a:rPr dirty="0" err="1"/>
              <a:t>Europese</a:t>
            </a:r>
            <a:r>
              <a:rPr dirty="0"/>
              <a:t> </a:t>
            </a:r>
            <a:r>
              <a:rPr dirty="0" err="1"/>
              <a:t>Unie</a:t>
            </a:r>
            <a:r>
              <a:rPr dirty="0"/>
              <a:t> </a:t>
            </a:r>
            <a:r>
              <a:rPr dirty="0" err="1"/>
              <a:t>opgenomen</a:t>
            </a:r>
            <a:r>
              <a:rPr dirty="0"/>
              <a:t> </a:t>
            </a:r>
            <a:r>
              <a:rPr dirty="0" err="1"/>
              <a:t>dat</a:t>
            </a:r>
            <a:r>
              <a:rPr dirty="0"/>
              <a:t> </a:t>
            </a:r>
            <a:r>
              <a:rPr dirty="0" err="1"/>
              <a:t>iedere</a:t>
            </a:r>
            <a:r>
              <a:rPr dirty="0"/>
              <a:t> </a:t>
            </a:r>
            <a:r>
              <a:rPr dirty="0" err="1"/>
              <a:t>werknemer</a:t>
            </a:r>
            <a:r>
              <a:rPr dirty="0"/>
              <a:t> </a:t>
            </a:r>
            <a:r>
              <a:rPr dirty="0" err="1"/>
              <a:t>recht</a:t>
            </a:r>
            <a:r>
              <a:rPr dirty="0"/>
              <a:t> </a:t>
            </a:r>
            <a:r>
              <a:rPr dirty="0" err="1"/>
              <a:t>heeft</a:t>
            </a:r>
            <a:r>
              <a:rPr dirty="0"/>
              <a:t> op </a:t>
            </a:r>
            <a:r>
              <a:rPr dirty="0" err="1"/>
              <a:t>gezonde</a:t>
            </a:r>
            <a:r>
              <a:rPr dirty="0"/>
              <a:t>, </a:t>
            </a:r>
            <a:r>
              <a:rPr dirty="0" err="1"/>
              <a:t>veilige</a:t>
            </a:r>
            <a:r>
              <a:rPr dirty="0"/>
              <a:t> </a:t>
            </a:r>
            <a:r>
              <a:rPr dirty="0" err="1"/>
              <a:t>en</a:t>
            </a:r>
            <a:r>
              <a:rPr dirty="0"/>
              <a:t> </a:t>
            </a:r>
            <a:r>
              <a:rPr dirty="0" err="1"/>
              <a:t>waardige</a:t>
            </a:r>
            <a:r>
              <a:rPr dirty="0"/>
              <a:t> </a:t>
            </a:r>
            <a:r>
              <a:rPr dirty="0" err="1"/>
              <a:t>arbeidsomstandigheden</a:t>
            </a:r>
            <a:r>
              <a:rPr dirty="0"/>
              <a:t>, </a:t>
            </a:r>
            <a:r>
              <a:rPr dirty="0" err="1"/>
              <a:t>een</a:t>
            </a:r>
            <a:r>
              <a:rPr dirty="0"/>
              <a:t> </a:t>
            </a:r>
            <a:r>
              <a:rPr dirty="0" err="1"/>
              <a:t>beperking</a:t>
            </a:r>
            <a:r>
              <a:rPr dirty="0"/>
              <a:t> van de </a:t>
            </a:r>
            <a:r>
              <a:rPr dirty="0" err="1"/>
              <a:t>maximumarbeidsduur</a:t>
            </a:r>
            <a:r>
              <a:rPr dirty="0"/>
              <a:t> </a:t>
            </a:r>
            <a:r>
              <a:rPr dirty="0" err="1"/>
              <a:t>en</a:t>
            </a:r>
            <a:r>
              <a:rPr dirty="0"/>
              <a:t> minimale </a:t>
            </a:r>
            <a:r>
              <a:rPr dirty="0" err="1"/>
              <a:t>dagelijkse</a:t>
            </a:r>
            <a:r>
              <a:rPr dirty="0"/>
              <a:t> </a:t>
            </a:r>
            <a:r>
              <a:rPr dirty="0" err="1"/>
              <a:t>en</a:t>
            </a:r>
            <a:r>
              <a:rPr dirty="0"/>
              <a:t> </a:t>
            </a:r>
            <a:r>
              <a:rPr dirty="0" err="1"/>
              <a:t>wekelijkse</a:t>
            </a:r>
            <a:r>
              <a:rPr dirty="0"/>
              <a:t> rust.</a:t>
            </a:r>
          </a:p>
          <a:p>
            <a:endParaRPr dirty="0"/>
          </a:p>
          <a:p>
            <a:r>
              <a:rPr dirty="0"/>
              <a:t>De </a:t>
            </a:r>
            <a:r>
              <a:rPr dirty="0" err="1"/>
              <a:t>logische</a:t>
            </a:r>
            <a:r>
              <a:rPr dirty="0"/>
              <a:t> </a:t>
            </a:r>
            <a:r>
              <a:rPr dirty="0" err="1"/>
              <a:t>vervolgvraag</a:t>
            </a:r>
            <a:r>
              <a:rPr dirty="0"/>
              <a:t> is: hoe </a:t>
            </a:r>
            <a:r>
              <a:rPr dirty="0" err="1"/>
              <a:t>controleer</a:t>
            </a:r>
            <a:r>
              <a:rPr dirty="0"/>
              <a:t> je in de </a:t>
            </a:r>
            <a:r>
              <a:rPr dirty="0" err="1"/>
              <a:t>praktijk</a:t>
            </a:r>
            <a:r>
              <a:rPr dirty="0"/>
              <a:t> of die </a:t>
            </a:r>
            <a:r>
              <a:rPr dirty="0" err="1"/>
              <a:t>rechten</a:t>
            </a:r>
            <a:r>
              <a:rPr dirty="0"/>
              <a:t> </a:t>
            </a:r>
            <a:r>
              <a:rPr dirty="0" err="1"/>
              <a:t>worden</a:t>
            </a:r>
            <a:r>
              <a:rPr dirty="0"/>
              <a:t> </a:t>
            </a:r>
            <a:r>
              <a:rPr dirty="0" err="1"/>
              <a:t>gerespecteerd</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CCOO/Deutsche Bank-arrest van het Hof van Justitie van 14 </a:t>
            </a:r>
            <a:r>
              <a:rPr dirty="0" err="1"/>
              <a:t>mei</a:t>
            </a:r>
            <a:r>
              <a:rPr dirty="0"/>
              <a:t> 2019.</a:t>
            </a:r>
          </a:p>
          <a:p>
            <a:endParaRPr dirty="0"/>
          </a:p>
          <a:p>
            <a:r>
              <a:rPr dirty="0"/>
              <a:t>Het Hof </a:t>
            </a:r>
            <a:r>
              <a:rPr dirty="0" err="1"/>
              <a:t>oordeelde</a:t>
            </a:r>
            <a:r>
              <a:rPr dirty="0"/>
              <a:t> </a:t>
            </a:r>
            <a:r>
              <a:rPr dirty="0" err="1"/>
              <a:t>dat</a:t>
            </a:r>
            <a:r>
              <a:rPr dirty="0"/>
              <a:t> </a:t>
            </a:r>
            <a:r>
              <a:rPr dirty="0" err="1"/>
              <a:t>lidstaten</a:t>
            </a:r>
            <a:r>
              <a:rPr dirty="0"/>
              <a:t> </a:t>
            </a:r>
            <a:r>
              <a:rPr dirty="0" err="1"/>
              <a:t>werkgevers</a:t>
            </a:r>
            <a:r>
              <a:rPr dirty="0"/>
              <a:t> </a:t>
            </a:r>
            <a:r>
              <a:rPr dirty="0" err="1"/>
              <a:t>moeten</a:t>
            </a:r>
            <a:r>
              <a:rPr dirty="0"/>
              <a:t> </a:t>
            </a:r>
            <a:r>
              <a:rPr dirty="0" err="1"/>
              <a:t>verplichten</a:t>
            </a:r>
            <a:r>
              <a:rPr dirty="0"/>
              <a:t> om </a:t>
            </a:r>
            <a:r>
              <a:rPr dirty="0" err="1"/>
              <a:t>een</a:t>
            </a:r>
            <a:r>
              <a:rPr dirty="0"/>
              <a:t> </a:t>
            </a:r>
            <a:r>
              <a:rPr dirty="0" err="1"/>
              <a:t>objectief</a:t>
            </a:r>
            <a:r>
              <a:rPr dirty="0"/>
              <a:t>, </a:t>
            </a:r>
            <a:r>
              <a:rPr dirty="0" err="1"/>
              <a:t>betrouwbaar</a:t>
            </a:r>
            <a:r>
              <a:rPr dirty="0"/>
              <a:t> </a:t>
            </a:r>
            <a:r>
              <a:rPr dirty="0" err="1"/>
              <a:t>en</a:t>
            </a:r>
            <a:r>
              <a:rPr dirty="0"/>
              <a:t> </a:t>
            </a:r>
            <a:r>
              <a:rPr dirty="0" err="1"/>
              <a:t>toegankelijk</a:t>
            </a:r>
            <a:r>
              <a:rPr dirty="0"/>
              <a:t> </a:t>
            </a:r>
            <a:r>
              <a:rPr dirty="0" err="1"/>
              <a:t>systeem</a:t>
            </a:r>
            <a:r>
              <a:rPr dirty="0"/>
              <a:t> in </a:t>
            </a:r>
            <a:r>
              <a:rPr dirty="0" err="1"/>
              <a:t>te</a:t>
            </a:r>
            <a:r>
              <a:rPr dirty="0"/>
              <a:t> </a:t>
            </a:r>
            <a:r>
              <a:rPr dirty="0" err="1"/>
              <a:t>voeren</a:t>
            </a:r>
            <a:r>
              <a:rPr dirty="0"/>
              <a:t> </a:t>
            </a:r>
            <a:r>
              <a:rPr dirty="0" err="1"/>
              <a:t>waarmee</a:t>
            </a:r>
            <a:r>
              <a:rPr dirty="0"/>
              <a:t> de </a:t>
            </a:r>
            <a:r>
              <a:rPr dirty="0" err="1"/>
              <a:t>dagelijkse</a:t>
            </a:r>
            <a:r>
              <a:rPr dirty="0"/>
              <a:t> </a:t>
            </a:r>
            <a:r>
              <a:rPr dirty="0" err="1"/>
              <a:t>arbeidstijd</a:t>
            </a:r>
            <a:r>
              <a:rPr dirty="0"/>
              <a:t> van </a:t>
            </a:r>
            <a:r>
              <a:rPr dirty="0" err="1"/>
              <a:t>iedere</a:t>
            </a:r>
            <a:r>
              <a:rPr dirty="0"/>
              <a:t> </a:t>
            </a:r>
            <a:r>
              <a:rPr dirty="0" err="1"/>
              <a:t>werknemer</a:t>
            </a:r>
            <a:r>
              <a:rPr dirty="0"/>
              <a:t> </a:t>
            </a:r>
            <a:r>
              <a:rPr dirty="0" err="1"/>
              <a:t>kan</a:t>
            </a:r>
            <a:r>
              <a:rPr dirty="0"/>
              <a:t> </a:t>
            </a:r>
            <a:r>
              <a:rPr dirty="0" err="1"/>
              <a:t>worden</a:t>
            </a:r>
            <a:r>
              <a:rPr dirty="0"/>
              <a:t> </a:t>
            </a:r>
            <a:r>
              <a:rPr dirty="0" err="1"/>
              <a:t>geregistreerd</a:t>
            </a:r>
            <a:r>
              <a:rPr dirty="0"/>
              <a:t>.</a:t>
            </a:r>
          </a:p>
          <a:p>
            <a:endParaRPr dirty="0"/>
          </a:p>
          <a:p>
            <a:r>
              <a:rPr dirty="0"/>
              <a:t>Zonder </a:t>
            </a:r>
            <a:r>
              <a:rPr dirty="0" err="1"/>
              <a:t>zo’n</a:t>
            </a:r>
            <a:r>
              <a:rPr dirty="0"/>
              <a:t> instrument </a:t>
            </a:r>
            <a:r>
              <a:rPr dirty="0" err="1"/>
              <a:t>kunnen</a:t>
            </a:r>
            <a:r>
              <a:rPr dirty="0"/>
              <a:t> </a:t>
            </a:r>
            <a:r>
              <a:rPr dirty="0" err="1"/>
              <a:t>werknemer</a:t>
            </a:r>
            <a:r>
              <a:rPr dirty="0"/>
              <a:t> </a:t>
            </a:r>
            <a:r>
              <a:rPr dirty="0" err="1"/>
              <a:t>noch</a:t>
            </a:r>
            <a:r>
              <a:rPr dirty="0"/>
              <a:t> </a:t>
            </a:r>
            <a:r>
              <a:rPr dirty="0" err="1"/>
              <a:t>werkgever</a:t>
            </a:r>
            <a:r>
              <a:rPr dirty="0"/>
              <a:t> </a:t>
            </a:r>
            <a:r>
              <a:rPr dirty="0" err="1"/>
              <a:t>betrouwbaar</a:t>
            </a:r>
            <a:r>
              <a:rPr dirty="0"/>
              <a:t> </a:t>
            </a:r>
            <a:r>
              <a:rPr dirty="0" err="1"/>
              <a:t>nagaan</a:t>
            </a:r>
            <a:r>
              <a:rPr dirty="0"/>
              <a:t> of de </a:t>
            </a:r>
            <a:r>
              <a:rPr dirty="0" err="1"/>
              <a:t>rechten</a:t>
            </a:r>
            <a:r>
              <a:rPr dirty="0"/>
              <a:t> op rust </a:t>
            </a:r>
            <a:r>
              <a:rPr dirty="0" err="1"/>
              <a:t>en</a:t>
            </a:r>
            <a:r>
              <a:rPr dirty="0"/>
              <a:t> </a:t>
            </a:r>
            <a:r>
              <a:rPr dirty="0" err="1"/>
              <a:t>maximale</a:t>
            </a:r>
            <a:r>
              <a:rPr dirty="0"/>
              <a:t> arbeidsduur </a:t>
            </a:r>
            <a:r>
              <a:rPr dirty="0" err="1"/>
              <a:t>worden</a:t>
            </a:r>
            <a:r>
              <a:rPr dirty="0"/>
              <a:t> </a:t>
            </a:r>
            <a:r>
              <a:rPr dirty="0" err="1"/>
              <a:t>nageleefd</a:t>
            </a:r>
            <a:r>
              <a:rPr dirty="0"/>
              <a:t>. Het Hof </a:t>
            </a:r>
            <a:r>
              <a:rPr dirty="0" err="1"/>
              <a:t>koppelt</a:t>
            </a:r>
            <a:r>
              <a:rPr dirty="0"/>
              <a:t> </a:t>
            </a:r>
            <a:r>
              <a:rPr dirty="0" err="1"/>
              <a:t>dit</a:t>
            </a:r>
            <a:r>
              <a:rPr dirty="0"/>
              <a:t> </a:t>
            </a:r>
            <a:r>
              <a:rPr dirty="0" err="1"/>
              <a:t>rechtstreeks</a:t>
            </a:r>
            <a:r>
              <a:rPr dirty="0"/>
              <a:t> </a:t>
            </a:r>
            <a:r>
              <a:rPr dirty="0" err="1"/>
              <a:t>aan</a:t>
            </a:r>
            <a:r>
              <a:rPr dirty="0"/>
              <a:t> de </a:t>
            </a:r>
            <a:r>
              <a:rPr dirty="0" err="1"/>
              <a:t>bescherming</a:t>
            </a:r>
            <a:r>
              <a:rPr dirty="0"/>
              <a:t> van </a:t>
            </a:r>
            <a:r>
              <a:rPr dirty="0" err="1"/>
              <a:t>veiligheid</a:t>
            </a:r>
            <a:r>
              <a:rPr dirty="0"/>
              <a:t> </a:t>
            </a:r>
            <a:r>
              <a:rPr dirty="0" err="1"/>
              <a:t>en</a:t>
            </a:r>
            <a:r>
              <a:rPr dirty="0"/>
              <a:t> </a:t>
            </a:r>
            <a:r>
              <a:rPr dirty="0" err="1"/>
              <a:t>gezondheid</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Het Hof </a:t>
            </a:r>
            <a:r>
              <a:rPr dirty="0" err="1"/>
              <a:t>zegt</a:t>
            </a:r>
            <a:r>
              <a:rPr dirty="0"/>
              <a:t> </a:t>
            </a:r>
            <a:r>
              <a:rPr dirty="0" err="1"/>
              <a:t>tegelijk</a:t>
            </a:r>
            <a:r>
              <a:rPr dirty="0"/>
              <a:t> </a:t>
            </a:r>
            <a:r>
              <a:rPr dirty="0" err="1"/>
              <a:t>niet</a:t>
            </a:r>
            <a:r>
              <a:rPr dirty="0"/>
              <a:t> </a:t>
            </a:r>
            <a:r>
              <a:rPr dirty="0" err="1"/>
              <a:t>dat</a:t>
            </a:r>
            <a:r>
              <a:rPr dirty="0"/>
              <a:t> </a:t>
            </a:r>
            <a:r>
              <a:rPr dirty="0" err="1"/>
              <a:t>elke</a:t>
            </a:r>
            <a:r>
              <a:rPr dirty="0"/>
              <a:t> </a:t>
            </a:r>
            <a:r>
              <a:rPr dirty="0" err="1"/>
              <a:t>werkgever</a:t>
            </a:r>
            <a:r>
              <a:rPr dirty="0"/>
              <a:t> exact </a:t>
            </a:r>
            <a:r>
              <a:rPr dirty="0" err="1"/>
              <a:t>hetzelfde</a:t>
            </a:r>
            <a:r>
              <a:rPr dirty="0"/>
              <a:t> </a:t>
            </a:r>
            <a:r>
              <a:rPr dirty="0" err="1"/>
              <a:t>systeem</a:t>
            </a:r>
            <a:r>
              <a:rPr dirty="0"/>
              <a:t> </a:t>
            </a:r>
            <a:r>
              <a:rPr dirty="0" err="1"/>
              <a:t>moet</a:t>
            </a:r>
            <a:r>
              <a:rPr dirty="0"/>
              <a:t> </a:t>
            </a:r>
            <a:r>
              <a:rPr dirty="0" err="1"/>
              <a:t>gebruiken</a:t>
            </a:r>
            <a:r>
              <a:rPr dirty="0"/>
              <a:t>.</a:t>
            </a:r>
          </a:p>
          <a:p>
            <a:endParaRPr dirty="0"/>
          </a:p>
          <a:p>
            <a:r>
              <a:rPr dirty="0"/>
              <a:t>De </a:t>
            </a:r>
            <a:r>
              <a:rPr dirty="0" err="1"/>
              <a:t>lidstaten</a:t>
            </a:r>
            <a:r>
              <a:rPr dirty="0"/>
              <a:t> </a:t>
            </a:r>
            <a:r>
              <a:rPr dirty="0" err="1"/>
              <a:t>moeten</a:t>
            </a:r>
            <a:r>
              <a:rPr dirty="0"/>
              <a:t> de concrete </a:t>
            </a:r>
            <a:r>
              <a:rPr dirty="0" err="1"/>
              <a:t>regeling</a:t>
            </a:r>
            <a:r>
              <a:rPr dirty="0"/>
              <a:t> </a:t>
            </a:r>
            <a:r>
              <a:rPr dirty="0" err="1"/>
              <a:t>uitwerken</a:t>
            </a:r>
            <a:r>
              <a:rPr dirty="0"/>
              <a:t>, met </a:t>
            </a:r>
            <a:r>
              <a:rPr dirty="0" err="1"/>
              <a:t>aandacht</a:t>
            </a:r>
            <a:r>
              <a:rPr dirty="0"/>
              <a:t> voor de </a:t>
            </a:r>
            <a:r>
              <a:rPr dirty="0" err="1"/>
              <a:t>vorm</a:t>
            </a:r>
            <a:r>
              <a:rPr dirty="0"/>
              <a:t> van het </a:t>
            </a:r>
            <a:r>
              <a:rPr dirty="0" err="1"/>
              <a:t>systeem</a:t>
            </a:r>
            <a:r>
              <a:rPr dirty="0"/>
              <a:t>. </a:t>
            </a:r>
            <a:r>
              <a:rPr dirty="0" err="1"/>
              <a:t>Daarbij</a:t>
            </a:r>
            <a:r>
              <a:rPr dirty="0"/>
              <a:t> </a:t>
            </a:r>
            <a:r>
              <a:rPr dirty="0" err="1"/>
              <a:t>kunnen</a:t>
            </a:r>
            <a:r>
              <a:rPr dirty="0"/>
              <a:t> </a:t>
            </a:r>
            <a:r>
              <a:rPr dirty="0" err="1"/>
              <a:t>zij</a:t>
            </a:r>
            <a:r>
              <a:rPr dirty="0"/>
              <a:t> </a:t>
            </a:r>
            <a:r>
              <a:rPr dirty="0" err="1"/>
              <a:t>rekening</a:t>
            </a:r>
            <a:r>
              <a:rPr dirty="0"/>
              <a:t> </a:t>
            </a:r>
            <a:r>
              <a:rPr dirty="0" err="1"/>
              <a:t>houden</a:t>
            </a:r>
            <a:r>
              <a:rPr dirty="0"/>
              <a:t> met het </a:t>
            </a:r>
            <a:r>
              <a:rPr dirty="0" err="1"/>
              <a:t>specifieke</a:t>
            </a:r>
            <a:r>
              <a:rPr dirty="0"/>
              <a:t> </a:t>
            </a:r>
            <a:r>
              <a:rPr dirty="0" err="1"/>
              <a:t>karakter</a:t>
            </a:r>
            <a:r>
              <a:rPr dirty="0"/>
              <a:t> van </a:t>
            </a:r>
            <a:r>
              <a:rPr dirty="0" err="1"/>
              <a:t>sectoren</a:t>
            </a:r>
            <a:r>
              <a:rPr dirty="0"/>
              <a:t> </a:t>
            </a:r>
            <a:r>
              <a:rPr dirty="0" err="1"/>
              <a:t>en</a:t>
            </a:r>
            <a:r>
              <a:rPr dirty="0"/>
              <a:t> met </a:t>
            </a:r>
            <a:r>
              <a:rPr dirty="0" err="1"/>
              <a:t>kenmerken</a:t>
            </a:r>
            <a:r>
              <a:rPr dirty="0"/>
              <a:t> van </a:t>
            </a:r>
            <a:r>
              <a:rPr dirty="0" err="1"/>
              <a:t>ondernemingen</a:t>
            </a:r>
            <a:r>
              <a:rPr dirty="0"/>
              <a:t>, </a:t>
            </a:r>
            <a:r>
              <a:rPr dirty="0" err="1"/>
              <a:t>zoals</a:t>
            </a:r>
            <a:r>
              <a:rPr dirty="0"/>
              <a:t> </a:t>
            </a:r>
            <a:r>
              <a:rPr dirty="0" err="1"/>
              <a:t>hun</a:t>
            </a:r>
            <a:r>
              <a:rPr dirty="0"/>
              <a:t> </a:t>
            </a:r>
            <a:r>
              <a:rPr dirty="0" err="1"/>
              <a:t>omvang</a:t>
            </a:r>
            <a:r>
              <a:rPr dirty="0"/>
              <a:t>.</a:t>
            </a:r>
          </a:p>
          <a:p>
            <a:endParaRPr dirty="0"/>
          </a:p>
          <a:p>
            <a:r>
              <a:rPr dirty="0"/>
              <a:t>Dat is </a:t>
            </a:r>
            <a:r>
              <a:rPr dirty="0" err="1"/>
              <a:t>zeer</a:t>
            </a:r>
            <a:r>
              <a:rPr dirty="0"/>
              <a:t> relevant voor de bouw. </a:t>
            </a:r>
            <a:r>
              <a:rPr dirty="0" err="1"/>
              <a:t>Ploegen</a:t>
            </a:r>
            <a:r>
              <a:rPr dirty="0"/>
              <a:t>, </a:t>
            </a:r>
            <a:r>
              <a:rPr dirty="0" err="1"/>
              <a:t>werven</a:t>
            </a:r>
            <a:r>
              <a:rPr dirty="0"/>
              <a:t>, </a:t>
            </a:r>
            <a:r>
              <a:rPr dirty="0" err="1"/>
              <a:t>verplaatsingen</a:t>
            </a:r>
            <a:r>
              <a:rPr dirty="0"/>
              <a:t>, </a:t>
            </a:r>
            <a:r>
              <a:rPr dirty="0" err="1"/>
              <a:t>atelierwerk</a:t>
            </a:r>
            <a:r>
              <a:rPr dirty="0"/>
              <a:t> </a:t>
            </a:r>
            <a:r>
              <a:rPr dirty="0" err="1"/>
              <a:t>en</a:t>
            </a:r>
            <a:r>
              <a:rPr dirty="0"/>
              <a:t> </a:t>
            </a:r>
            <a:r>
              <a:rPr dirty="0" err="1"/>
              <a:t>kantoorfuncties</a:t>
            </a:r>
            <a:r>
              <a:rPr dirty="0"/>
              <a:t> </a:t>
            </a:r>
            <a:r>
              <a:rPr dirty="0" err="1"/>
              <a:t>zijn</a:t>
            </a:r>
            <a:r>
              <a:rPr dirty="0"/>
              <a:t> </a:t>
            </a:r>
            <a:r>
              <a:rPr dirty="0" err="1"/>
              <a:t>niet</a:t>
            </a:r>
            <a:r>
              <a:rPr dirty="0"/>
              <a:t> </a:t>
            </a:r>
            <a:r>
              <a:rPr dirty="0" err="1"/>
              <a:t>allemaal</a:t>
            </a:r>
            <a:r>
              <a:rPr dirty="0"/>
              <a:t> op </a:t>
            </a:r>
            <a:r>
              <a:rPr dirty="0" err="1"/>
              <a:t>dezelfde</a:t>
            </a:r>
            <a:r>
              <a:rPr dirty="0"/>
              <a:t> </a:t>
            </a:r>
            <a:r>
              <a:rPr dirty="0" err="1"/>
              <a:t>manier</a:t>
            </a:r>
            <a:r>
              <a:rPr dirty="0"/>
              <a:t> </a:t>
            </a:r>
            <a:r>
              <a:rPr dirty="0" err="1"/>
              <a:t>te</a:t>
            </a:r>
            <a:r>
              <a:rPr dirty="0"/>
              <a:t> </a:t>
            </a:r>
            <a:r>
              <a:rPr dirty="0" err="1"/>
              <a:t>organiseren</a:t>
            </a:r>
            <a:r>
              <a:rPr dirty="0"/>
              <a:t>.</a:t>
            </a:r>
          </a:p>
          <a:p>
            <a:endParaRPr dirty="0"/>
          </a:p>
          <a:p>
            <a:r>
              <a:rPr dirty="0"/>
              <a:t>Het arrest </a:t>
            </a:r>
            <a:r>
              <a:rPr dirty="0" err="1"/>
              <a:t>Loredas</a:t>
            </a:r>
            <a:r>
              <a:rPr dirty="0"/>
              <a:t> van 19 </a:t>
            </a:r>
            <a:r>
              <a:rPr dirty="0" err="1"/>
              <a:t>december</a:t>
            </a:r>
            <a:r>
              <a:rPr dirty="0"/>
              <a:t> 2024 </a:t>
            </a:r>
            <a:r>
              <a:rPr dirty="0" err="1"/>
              <a:t>bevestigt</a:t>
            </a:r>
            <a:r>
              <a:rPr dirty="0"/>
              <a:t> </a:t>
            </a:r>
            <a:r>
              <a:rPr dirty="0" err="1"/>
              <a:t>en</a:t>
            </a:r>
            <a:r>
              <a:rPr dirty="0"/>
              <a:t> </a:t>
            </a:r>
            <a:r>
              <a:rPr dirty="0" err="1"/>
              <a:t>versterkt</a:t>
            </a:r>
            <a:r>
              <a:rPr dirty="0"/>
              <a:t> die </a:t>
            </a:r>
            <a:r>
              <a:rPr dirty="0" err="1"/>
              <a:t>Europese</a:t>
            </a:r>
            <a:r>
              <a:rPr dirty="0"/>
              <a:t> </a:t>
            </a:r>
            <a:r>
              <a:rPr dirty="0" err="1"/>
              <a:t>lijn</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België</a:t>
            </a:r>
            <a:r>
              <a:rPr dirty="0"/>
              <a:t> </a:t>
            </a:r>
            <a:r>
              <a:rPr dirty="0" err="1"/>
              <a:t>kent</a:t>
            </a:r>
            <a:r>
              <a:rPr dirty="0"/>
              <a:t> </a:t>
            </a:r>
            <a:r>
              <a:rPr dirty="0" err="1"/>
              <a:t>vandaag</a:t>
            </a:r>
            <a:r>
              <a:rPr dirty="0"/>
              <a:t> </a:t>
            </a:r>
            <a:r>
              <a:rPr dirty="0" err="1"/>
              <a:t>nog</a:t>
            </a:r>
            <a:r>
              <a:rPr dirty="0"/>
              <a:t> </a:t>
            </a:r>
            <a:r>
              <a:rPr dirty="0" err="1"/>
              <a:t>geen</a:t>
            </a:r>
            <a:r>
              <a:rPr dirty="0"/>
              <a:t> </a:t>
            </a:r>
            <a:r>
              <a:rPr dirty="0" err="1"/>
              <a:t>algemene</a:t>
            </a:r>
            <a:r>
              <a:rPr dirty="0"/>
              <a:t> </a:t>
            </a:r>
            <a:r>
              <a:rPr dirty="0" err="1"/>
              <a:t>wettelijke</a:t>
            </a:r>
            <a:r>
              <a:rPr dirty="0"/>
              <a:t> </a:t>
            </a:r>
            <a:r>
              <a:rPr dirty="0" err="1"/>
              <a:t>verplichting</a:t>
            </a:r>
            <a:r>
              <a:rPr dirty="0"/>
              <a:t> om voor </a:t>
            </a:r>
            <a:r>
              <a:rPr dirty="0" err="1"/>
              <a:t>iedere</a:t>
            </a:r>
            <a:r>
              <a:rPr dirty="0"/>
              <a:t> </a:t>
            </a:r>
            <a:r>
              <a:rPr dirty="0" err="1"/>
              <a:t>werknemer</a:t>
            </a:r>
            <a:r>
              <a:rPr dirty="0"/>
              <a:t> de </a:t>
            </a:r>
            <a:r>
              <a:rPr dirty="0" err="1"/>
              <a:t>arbeidstijd</a:t>
            </a:r>
            <a:r>
              <a:rPr dirty="0"/>
              <a:t> </a:t>
            </a:r>
            <a:r>
              <a:rPr dirty="0" err="1"/>
              <a:t>te</a:t>
            </a:r>
            <a:r>
              <a:rPr dirty="0"/>
              <a:t> </a:t>
            </a:r>
            <a:r>
              <a:rPr dirty="0" err="1"/>
              <a:t>registreren</a:t>
            </a:r>
            <a:r>
              <a:rPr dirty="0"/>
              <a:t>.</a:t>
            </a:r>
          </a:p>
          <a:p>
            <a:endParaRPr dirty="0"/>
          </a:p>
          <a:p>
            <a:r>
              <a:rPr dirty="0"/>
              <a:t>Er </a:t>
            </a:r>
            <a:r>
              <a:rPr dirty="0" err="1"/>
              <a:t>bestaan</a:t>
            </a:r>
            <a:r>
              <a:rPr dirty="0"/>
              <a:t> </a:t>
            </a:r>
            <a:r>
              <a:rPr dirty="0" err="1"/>
              <a:t>wel</a:t>
            </a:r>
            <a:r>
              <a:rPr dirty="0"/>
              <a:t> concrete </a:t>
            </a:r>
            <a:r>
              <a:rPr dirty="0" err="1"/>
              <a:t>uitzonderingen</a:t>
            </a:r>
            <a:r>
              <a:rPr dirty="0"/>
              <a:t>, </a:t>
            </a:r>
            <a:r>
              <a:rPr dirty="0" err="1"/>
              <a:t>zoals</a:t>
            </a:r>
            <a:r>
              <a:rPr dirty="0"/>
              <a:t> </a:t>
            </a:r>
            <a:r>
              <a:rPr dirty="0" err="1"/>
              <a:t>glijdende</a:t>
            </a:r>
            <a:r>
              <a:rPr dirty="0"/>
              <a:t> </a:t>
            </a:r>
            <a:r>
              <a:rPr dirty="0" err="1"/>
              <a:t>uurroosters</a:t>
            </a:r>
            <a:r>
              <a:rPr dirty="0"/>
              <a:t> </a:t>
            </a:r>
            <a:r>
              <a:rPr dirty="0" err="1"/>
              <a:t>en</a:t>
            </a:r>
            <a:r>
              <a:rPr dirty="0"/>
              <a:t> </a:t>
            </a:r>
            <a:r>
              <a:rPr dirty="0" err="1"/>
              <a:t>deeltijdse</a:t>
            </a:r>
            <a:r>
              <a:rPr dirty="0"/>
              <a:t> </a:t>
            </a:r>
            <a:r>
              <a:rPr dirty="0" err="1"/>
              <a:t>arbeid</a:t>
            </a:r>
            <a:r>
              <a:rPr dirty="0"/>
              <a:t>.</a:t>
            </a:r>
          </a:p>
          <a:p>
            <a:endParaRPr dirty="0"/>
          </a:p>
          <a:p>
            <a:r>
              <a:rPr dirty="0"/>
              <a:t>De Nationale </a:t>
            </a:r>
            <a:r>
              <a:rPr dirty="0" err="1"/>
              <a:t>Arbeidsraad</a:t>
            </a:r>
            <a:r>
              <a:rPr dirty="0"/>
              <a:t> </a:t>
            </a:r>
            <a:r>
              <a:rPr dirty="0" err="1"/>
              <a:t>heeft</a:t>
            </a:r>
            <a:r>
              <a:rPr dirty="0"/>
              <a:t> </a:t>
            </a:r>
            <a:r>
              <a:rPr dirty="0" err="1"/>
              <a:t>zich</a:t>
            </a:r>
            <a:r>
              <a:rPr dirty="0"/>
              <a:t> in 2022 </a:t>
            </a:r>
            <a:r>
              <a:rPr dirty="0" err="1"/>
              <a:t>en</a:t>
            </a:r>
            <a:r>
              <a:rPr dirty="0"/>
              <a:t> 2025 </a:t>
            </a:r>
            <a:r>
              <a:rPr dirty="0" err="1"/>
              <a:t>verdeeld</a:t>
            </a:r>
            <a:r>
              <a:rPr dirty="0"/>
              <a:t> </a:t>
            </a:r>
            <a:r>
              <a:rPr dirty="0" err="1"/>
              <a:t>uitgesproken</a:t>
            </a:r>
            <a:r>
              <a:rPr dirty="0"/>
              <a:t>. </a:t>
            </a:r>
            <a:r>
              <a:rPr dirty="0" err="1"/>
              <a:t>Werknemersorganisaties</a:t>
            </a:r>
            <a:r>
              <a:rPr dirty="0"/>
              <a:t> </a:t>
            </a:r>
            <a:r>
              <a:rPr dirty="0" err="1"/>
              <a:t>beklemtonen</a:t>
            </a:r>
            <a:r>
              <a:rPr dirty="0"/>
              <a:t> de </a:t>
            </a:r>
            <a:r>
              <a:rPr dirty="0" err="1"/>
              <a:t>naleving</a:t>
            </a:r>
            <a:r>
              <a:rPr dirty="0"/>
              <a:t> van regels </a:t>
            </a:r>
            <a:r>
              <a:rPr dirty="0" err="1"/>
              <a:t>en</a:t>
            </a:r>
            <a:r>
              <a:rPr dirty="0"/>
              <a:t> </a:t>
            </a:r>
            <a:r>
              <a:rPr dirty="0" err="1"/>
              <a:t>bescherming</a:t>
            </a:r>
            <a:r>
              <a:rPr dirty="0"/>
              <a:t> van </a:t>
            </a:r>
            <a:r>
              <a:rPr dirty="0" err="1"/>
              <a:t>werknemers</a:t>
            </a:r>
            <a:r>
              <a:rPr dirty="0"/>
              <a:t>. </a:t>
            </a:r>
            <a:r>
              <a:rPr dirty="0" err="1"/>
              <a:t>Werkgeversorganisaties</a:t>
            </a:r>
            <a:r>
              <a:rPr dirty="0"/>
              <a:t> </a:t>
            </a:r>
            <a:r>
              <a:rPr dirty="0" err="1"/>
              <a:t>wijzen</a:t>
            </a:r>
            <a:r>
              <a:rPr dirty="0"/>
              <a:t> op </a:t>
            </a:r>
            <a:r>
              <a:rPr dirty="0" err="1"/>
              <a:t>administratieve</a:t>
            </a:r>
            <a:r>
              <a:rPr dirty="0"/>
              <a:t> last, </a:t>
            </a:r>
            <a:r>
              <a:rPr dirty="0" err="1"/>
              <a:t>flexibiliteit</a:t>
            </a:r>
            <a:r>
              <a:rPr dirty="0"/>
              <a:t> </a:t>
            </a:r>
            <a:r>
              <a:rPr dirty="0" err="1"/>
              <a:t>en</a:t>
            </a:r>
            <a:r>
              <a:rPr dirty="0"/>
              <a:t> </a:t>
            </a:r>
            <a:r>
              <a:rPr dirty="0" err="1"/>
              <a:t>autonomie</a:t>
            </a:r>
            <a:r>
              <a:rPr dirty="0"/>
              <a:t>.</a:t>
            </a:r>
          </a:p>
          <a:p>
            <a:endParaRPr dirty="0"/>
          </a:p>
          <a:p>
            <a:r>
              <a:rPr dirty="0"/>
              <a:t>Ook in de </a:t>
            </a:r>
            <a:r>
              <a:rPr dirty="0" err="1"/>
              <a:t>Belgische</a:t>
            </a:r>
            <a:r>
              <a:rPr dirty="0"/>
              <a:t> </a:t>
            </a:r>
            <a:r>
              <a:rPr dirty="0" err="1"/>
              <a:t>rechtspraak</a:t>
            </a:r>
            <a:r>
              <a:rPr dirty="0"/>
              <a:t> </a:t>
            </a:r>
            <a:r>
              <a:rPr dirty="0" err="1"/>
              <a:t>bestaat</a:t>
            </a:r>
            <a:r>
              <a:rPr dirty="0"/>
              <a:t> </a:t>
            </a:r>
            <a:r>
              <a:rPr dirty="0" err="1"/>
              <a:t>geen</a:t>
            </a:r>
            <a:r>
              <a:rPr dirty="0"/>
              <a:t> </a:t>
            </a:r>
            <a:r>
              <a:rPr dirty="0" err="1"/>
              <a:t>volledig</a:t>
            </a:r>
            <a:r>
              <a:rPr dirty="0"/>
              <a:t> </a:t>
            </a:r>
            <a:r>
              <a:rPr dirty="0" err="1"/>
              <a:t>uniforme</a:t>
            </a:r>
            <a:r>
              <a:rPr dirty="0"/>
              <a:t> </a:t>
            </a:r>
            <a:r>
              <a:rPr dirty="0" err="1"/>
              <a:t>lijn</a:t>
            </a:r>
            <a:r>
              <a:rPr dirty="0"/>
              <a:t>. Voor de </a:t>
            </a:r>
            <a:r>
              <a:rPr dirty="0" err="1"/>
              <a:t>praktijk</a:t>
            </a:r>
            <a:r>
              <a:rPr dirty="0"/>
              <a:t> </a:t>
            </a:r>
            <a:r>
              <a:rPr dirty="0" err="1"/>
              <a:t>blijft</a:t>
            </a:r>
            <a:r>
              <a:rPr dirty="0"/>
              <a:t> de </a:t>
            </a:r>
            <a:r>
              <a:rPr dirty="0" err="1"/>
              <a:t>boodschap</a:t>
            </a:r>
            <a:r>
              <a:rPr dirty="0"/>
              <a:t> </a:t>
            </a:r>
            <a:r>
              <a:rPr dirty="0" err="1"/>
              <a:t>echter</a:t>
            </a:r>
            <a:r>
              <a:rPr dirty="0"/>
              <a:t>: </a:t>
            </a:r>
            <a:r>
              <a:rPr dirty="0" err="1"/>
              <a:t>wie</a:t>
            </a:r>
            <a:r>
              <a:rPr dirty="0"/>
              <a:t> </a:t>
            </a:r>
            <a:r>
              <a:rPr dirty="0" err="1"/>
              <a:t>geen</a:t>
            </a:r>
            <a:r>
              <a:rPr dirty="0"/>
              <a:t> </a:t>
            </a:r>
            <a:r>
              <a:rPr dirty="0" err="1"/>
              <a:t>gegevens</a:t>
            </a:r>
            <a:r>
              <a:rPr dirty="0"/>
              <a:t> </a:t>
            </a:r>
            <a:r>
              <a:rPr dirty="0" err="1"/>
              <a:t>heeft</a:t>
            </a:r>
            <a:r>
              <a:rPr dirty="0"/>
              <a:t>, </a:t>
            </a:r>
            <a:r>
              <a:rPr dirty="0" err="1"/>
              <a:t>staat</a:t>
            </a:r>
            <a:r>
              <a:rPr dirty="0"/>
              <a:t> </a:t>
            </a:r>
            <a:r>
              <a:rPr dirty="0" err="1"/>
              <a:t>bij</a:t>
            </a:r>
            <a:r>
              <a:rPr dirty="0"/>
              <a:t> </a:t>
            </a:r>
            <a:r>
              <a:rPr dirty="0" err="1"/>
              <a:t>overuren</a:t>
            </a:r>
            <a:r>
              <a:rPr dirty="0"/>
              <a:t> </a:t>
            </a:r>
            <a:r>
              <a:rPr dirty="0" err="1"/>
              <a:t>en</a:t>
            </a:r>
            <a:r>
              <a:rPr dirty="0"/>
              <a:t> </a:t>
            </a:r>
            <a:r>
              <a:rPr dirty="0" err="1"/>
              <a:t>controles</a:t>
            </a:r>
            <a:r>
              <a:rPr dirty="0"/>
              <a:t> </a:t>
            </a:r>
            <a:r>
              <a:rPr dirty="0" err="1"/>
              <a:t>zwakker</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34A5E-83F5-846A-35D4-73C89B6771C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066630C-87C2-D26D-96BF-93D21D6B771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BD62FE6-0F42-6D17-48E6-4E6EAF45510E}"/>
              </a:ext>
            </a:extLst>
          </p:cNvPr>
          <p:cNvSpPr>
            <a:spLocks noGrp="1"/>
          </p:cNvSpPr>
          <p:nvPr>
            <p:ph type="body" idx="1"/>
          </p:nvPr>
        </p:nvSpPr>
        <p:spPr/>
        <p:txBody>
          <a:bodyPr/>
          <a:lstStyle/>
          <a:p>
            <a:r>
              <a:rPr lang="nl-BE" dirty="0"/>
              <a:t>De afwezigheid van een algemene regeling betekent niet dat tijdsregistratie vandaag vrijblijvend is.</a:t>
            </a:r>
          </a:p>
          <a:p>
            <a:endParaRPr lang="nl-BE" dirty="0"/>
          </a:p>
          <a:p>
            <a:r>
              <a:rPr lang="nl-BE" dirty="0"/>
              <a:t>Bij glijdende uurroosters moeten dagelijks de begin- en einduren worden geregistreerd. Bij deeltijdse werknemers met een variabel rooster gelden specifieke regels over tijdige bekendmaking van het rooster én de opvolging van de prestaties en afwijkingen.</a:t>
            </a:r>
          </a:p>
          <a:p>
            <a:endParaRPr lang="nl-BE" dirty="0"/>
          </a:p>
          <a:p>
            <a:r>
              <a:rPr lang="nl-BE" dirty="0"/>
              <a:t>Daarnaast zijn er sectorale of plaatsgebonden aanwezigheidsregistraties. In de bouw is Checkinatwork een belangrijk voorbeeld.</a:t>
            </a:r>
          </a:p>
          <a:p>
            <a:endParaRPr lang="nl-BE" dirty="0"/>
          </a:p>
          <a:p>
            <a:r>
              <a:rPr lang="nl-BE" dirty="0"/>
              <a:t>Voor een werknemer met een vast uurrooster is er vandaag meestal geen algemene verplichting om alle uren te registreren. Maar ook daar kan registratie essentieel zijn wanneer er regelmatig afwijkingen, telewerk, structureel meerwerk of discussies over overuren zijn.</a:t>
            </a:r>
          </a:p>
          <a:p>
            <a:endParaRPr lang="nl-BE" dirty="0"/>
          </a:p>
          <a:p>
            <a:r>
              <a:rPr lang="nl-BE" dirty="0"/>
              <a:t>Maak duidelijk onderscheid tussen algemene arbeidstijdregistratie en bestaande aanwezigheidsregistraties zoals Checkinatwork</a:t>
            </a:r>
          </a:p>
        </p:txBody>
      </p:sp>
      <p:sp>
        <p:nvSpPr>
          <p:cNvPr id="4" name="Tijdelijke aanduiding voor dianummer 3">
            <a:extLst>
              <a:ext uri="{FF2B5EF4-FFF2-40B4-BE49-F238E27FC236}">
                <a16:creationId xmlns:a16="http://schemas.microsoft.com/office/drawing/2014/main" id="{D5A6E9BA-FC26-3622-838E-84618B9B59F4}"/>
              </a:ext>
            </a:extLst>
          </p:cNvPr>
          <p:cNvSpPr>
            <a:spLocks noGrp="1"/>
          </p:cNvSpPr>
          <p:nvPr>
            <p:ph type="sldNum" sz="quarter" idx="5"/>
          </p:nvPr>
        </p:nvSpPr>
        <p:spPr/>
        <p:txBody>
          <a:bodyPr/>
          <a:lstStyle/>
          <a:p>
            <a:fld id="{03E837D3-0F2A-49F9-82B0-B7973B070C75}" type="slidenum">
              <a:rPr lang="nl-BE" smtClean="0"/>
              <a:t>8</a:t>
            </a:fld>
            <a:endParaRPr lang="nl-BE"/>
          </a:p>
        </p:txBody>
      </p:sp>
    </p:spTree>
    <p:extLst>
      <p:ext uri="{BB962C8B-B14F-4D97-AF65-F5344CB8AC3E}">
        <p14:creationId xmlns:p14="http://schemas.microsoft.com/office/powerpoint/2010/main" val="3745679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87BC5-8164-EFC1-D3FC-6B077467A3C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26370C0-B3A6-5FC0-A09C-F443A4BFC8F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FC46561-C630-0787-7671-191B621A4754}"/>
              </a:ext>
            </a:extLst>
          </p:cNvPr>
          <p:cNvSpPr>
            <a:spLocks noGrp="1"/>
          </p:cNvSpPr>
          <p:nvPr>
            <p:ph type="body" idx="1"/>
          </p:nvPr>
        </p:nvSpPr>
        <p:spPr/>
        <p:txBody>
          <a:bodyPr/>
          <a:lstStyle/>
          <a:p>
            <a:r>
              <a:rPr lang="nl-BE" dirty="0"/>
              <a:t>De grootste praktische impact van tijdsregistratie zit vaak in de bewijspositie.</a:t>
            </a:r>
          </a:p>
          <a:p>
            <a:endParaRPr lang="nl-BE" dirty="0"/>
          </a:p>
          <a:p>
            <a:r>
              <a:rPr lang="nl-BE" dirty="0"/>
              <a:t>In beginsel moet een werknemer die betaling van overuren vordert, die overuren bewijzen. Maar bewijs is geen eenrichtingsstraat: ook de werkgever moet loyaal meewerken aan de bewijsvoering.</a:t>
            </a:r>
          </a:p>
          <a:p>
            <a:endParaRPr lang="nl-BE" dirty="0"/>
          </a:p>
          <a:p>
            <a:r>
              <a:rPr lang="nl-BE" dirty="0"/>
              <a:t>Zonder registratie, duidelijke planning, loggegevens of opvolging van afwijkingen wordt het moeilijk om een overurenclaim inhoudelijk te weerleggen. Het ontbreken van registratie leidt niet automatisch in elke zaak tot een volledige omkering van de bewijslast; de Belgische rechtspraak is daar niet volledig uniform over.</a:t>
            </a:r>
          </a:p>
          <a:p>
            <a:endParaRPr lang="nl-BE" dirty="0"/>
          </a:p>
          <a:p>
            <a:r>
              <a:rPr lang="nl-BE" dirty="0"/>
              <a:t>Maar in de praktijk verzwakt de werkgever zijn positie aanzienlijk. Dat speelt ook bij telewerk, rusttijden en inspectievragen.</a:t>
            </a:r>
          </a:p>
        </p:txBody>
      </p:sp>
      <p:sp>
        <p:nvSpPr>
          <p:cNvPr id="4" name="Tijdelijke aanduiding voor dianummer 3">
            <a:extLst>
              <a:ext uri="{FF2B5EF4-FFF2-40B4-BE49-F238E27FC236}">
                <a16:creationId xmlns:a16="http://schemas.microsoft.com/office/drawing/2014/main" id="{CAE0A818-7947-4929-8932-5AF4A12314E7}"/>
              </a:ext>
            </a:extLst>
          </p:cNvPr>
          <p:cNvSpPr>
            <a:spLocks noGrp="1"/>
          </p:cNvSpPr>
          <p:nvPr>
            <p:ph type="sldNum" sz="quarter" idx="5"/>
          </p:nvPr>
        </p:nvSpPr>
        <p:spPr/>
        <p:txBody>
          <a:bodyPr/>
          <a:lstStyle/>
          <a:p>
            <a:fld id="{03E837D3-0F2A-49F9-82B0-B7973B070C75}" type="slidenum">
              <a:rPr lang="nl-BE" smtClean="0"/>
              <a:t>9</a:t>
            </a:fld>
            <a:endParaRPr lang="nl-BE"/>
          </a:p>
        </p:txBody>
      </p:sp>
    </p:spTree>
    <p:extLst>
      <p:ext uri="{BB962C8B-B14F-4D97-AF65-F5344CB8AC3E}">
        <p14:creationId xmlns:p14="http://schemas.microsoft.com/office/powerpoint/2010/main" val="1367678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BE" dirty="0"/>
              <a:t>MESURER / MEASURE maar in NL vertaling &gt;&gt; REGISTREREN! </a:t>
            </a:r>
            <a:endParaRPr dirty="0"/>
          </a:p>
          <a:p>
            <a:endParaRPr dirty="0"/>
          </a:p>
          <a:p>
            <a:r>
              <a:rPr dirty="0"/>
              <a:t>De </a:t>
            </a:r>
            <a:r>
              <a:rPr dirty="0" err="1"/>
              <a:t>terminologie</a:t>
            </a:r>
            <a:r>
              <a:rPr dirty="0"/>
              <a:t> is </a:t>
            </a:r>
            <a:r>
              <a:rPr dirty="0" err="1"/>
              <a:t>belangrijk</a:t>
            </a:r>
            <a:r>
              <a:rPr dirty="0"/>
              <a:t>. Meten is </a:t>
            </a:r>
            <a:r>
              <a:rPr dirty="0" err="1"/>
              <a:t>niet</a:t>
            </a:r>
            <a:r>
              <a:rPr dirty="0"/>
              <a:t> </a:t>
            </a:r>
            <a:r>
              <a:rPr dirty="0" err="1"/>
              <a:t>noodzakelijk</a:t>
            </a:r>
            <a:r>
              <a:rPr dirty="0"/>
              <a:t> </a:t>
            </a:r>
            <a:r>
              <a:rPr dirty="0" err="1"/>
              <a:t>hetzelfde</a:t>
            </a:r>
            <a:r>
              <a:rPr dirty="0"/>
              <a:t> </a:t>
            </a:r>
            <a:r>
              <a:rPr dirty="0" err="1"/>
              <a:t>als</a:t>
            </a:r>
            <a:r>
              <a:rPr dirty="0"/>
              <a:t> </a:t>
            </a:r>
            <a:r>
              <a:rPr dirty="0" err="1"/>
              <a:t>een</a:t>
            </a:r>
            <a:r>
              <a:rPr dirty="0"/>
              <a:t> </a:t>
            </a:r>
            <a:r>
              <a:rPr dirty="0" err="1"/>
              <a:t>klassieke</a:t>
            </a:r>
            <a:r>
              <a:rPr dirty="0"/>
              <a:t> </a:t>
            </a:r>
            <a:r>
              <a:rPr dirty="0" err="1"/>
              <a:t>prikklok</a:t>
            </a:r>
            <a:r>
              <a:rPr dirty="0"/>
              <a:t>.</a:t>
            </a:r>
          </a:p>
          <a:p>
            <a:endParaRPr dirty="0"/>
          </a:p>
          <a:p>
            <a:r>
              <a:rPr dirty="0"/>
              <a:t>Het </a:t>
            </a:r>
            <a:r>
              <a:rPr dirty="0" err="1"/>
              <a:t>voorontwerp</a:t>
            </a:r>
            <a:r>
              <a:rPr dirty="0"/>
              <a:t> </a:t>
            </a:r>
            <a:r>
              <a:rPr dirty="0" err="1"/>
              <a:t>bevat</a:t>
            </a:r>
            <a:r>
              <a:rPr dirty="0"/>
              <a:t> </a:t>
            </a:r>
            <a:r>
              <a:rPr dirty="0" err="1"/>
              <a:t>uitzonderingen</a:t>
            </a:r>
            <a:r>
              <a:rPr dirty="0"/>
              <a:t> voor </a:t>
            </a:r>
            <a:r>
              <a:rPr dirty="0" err="1"/>
              <a:t>personen</a:t>
            </a:r>
            <a:r>
              <a:rPr dirty="0"/>
              <a:t> in </a:t>
            </a:r>
            <a:r>
              <a:rPr dirty="0" err="1"/>
              <a:t>familiale</a:t>
            </a:r>
            <a:r>
              <a:rPr dirty="0"/>
              <a:t> </a:t>
            </a:r>
            <a:r>
              <a:rPr dirty="0" err="1"/>
              <a:t>ondernemingen</a:t>
            </a:r>
            <a:r>
              <a:rPr dirty="0"/>
              <a:t>, </a:t>
            </a:r>
            <a:r>
              <a:rPr dirty="0" err="1"/>
              <a:t>leidinggevend</a:t>
            </a:r>
            <a:r>
              <a:rPr dirty="0"/>
              <a:t> </a:t>
            </a:r>
            <a:r>
              <a:rPr dirty="0" err="1"/>
              <a:t>en</a:t>
            </a:r>
            <a:r>
              <a:rPr dirty="0"/>
              <a:t> </a:t>
            </a:r>
            <a:r>
              <a:rPr dirty="0" err="1"/>
              <a:t>vertrouwenspersoneel</a:t>
            </a:r>
            <a:r>
              <a:rPr dirty="0"/>
              <a:t>, </a:t>
            </a:r>
            <a:r>
              <a:rPr dirty="0" err="1"/>
              <a:t>handelsvertegenwoordigers</a:t>
            </a:r>
            <a:r>
              <a:rPr dirty="0"/>
              <a:t> </a:t>
            </a:r>
            <a:r>
              <a:rPr dirty="0" err="1"/>
              <a:t>en</a:t>
            </a:r>
            <a:r>
              <a:rPr dirty="0"/>
              <a:t> </a:t>
            </a:r>
            <a:r>
              <a:rPr dirty="0" err="1"/>
              <a:t>huisarbeiders</a:t>
            </a:r>
            <a:r>
              <a:rPr dirty="0"/>
              <a:t>, </a:t>
            </a:r>
            <a:r>
              <a:rPr dirty="0" err="1"/>
              <a:t>waaronder</a:t>
            </a:r>
            <a:r>
              <a:rPr dirty="0"/>
              <a:t> </a:t>
            </a:r>
            <a:r>
              <a:rPr dirty="0" err="1"/>
              <a:t>telewerkers</a:t>
            </a:r>
            <a:r>
              <a:rPr dirty="0"/>
              <a:t>. De Koning </a:t>
            </a:r>
            <a:r>
              <a:rPr dirty="0" err="1"/>
              <a:t>zou</a:t>
            </a:r>
            <a:r>
              <a:rPr dirty="0"/>
              <a:t> </a:t>
            </a:r>
            <a:r>
              <a:rPr dirty="0" err="1"/>
              <a:t>bovendien</a:t>
            </a:r>
            <a:r>
              <a:rPr dirty="0"/>
              <a:t> </a:t>
            </a:r>
            <a:r>
              <a:rPr dirty="0" err="1"/>
              <a:t>andere</a:t>
            </a:r>
            <a:r>
              <a:rPr dirty="0"/>
              <a:t> </a:t>
            </a:r>
            <a:r>
              <a:rPr dirty="0" err="1"/>
              <a:t>categorieën</a:t>
            </a:r>
            <a:r>
              <a:rPr dirty="0"/>
              <a:t> </a:t>
            </a:r>
            <a:r>
              <a:rPr dirty="0" err="1"/>
              <a:t>kunnen</a:t>
            </a:r>
            <a:r>
              <a:rPr dirty="0"/>
              <a:t> </a:t>
            </a:r>
            <a:r>
              <a:rPr dirty="0" err="1"/>
              <a:t>uitsluiten</a:t>
            </a:r>
            <a:r>
              <a:rPr dirty="0"/>
              <a:t>.</a:t>
            </a:r>
          </a:p>
          <a:p>
            <a:endParaRPr dirty="0"/>
          </a:p>
          <a:p>
            <a:r>
              <a:rPr dirty="0"/>
              <a:t>Maar </a:t>
            </a:r>
            <a:r>
              <a:rPr dirty="0" err="1"/>
              <a:t>voorzichtigheid</a:t>
            </a:r>
            <a:r>
              <a:rPr dirty="0"/>
              <a:t>: het </a:t>
            </a:r>
            <a:r>
              <a:rPr dirty="0" err="1"/>
              <a:t>gaat</a:t>
            </a:r>
            <a:r>
              <a:rPr dirty="0"/>
              <a:t> om </a:t>
            </a:r>
            <a:r>
              <a:rPr dirty="0" err="1"/>
              <a:t>een</a:t>
            </a:r>
            <a:r>
              <a:rPr dirty="0"/>
              <a:t> </a:t>
            </a:r>
            <a:r>
              <a:rPr dirty="0" err="1"/>
              <a:t>voorontwerp</a:t>
            </a:r>
            <a:r>
              <a:rPr dirty="0"/>
              <a:t> </a:t>
            </a:r>
            <a:r>
              <a:rPr dirty="0" err="1"/>
              <a:t>en</a:t>
            </a:r>
            <a:r>
              <a:rPr dirty="0"/>
              <a:t> </a:t>
            </a:r>
            <a:r>
              <a:rPr dirty="0" err="1"/>
              <a:t>een</a:t>
            </a:r>
            <a:r>
              <a:rPr dirty="0"/>
              <a:t> </a:t>
            </a:r>
            <a:r>
              <a:rPr dirty="0" err="1"/>
              <a:t>aangekondigde</a:t>
            </a:r>
            <a:r>
              <a:rPr dirty="0"/>
              <a:t> </a:t>
            </a:r>
            <a:r>
              <a:rPr dirty="0" err="1"/>
              <a:t>richting</a:t>
            </a:r>
            <a:r>
              <a:rPr dirty="0"/>
              <a:t>. De </a:t>
            </a:r>
            <a:r>
              <a:rPr dirty="0" err="1"/>
              <a:t>definitieve</a:t>
            </a:r>
            <a:r>
              <a:rPr dirty="0"/>
              <a:t> wet </a:t>
            </a:r>
            <a:r>
              <a:rPr dirty="0" err="1"/>
              <a:t>en</a:t>
            </a:r>
            <a:r>
              <a:rPr dirty="0"/>
              <a:t> </a:t>
            </a:r>
            <a:r>
              <a:rPr dirty="0" err="1"/>
              <a:t>uitvoeringsregels</a:t>
            </a:r>
            <a:r>
              <a:rPr dirty="0"/>
              <a:t> </a:t>
            </a:r>
            <a:r>
              <a:rPr dirty="0" err="1"/>
              <a:t>moeten</a:t>
            </a:r>
            <a:r>
              <a:rPr dirty="0"/>
              <a:t> </a:t>
            </a:r>
            <a:r>
              <a:rPr dirty="0" err="1"/>
              <a:t>nog</a:t>
            </a:r>
            <a:r>
              <a:rPr dirty="0"/>
              <a:t> </a:t>
            </a:r>
            <a:r>
              <a:rPr dirty="0" err="1"/>
              <a:t>worden</a:t>
            </a:r>
            <a:r>
              <a:rPr dirty="0"/>
              <a:t> </a:t>
            </a:r>
            <a:r>
              <a:rPr dirty="0" err="1"/>
              <a:t>bevestigd</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a:p>
            <a:r>
              <a:rPr dirty="0"/>
              <a:t>Het </a:t>
            </a:r>
            <a:r>
              <a:rPr dirty="0" err="1"/>
              <a:t>voorontwerp</a:t>
            </a:r>
            <a:r>
              <a:rPr dirty="0"/>
              <a:t> </a:t>
            </a:r>
            <a:r>
              <a:rPr dirty="0" err="1"/>
              <a:t>laat</a:t>
            </a:r>
            <a:r>
              <a:rPr dirty="0"/>
              <a:t> de </a:t>
            </a:r>
            <a:r>
              <a:rPr dirty="0" err="1"/>
              <a:t>wijze</a:t>
            </a:r>
            <a:r>
              <a:rPr dirty="0"/>
              <a:t> </a:t>
            </a:r>
            <a:r>
              <a:rPr dirty="0" err="1"/>
              <a:t>waarop</a:t>
            </a:r>
            <a:r>
              <a:rPr dirty="0"/>
              <a:t> </a:t>
            </a:r>
            <a:r>
              <a:rPr dirty="0" err="1"/>
              <a:t>arbeidstijd</a:t>
            </a:r>
            <a:r>
              <a:rPr dirty="0"/>
              <a:t> </a:t>
            </a:r>
            <a:r>
              <a:rPr dirty="0" err="1"/>
              <a:t>wordt</a:t>
            </a:r>
            <a:r>
              <a:rPr dirty="0"/>
              <a:t> </a:t>
            </a:r>
            <a:r>
              <a:rPr dirty="0" err="1"/>
              <a:t>gemeten</a:t>
            </a:r>
            <a:r>
              <a:rPr dirty="0"/>
              <a:t> </a:t>
            </a:r>
            <a:r>
              <a:rPr dirty="0" err="1"/>
              <a:t>vrij</a:t>
            </a:r>
            <a:r>
              <a:rPr dirty="0"/>
              <a:t>. Een </a:t>
            </a:r>
            <a:r>
              <a:rPr dirty="0" err="1"/>
              <a:t>systeem</a:t>
            </a:r>
            <a:r>
              <a:rPr dirty="0"/>
              <a:t> </a:t>
            </a:r>
            <a:r>
              <a:rPr dirty="0" err="1"/>
              <a:t>dat</a:t>
            </a:r>
            <a:r>
              <a:rPr dirty="0"/>
              <a:t> </a:t>
            </a:r>
            <a:r>
              <a:rPr dirty="0" err="1"/>
              <a:t>alleen</a:t>
            </a:r>
            <a:r>
              <a:rPr dirty="0"/>
              <a:t> de </a:t>
            </a:r>
            <a:r>
              <a:rPr dirty="0" err="1"/>
              <a:t>afwijkingen</a:t>
            </a:r>
            <a:r>
              <a:rPr dirty="0"/>
              <a:t> op </a:t>
            </a:r>
            <a:r>
              <a:rPr dirty="0" err="1"/>
              <a:t>een</a:t>
            </a:r>
            <a:r>
              <a:rPr dirty="0"/>
              <a:t> vast of </a:t>
            </a:r>
            <a:r>
              <a:rPr dirty="0" err="1"/>
              <a:t>variabel</a:t>
            </a:r>
            <a:r>
              <a:rPr dirty="0"/>
              <a:t> </a:t>
            </a:r>
            <a:r>
              <a:rPr dirty="0" err="1"/>
              <a:t>uurrooster</a:t>
            </a:r>
            <a:r>
              <a:rPr dirty="0"/>
              <a:t> </a:t>
            </a:r>
            <a:r>
              <a:rPr dirty="0" err="1"/>
              <a:t>registreert</a:t>
            </a:r>
            <a:r>
              <a:rPr dirty="0"/>
              <a:t>, </a:t>
            </a:r>
            <a:r>
              <a:rPr dirty="0" err="1"/>
              <a:t>kan</a:t>
            </a:r>
            <a:r>
              <a:rPr dirty="0"/>
              <a:t> </a:t>
            </a:r>
            <a:r>
              <a:rPr dirty="0" err="1"/>
              <a:t>mogelijk</a:t>
            </a:r>
            <a:r>
              <a:rPr dirty="0"/>
              <a:t> </a:t>
            </a:r>
            <a:r>
              <a:rPr dirty="0" err="1"/>
              <a:t>volstaan</a:t>
            </a:r>
            <a:r>
              <a:rPr dirty="0"/>
              <a:t>. Ook </a:t>
            </a:r>
            <a:r>
              <a:rPr dirty="0" err="1"/>
              <a:t>prestatiebladen</a:t>
            </a:r>
            <a:r>
              <a:rPr dirty="0"/>
              <a:t> </a:t>
            </a:r>
            <a:r>
              <a:rPr dirty="0" err="1"/>
              <a:t>kunnen</a:t>
            </a:r>
            <a:r>
              <a:rPr dirty="0"/>
              <a:t> </a:t>
            </a:r>
            <a:r>
              <a:rPr dirty="0" err="1"/>
              <a:t>een</a:t>
            </a:r>
            <a:r>
              <a:rPr dirty="0"/>
              <a:t> </a:t>
            </a:r>
            <a:r>
              <a:rPr dirty="0" err="1"/>
              <a:t>geldig</a:t>
            </a:r>
            <a:r>
              <a:rPr dirty="0"/>
              <a:t> </a:t>
            </a:r>
            <a:r>
              <a:rPr dirty="0" err="1"/>
              <a:t>systeem</a:t>
            </a:r>
            <a:r>
              <a:rPr dirty="0"/>
              <a:t> </a:t>
            </a:r>
            <a:r>
              <a:rPr dirty="0" err="1"/>
              <a:t>zijn</a:t>
            </a:r>
            <a:r>
              <a:rPr dirty="0"/>
              <a:t>. </a:t>
            </a:r>
            <a:r>
              <a:rPr dirty="0" err="1"/>
              <a:t>Bestaande</a:t>
            </a:r>
            <a:r>
              <a:rPr dirty="0"/>
              <a:t> </a:t>
            </a:r>
            <a:r>
              <a:rPr dirty="0" err="1"/>
              <a:t>registratiesystemen</a:t>
            </a:r>
            <a:r>
              <a:rPr dirty="0"/>
              <a:t> </a:t>
            </a:r>
            <a:r>
              <a:rPr dirty="0" err="1"/>
              <a:t>kunnen</a:t>
            </a:r>
            <a:r>
              <a:rPr dirty="0"/>
              <a:t> </a:t>
            </a:r>
            <a:r>
              <a:rPr dirty="0" err="1"/>
              <a:t>worden</a:t>
            </a:r>
            <a:r>
              <a:rPr dirty="0"/>
              <a:t> </a:t>
            </a:r>
            <a:r>
              <a:rPr dirty="0" err="1"/>
              <a:t>behouden</a:t>
            </a:r>
            <a:r>
              <a:rPr dirty="0"/>
              <a:t>.</a:t>
            </a:r>
          </a:p>
          <a:p>
            <a:endParaRPr dirty="0"/>
          </a:p>
          <a:p>
            <a:r>
              <a:rPr dirty="0" err="1"/>
              <a:t>Daarom</a:t>
            </a:r>
            <a:r>
              <a:rPr dirty="0"/>
              <a:t>: </a:t>
            </a:r>
            <a:r>
              <a:rPr dirty="0" err="1"/>
              <a:t>vertrek</a:t>
            </a:r>
            <a:r>
              <a:rPr dirty="0"/>
              <a:t> </a:t>
            </a:r>
            <a:r>
              <a:rPr dirty="0" err="1"/>
              <a:t>niet</a:t>
            </a:r>
            <a:r>
              <a:rPr dirty="0"/>
              <a:t> </a:t>
            </a:r>
            <a:r>
              <a:rPr dirty="0" err="1"/>
              <a:t>automatisch</a:t>
            </a:r>
            <a:r>
              <a:rPr dirty="0"/>
              <a:t> van </a:t>
            </a:r>
            <a:r>
              <a:rPr dirty="0" err="1"/>
              <a:t>een</a:t>
            </a:r>
            <a:r>
              <a:rPr dirty="0"/>
              <a:t> </a:t>
            </a:r>
            <a:r>
              <a:rPr dirty="0" err="1"/>
              <a:t>nieuwe</a:t>
            </a:r>
            <a:r>
              <a:rPr dirty="0"/>
              <a:t> </a:t>
            </a:r>
            <a:r>
              <a:rPr dirty="0" err="1"/>
              <a:t>prikklok</a:t>
            </a:r>
            <a:r>
              <a:rPr dirty="0"/>
              <a:t> of app. </a:t>
            </a:r>
            <a:r>
              <a:rPr dirty="0" err="1"/>
              <a:t>Kijk</a:t>
            </a:r>
            <a:r>
              <a:rPr dirty="0"/>
              <a:t> </a:t>
            </a:r>
            <a:r>
              <a:rPr dirty="0" err="1"/>
              <a:t>eerst</a:t>
            </a:r>
            <a:r>
              <a:rPr dirty="0"/>
              <a:t> </a:t>
            </a:r>
            <a:r>
              <a:rPr dirty="0" err="1"/>
              <a:t>naar</a:t>
            </a:r>
            <a:r>
              <a:rPr dirty="0"/>
              <a:t> </a:t>
            </a:r>
            <a:r>
              <a:rPr dirty="0" err="1"/>
              <a:t>urenbriefjes</a:t>
            </a:r>
            <a:r>
              <a:rPr dirty="0"/>
              <a:t>, </a:t>
            </a:r>
            <a:r>
              <a:rPr dirty="0" err="1"/>
              <a:t>werfplanning</a:t>
            </a:r>
            <a:r>
              <a:rPr dirty="0"/>
              <a:t>, track-and-trace, </a:t>
            </a:r>
            <a:r>
              <a:rPr dirty="0" err="1"/>
              <a:t>badgegegevens</a:t>
            </a:r>
            <a:r>
              <a:rPr dirty="0"/>
              <a:t>, </a:t>
            </a:r>
            <a:r>
              <a:rPr dirty="0" err="1"/>
              <a:t>projectsoftware</a:t>
            </a:r>
            <a:r>
              <a:rPr dirty="0"/>
              <a:t> </a:t>
            </a:r>
            <a:r>
              <a:rPr dirty="0" err="1"/>
              <a:t>en</a:t>
            </a:r>
            <a:r>
              <a:rPr dirty="0"/>
              <a:t> </a:t>
            </a:r>
            <a:r>
              <a:rPr dirty="0" err="1"/>
              <a:t>payrollinput</a:t>
            </a:r>
            <a:r>
              <a:rPr dirty="0"/>
              <a:t>.</a:t>
            </a:r>
          </a:p>
          <a:p>
            <a:endParaRPr dirty="0"/>
          </a:p>
          <a:p>
            <a:r>
              <a:rPr dirty="0"/>
              <a:t>Het </a:t>
            </a:r>
            <a:r>
              <a:rPr dirty="0" err="1"/>
              <a:t>voorontwerp</a:t>
            </a:r>
            <a:r>
              <a:rPr dirty="0"/>
              <a:t> </a:t>
            </a:r>
            <a:r>
              <a:rPr dirty="0" err="1"/>
              <a:t>vermeldt</a:t>
            </a:r>
            <a:r>
              <a:rPr dirty="0"/>
              <a:t> </a:t>
            </a:r>
            <a:r>
              <a:rPr dirty="0" err="1"/>
              <a:t>verder</a:t>
            </a:r>
            <a:r>
              <a:rPr dirty="0"/>
              <a:t> </a:t>
            </a:r>
            <a:r>
              <a:rPr dirty="0" err="1"/>
              <a:t>een</a:t>
            </a:r>
            <a:r>
              <a:rPr dirty="0"/>
              <a:t> </a:t>
            </a:r>
            <a:r>
              <a:rPr dirty="0" err="1"/>
              <a:t>bewaartermijn</a:t>
            </a:r>
            <a:r>
              <a:rPr dirty="0"/>
              <a:t> van </a:t>
            </a:r>
            <a:r>
              <a:rPr dirty="0" err="1"/>
              <a:t>vijf</a:t>
            </a:r>
            <a:r>
              <a:rPr dirty="0"/>
              <a:t> </a:t>
            </a:r>
            <a:r>
              <a:rPr dirty="0" err="1"/>
              <a:t>jaar</a:t>
            </a:r>
            <a:r>
              <a:rPr dirty="0"/>
              <a:t>. Ook </a:t>
            </a:r>
            <a:r>
              <a:rPr dirty="0" err="1"/>
              <a:t>dat</a:t>
            </a:r>
            <a:r>
              <a:rPr dirty="0"/>
              <a:t> </a:t>
            </a:r>
            <a:r>
              <a:rPr dirty="0" err="1"/>
              <a:t>blijft</a:t>
            </a:r>
            <a:r>
              <a:rPr dirty="0"/>
              <a:t> </a:t>
            </a:r>
            <a:r>
              <a:rPr dirty="0" err="1"/>
              <a:t>onder</a:t>
            </a:r>
            <a:r>
              <a:rPr dirty="0"/>
              <a:t> </a:t>
            </a:r>
            <a:r>
              <a:rPr dirty="0" err="1"/>
              <a:t>voorbehoud</a:t>
            </a:r>
            <a:r>
              <a:rPr dirty="0"/>
              <a:t> van de </a:t>
            </a:r>
            <a:r>
              <a:rPr dirty="0" err="1"/>
              <a:t>definitieve</a:t>
            </a:r>
            <a:r>
              <a:rPr dirty="0"/>
              <a:t> </a:t>
            </a:r>
            <a:r>
              <a:rPr dirty="0" err="1"/>
              <a:t>regelgeving</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De </a:t>
            </a:r>
            <a:r>
              <a:rPr dirty="0" err="1"/>
              <a:t>vertaalslag</a:t>
            </a:r>
            <a:r>
              <a:rPr dirty="0"/>
              <a:t> </a:t>
            </a:r>
            <a:r>
              <a:rPr dirty="0" err="1"/>
              <a:t>naar</a:t>
            </a:r>
            <a:r>
              <a:rPr dirty="0"/>
              <a:t> de </a:t>
            </a:r>
            <a:r>
              <a:rPr dirty="0" err="1"/>
              <a:t>bouwpraktijk</a:t>
            </a:r>
            <a:r>
              <a:rPr dirty="0"/>
              <a:t>.</a:t>
            </a:r>
          </a:p>
          <a:p>
            <a:endParaRPr dirty="0"/>
          </a:p>
          <a:p>
            <a:r>
              <a:rPr dirty="0"/>
              <a:t>Start met </a:t>
            </a:r>
            <a:r>
              <a:rPr dirty="0" err="1"/>
              <a:t>een</a:t>
            </a:r>
            <a:r>
              <a:rPr dirty="0"/>
              <a:t> </a:t>
            </a:r>
            <a:r>
              <a:rPr dirty="0" err="1"/>
              <a:t>inventaris</a:t>
            </a:r>
            <a:r>
              <a:rPr dirty="0"/>
              <a:t> van de </a:t>
            </a:r>
            <a:r>
              <a:rPr dirty="0" err="1"/>
              <a:t>bestaande</a:t>
            </a:r>
            <a:r>
              <a:rPr dirty="0"/>
              <a:t> </a:t>
            </a:r>
            <a:r>
              <a:rPr dirty="0" err="1"/>
              <a:t>gegevens</a:t>
            </a:r>
            <a:r>
              <a:rPr dirty="0"/>
              <a:t>. </a:t>
            </a:r>
            <a:r>
              <a:rPr dirty="0" err="1"/>
              <a:t>Kijk</a:t>
            </a:r>
            <a:r>
              <a:rPr dirty="0"/>
              <a:t> </a:t>
            </a:r>
            <a:r>
              <a:rPr dirty="0" err="1"/>
              <a:t>vervolgens</a:t>
            </a:r>
            <a:r>
              <a:rPr dirty="0"/>
              <a:t> </a:t>
            </a:r>
            <a:r>
              <a:rPr dirty="0" err="1"/>
              <a:t>waar</a:t>
            </a:r>
            <a:r>
              <a:rPr dirty="0"/>
              <a:t> de </a:t>
            </a:r>
            <a:r>
              <a:rPr dirty="0" err="1"/>
              <a:t>werkelijke</a:t>
            </a:r>
            <a:r>
              <a:rPr dirty="0"/>
              <a:t> </a:t>
            </a:r>
            <a:r>
              <a:rPr dirty="0" err="1"/>
              <a:t>prestaties</a:t>
            </a:r>
            <a:r>
              <a:rPr dirty="0"/>
              <a:t> </a:t>
            </a:r>
            <a:r>
              <a:rPr dirty="0" err="1"/>
              <a:t>afwijken</a:t>
            </a:r>
            <a:r>
              <a:rPr dirty="0"/>
              <a:t> van het </a:t>
            </a:r>
            <a:r>
              <a:rPr dirty="0" err="1"/>
              <a:t>formele</a:t>
            </a:r>
            <a:r>
              <a:rPr dirty="0"/>
              <a:t> rooster.</a:t>
            </a:r>
          </a:p>
          <a:p>
            <a:endParaRPr dirty="0"/>
          </a:p>
          <a:p>
            <a:r>
              <a:rPr dirty="0" err="1"/>
              <a:t>Differentieer</a:t>
            </a:r>
            <a:r>
              <a:rPr dirty="0"/>
              <a:t> </a:t>
            </a:r>
            <a:r>
              <a:rPr dirty="0" err="1"/>
              <a:t>ook</a:t>
            </a:r>
            <a:r>
              <a:rPr dirty="0"/>
              <a:t>. Een </a:t>
            </a:r>
            <a:r>
              <a:rPr dirty="0" err="1"/>
              <a:t>werfmedewerker</a:t>
            </a:r>
            <a:r>
              <a:rPr dirty="0"/>
              <a:t>, </a:t>
            </a:r>
            <a:r>
              <a:rPr dirty="0" err="1"/>
              <a:t>ateliermedewerker</a:t>
            </a:r>
            <a:r>
              <a:rPr dirty="0"/>
              <a:t>, </a:t>
            </a:r>
            <a:r>
              <a:rPr dirty="0" err="1"/>
              <a:t>magazijnier</a:t>
            </a:r>
            <a:r>
              <a:rPr dirty="0"/>
              <a:t>, </a:t>
            </a:r>
            <a:r>
              <a:rPr dirty="0" err="1"/>
              <a:t>bediende</a:t>
            </a:r>
            <a:r>
              <a:rPr dirty="0"/>
              <a:t>, </a:t>
            </a:r>
            <a:r>
              <a:rPr dirty="0" err="1"/>
              <a:t>technieker</a:t>
            </a:r>
            <a:r>
              <a:rPr dirty="0"/>
              <a:t> op </a:t>
            </a:r>
            <a:r>
              <a:rPr dirty="0" err="1"/>
              <a:t>verplaatsing</a:t>
            </a:r>
            <a:r>
              <a:rPr dirty="0"/>
              <a:t> </a:t>
            </a:r>
            <a:r>
              <a:rPr dirty="0" err="1"/>
              <a:t>en</a:t>
            </a:r>
            <a:r>
              <a:rPr dirty="0"/>
              <a:t> </a:t>
            </a:r>
            <a:r>
              <a:rPr dirty="0" err="1"/>
              <a:t>telewerker</a:t>
            </a:r>
            <a:r>
              <a:rPr dirty="0"/>
              <a:t> </a:t>
            </a:r>
            <a:r>
              <a:rPr dirty="0" err="1"/>
              <a:t>hebben</a:t>
            </a:r>
            <a:r>
              <a:rPr dirty="0"/>
              <a:t> </a:t>
            </a:r>
            <a:r>
              <a:rPr dirty="0" err="1"/>
              <a:t>niet</a:t>
            </a:r>
            <a:r>
              <a:rPr dirty="0"/>
              <a:t> </a:t>
            </a:r>
            <a:r>
              <a:rPr dirty="0" err="1"/>
              <a:t>noodzakelijk</a:t>
            </a:r>
            <a:r>
              <a:rPr dirty="0"/>
              <a:t> </a:t>
            </a:r>
            <a:r>
              <a:rPr dirty="0" err="1"/>
              <a:t>dezelfde</a:t>
            </a:r>
            <a:r>
              <a:rPr dirty="0"/>
              <a:t> </a:t>
            </a:r>
            <a:r>
              <a:rPr dirty="0" err="1"/>
              <a:t>oplossing</a:t>
            </a:r>
            <a:r>
              <a:rPr dirty="0"/>
              <a:t> </a:t>
            </a:r>
            <a:r>
              <a:rPr dirty="0" err="1"/>
              <a:t>nodig</a:t>
            </a:r>
            <a:r>
              <a:rPr dirty="0"/>
              <a:t>.</a:t>
            </a:r>
            <a:endParaRPr lang="nl-BE" dirty="0"/>
          </a:p>
          <a:p>
            <a:r>
              <a:rPr lang="nl-BE" dirty="0"/>
              <a:t>Voor bouwbedrijven is het cruciaal dat de oplossing niet noodzakelijk één prikklok voor iedereen moet zijn. Prestatiebladen, afwijkingsregistraties en bestaande systemen kunnen een belangrijke rol spelen.</a:t>
            </a:r>
          </a:p>
          <a:p>
            <a:endParaRPr dirty="0"/>
          </a:p>
          <a:p>
            <a:endParaRPr dirty="0"/>
          </a:p>
          <a:p>
            <a:r>
              <a:rPr dirty="0"/>
              <a:t>Werk </a:t>
            </a:r>
            <a:r>
              <a:rPr dirty="0" err="1"/>
              <a:t>daarna</a:t>
            </a:r>
            <a:r>
              <a:rPr dirty="0"/>
              <a:t> de </a:t>
            </a:r>
            <a:r>
              <a:rPr dirty="0" err="1"/>
              <a:t>juridische</a:t>
            </a:r>
            <a:r>
              <a:rPr dirty="0"/>
              <a:t> </a:t>
            </a:r>
            <a:r>
              <a:rPr dirty="0" err="1"/>
              <a:t>omkadering</a:t>
            </a:r>
            <a:r>
              <a:rPr dirty="0"/>
              <a:t> </a:t>
            </a:r>
            <a:r>
              <a:rPr dirty="0" err="1"/>
              <a:t>bij</a:t>
            </a:r>
            <a:r>
              <a:rPr dirty="0"/>
              <a:t>: </a:t>
            </a:r>
            <a:r>
              <a:rPr dirty="0" err="1"/>
              <a:t>arbeidsreglement</a:t>
            </a:r>
            <a:r>
              <a:rPr dirty="0"/>
              <a:t>, </a:t>
            </a:r>
            <a:r>
              <a:rPr dirty="0" err="1"/>
              <a:t>overuren</a:t>
            </a:r>
            <a:r>
              <a:rPr dirty="0"/>
              <a:t>, </a:t>
            </a:r>
            <a:r>
              <a:rPr dirty="0" err="1"/>
              <a:t>bereikbaarheidsregels</a:t>
            </a:r>
            <a:r>
              <a:rPr dirty="0"/>
              <a:t>, payroll </a:t>
            </a:r>
            <a:r>
              <a:rPr dirty="0" err="1"/>
              <a:t>en</a:t>
            </a:r>
            <a:r>
              <a:rPr dirty="0"/>
              <a:t> privacy. Kies </a:t>
            </a:r>
            <a:r>
              <a:rPr dirty="0" err="1"/>
              <a:t>proportioneel</a:t>
            </a:r>
            <a:r>
              <a:rPr dirty="0"/>
              <a:t>: </a:t>
            </a:r>
            <a:r>
              <a:rPr dirty="0" err="1"/>
              <a:t>niet</a:t>
            </a:r>
            <a:r>
              <a:rPr dirty="0"/>
              <a:t> </a:t>
            </a:r>
            <a:r>
              <a:rPr dirty="0" err="1"/>
              <a:t>alles</a:t>
            </a:r>
            <a:r>
              <a:rPr dirty="0"/>
              <a:t> </a:t>
            </a:r>
            <a:r>
              <a:rPr dirty="0" err="1"/>
              <a:t>moet</a:t>
            </a:r>
            <a:r>
              <a:rPr dirty="0"/>
              <a:t> </a:t>
            </a:r>
            <a:r>
              <a:rPr dirty="0" err="1"/>
              <a:t>worden</a:t>
            </a:r>
            <a:r>
              <a:rPr dirty="0"/>
              <a:t> </a:t>
            </a:r>
            <a:r>
              <a:rPr dirty="0" err="1"/>
              <a:t>vervangen</a:t>
            </a:r>
            <a:r>
              <a:rPr dirty="0"/>
              <a:t>, maar wat u </a:t>
            </a:r>
            <a:r>
              <a:rPr dirty="0" err="1"/>
              <a:t>gebruikt</a:t>
            </a:r>
            <a:r>
              <a:rPr dirty="0"/>
              <a:t> </a:t>
            </a:r>
            <a:r>
              <a:rPr dirty="0" err="1"/>
              <a:t>moet</a:t>
            </a:r>
            <a:r>
              <a:rPr dirty="0"/>
              <a:t> </a:t>
            </a:r>
            <a:r>
              <a:rPr dirty="0" err="1"/>
              <a:t>uiteindelijk</a:t>
            </a:r>
            <a:r>
              <a:rPr dirty="0"/>
              <a:t> </a:t>
            </a:r>
            <a:r>
              <a:rPr dirty="0" err="1"/>
              <a:t>voldoende</a:t>
            </a:r>
            <a:r>
              <a:rPr dirty="0"/>
              <a:t> </a:t>
            </a:r>
            <a:r>
              <a:rPr dirty="0" err="1"/>
              <a:t>betrouwbaar</a:t>
            </a:r>
            <a:r>
              <a:rPr dirty="0"/>
              <a:t> </a:t>
            </a:r>
            <a:r>
              <a:rPr dirty="0" err="1"/>
              <a:t>en</a:t>
            </a:r>
            <a:r>
              <a:rPr dirty="0"/>
              <a:t> </a:t>
            </a:r>
            <a:r>
              <a:rPr dirty="0" err="1"/>
              <a:t>controleerbaar</a:t>
            </a:r>
            <a:r>
              <a:rPr dirty="0"/>
              <a:t> </a:t>
            </a:r>
            <a:r>
              <a:rPr dirty="0" err="1"/>
              <a:t>zijn</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40DB2-F5E3-C11F-C2BD-12B62A3B7F3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30754DC-0458-5B5F-AB16-91C675D724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ACD973A-3B92-B6A9-1D10-9C483F521574}"/>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E99E8D78-D142-81E1-D2EA-124811D55163}"/>
              </a:ext>
            </a:extLst>
          </p:cNvPr>
          <p:cNvSpPr>
            <a:spLocks noGrp="1"/>
          </p:cNvSpPr>
          <p:nvPr>
            <p:ph type="sldNum" sz="quarter" idx="5"/>
          </p:nvPr>
        </p:nvSpPr>
        <p:spPr/>
        <p:txBody>
          <a:bodyPr/>
          <a:lstStyle/>
          <a:p>
            <a:fld id="{03E837D3-0F2A-49F9-82B0-B7973B070C75}" type="slidenum">
              <a:rPr lang="nl-BE" smtClean="0"/>
              <a:t>13</a:t>
            </a:fld>
            <a:endParaRPr lang="nl-BE"/>
          </a:p>
        </p:txBody>
      </p:sp>
    </p:spTree>
    <p:extLst>
      <p:ext uri="{BB962C8B-B14F-4D97-AF65-F5344CB8AC3E}">
        <p14:creationId xmlns:p14="http://schemas.microsoft.com/office/powerpoint/2010/main" val="3855963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A34BE-27E3-5AFC-A376-E9B40B633C0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7475EC5-60FE-6152-8BBD-772F960FDFF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C3D98C2-BE03-A67E-5B6D-0FDBC2E7B1FE}"/>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00B90A5F-14FA-E26F-1471-4B29C17C06E9}"/>
              </a:ext>
            </a:extLst>
          </p:cNvPr>
          <p:cNvSpPr>
            <a:spLocks noGrp="1"/>
          </p:cNvSpPr>
          <p:nvPr>
            <p:ph type="sldNum" sz="quarter" idx="5"/>
          </p:nvPr>
        </p:nvSpPr>
        <p:spPr/>
        <p:txBody>
          <a:bodyPr/>
          <a:lstStyle/>
          <a:p>
            <a:fld id="{03E837D3-0F2A-49F9-82B0-B7973B070C75}" type="slidenum">
              <a:rPr lang="nl-BE" smtClean="0"/>
              <a:t>16</a:t>
            </a:fld>
            <a:endParaRPr lang="nl-BE"/>
          </a:p>
        </p:txBody>
      </p:sp>
    </p:spTree>
    <p:extLst>
      <p:ext uri="{BB962C8B-B14F-4D97-AF65-F5344CB8AC3E}">
        <p14:creationId xmlns:p14="http://schemas.microsoft.com/office/powerpoint/2010/main" val="2430950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NL" sz="1200" kern="1200" dirty="0">
                <a:solidFill>
                  <a:schemeClr val="tx1"/>
                </a:solidFill>
                <a:effectLst/>
                <a:latin typeface="+mn-lt"/>
                <a:ea typeface="+mn-ea"/>
                <a:cs typeface="+mn-cs"/>
              </a:rPr>
              <a:t>Een arbeidsmarktgerichte opleiding volgt die geregistreerd is in de </a:t>
            </a:r>
            <a:r>
              <a:rPr lang="nl-NL" sz="1200" b="0" kern="1200" dirty="0">
                <a:solidFill>
                  <a:schemeClr val="tx1"/>
                </a:solidFill>
                <a:effectLst/>
                <a:latin typeface="+mn-lt"/>
                <a:ea typeface="+mn-ea"/>
                <a:cs typeface="+mn-cs"/>
                <a:hlinkClick r:id="rId3"/>
              </a:rPr>
              <a:t>opleidingsdatabank Vlaamse opleidingsincentives</a:t>
            </a:r>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De arbeidsmarktgerichte opleidingen die recht geven op Vlaams opleidingsverlof moeten aan een aantal voorwaarden voldoen. Ze moeten behoren tot een bepaalde categorie, voldoende omvang hebben, gegeven worden door een geregistreerde dienstverlener en geregistreerd zijn bij het departement volgens de specifieke registratieprocedure.</a:t>
            </a:r>
          </a:p>
          <a:p>
            <a:r>
              <a:rPr lang="nl-BE" sz="1200" kern="1200" dirty="0">
                <a:solidFill>
                  <a:schemeClr val="tx1"/>
                </a:solidFill>
                <a:effectLst/>
                <a:latin typeface="+mn-lt"/>
                <a:ea typeface="+mn-ea"/>
                <a:cs typeface="+mn-cs"/>
              </a:rPr>
              <a:t>Het gaat over de volgende categorieën:</a:t>
            </a:r>
          </a:p>
          <a:p>
            <a:pPr lvl="0"/>
            <a:r>
              <a:rPr lang="nl-BE" sz="1200" kern="1200" dirty="0">
                <a:solidFill>
                  <a:schemeClr val="tx1"/>
                </a:solidFill>
                <a:effectLst/>
                <a:latin typeface="+mn-lt"/>
                <a:ea typeface="+mn-ea"/>
                <a:cs typeface="+mn-cs"/>
              </a:rPr>
              <a:t>opleidingen gericht op basiscompetenties (basisgeletterdheid, rekenvaardigheid, digitale basisvaardigheid, mediawijsheid en Nederlands voor anderstaligen);</a:t>
            </a:r>
          </a:p>
          <a:p>
            <a:pPr lvl="0"/>
            <a:r>
              <a:rPr lang="nl-BE" sz="1200" kern="1200" dirty="0">
                <a:solidFill>
                  <a:schemeClr val="tx1"/>
                </a:solidFill>
                <a:effectLst/>
                <a:latin typeface="+mn-lt"/>
                <a:ea typeface="+mn-ea"/>
                <a:cs typeface="+mn-cs"/>
              </a:rPr>
              <a:t>taalopleidingen Nederlands, Frans, Duits of Engels, tot en met niveau B1, die onderhevig zijn aan extern toezicht op het kwaliteitsniveau van de opleiding;</a:t>
            </a:r>
          </a:p>
          <a:p>
            <a:pPr lvl="0"/>
            <a:r>
              <a:rPr lang="nl-BE" sz="1200" kern="1200" dirty="0">
                <a:solidFill>
                  <a:schemeClr val="tx1"/>
                </a:solidFill>
                <a:effectLst/>
                <a:latin typeface="+mn-lt"/>
                <a:ea typeface="+mn-ea"/>
                <a:cs typeface="+mn-cs"/>
              </a:rPr>
              <a:t>opleidingen die toegang geven tot ten minste één knelpuntberoep opgenomen in de recentste lijst van knelpuntberoepen die op de VDAB-website is bekendgemaakt;</a:t>
            </a:r>
          </a:p>
          <a:p>
            <a:pPr lvl="0"/>
            <a:r>
              <a:rPr lang="nl-BE" sz="1200" kern="1200" dirty="0">
                <a:solidFill>
                  <a:schemeClr val="tx1"/>
                </a:solidFill>
                <a:effectLst/>
                <a:latin typeface="+mn-lt"/>
                <a:ea typeface="+mn-ea"/>
                <a:cs typeface="+mn-cs"/>
              </a:rPr>
              <a:t>opleidingen gericht op de aanpak van de klimaat- en energietransitie of de digitale transitie;</a:t>
            </a:r>
          </a:p>
          <a:p>
            <a:pPr lvl="0"/>
            <a:r>
              <a:rPr lang="nl-BE" sz="1200" kern="1200" dirty="0">
                <a:solidFill>
                  <a:schemeClr val="tx1"/>
                </a:solidFill>
                <a:effectLst/>
                <a:latin typeface="+mn-lt"/>
                <a:ea typeface="+mn-ea"/>
                <a:cs typeface="+mn-cs"/>
              </a:rPr>
              <a:t>opleidingen gericht op het aanleren van technologische, technische, exact-wetenschappelijke o wiskundige kennis en de toepassing ervan in beroepen (STEM-opleidingen erkend door de VDAB);</a:t>
            </a:r>
          </a:p>
          <a:p>
            <a:pPr lvl="0"/>
            <a:r>
              <a:rPr lang="nl-BE" sz="1200" kern="1200" dirty="0">
                <a:solidFill>
                  <a:schemeClr val="tx1"/>
                </a:solidFill>
                <a:effectLst/>
                <a:latin typeface="+mn-lt"/>
                <a:ea typeface="+mn-ea"/>
                <a:cs typeface="+mn-cs"/>
              </a:rPr>
              <a:t>opleidingen die inspelen op toekomstige competentietekorten;</a:t>
            </a:r>
          </a:p>
          <a:p>
            <a:pPr lvl="0"/>
            <a:r>
              <a:rPr lang="nl-BE" sz="1200" kern="1200" dirty="0">
                <a:solidFill>
                  <a:schemeClr val="tx1"/>
                </a:solidFill>
                <a:effectLst/>
                <a:latin typeface="+mn-lt"/>
                <a:ea typeface="+mn-ea"/>
                <a:cs typeface="+mn-cs"/>
              </a:rPr>
              <a:t>mentoropleidingen;</a:t>
            </a:r>
          </a:p>
          <a:p>
            <a:pPr lvl="0"/>
            <a:r>
              <a:rPr lang="nl-BE" sz="1200" kern="1200" dirty="0">
                <a:solidFill>
                  <a:schemeClr val="tx1"/>
                </a:solidFill>
                <a:effectLst/>
                <a:latin typeface="+mn-lt"/>
                <a:ea typeface="+mn-ea"/>
                <a:cs typeface="+mn-cs"/>
              </a:rPr>
              <a:t>opleidingen gericht op deelname aan het sociaal overleg op ondernemingsniveau;</a:t>
            </a:r>
          </a:p>
          <a:p>
            <a:pPr lvl="0"/>
            <a:r>
              <a:rPr lang="nl-BE" sz="1200" kern="1200" dirty="0">
                <a:solidFill>
                  <a:schemeClr val="tx1"/>
                </a:solidFill>
                <a:effectLst/>
                <a:latin typeface="+mn-lt"/>
                <a:ea typeface="+mn-ea"/>
                <a:cs typeface="+mn-cs"/>
              </a:rPr>
              <a:t>opleidingen die leiden tot een eerste diploma secundair onderwijs.</a:t>
            </a:r>
          </a:p>
          <a:p>
            <a:r>
              <a:rPr lang="nl-NL" sz="1200" kern="1200" dirty="0">
                <a:solidFill>
                  <a:schemeClr val="tx1"/>
                </a:solidFill>
                <a:effectLst/>
                <a:latin typeface="+mn-lt"/>
                <a:ea typeface="+mn-ea"/>
                <a:cs typeface="+mn-cs"/>
              </a:rPr>
              <a:t> </a:t>
            </a:r>
          </a:p>
          <a:p>
            <a:r>
              <a:rPr lang="nl-BE" sz="1200" u="sng" kern="1200" dirty="0">
                <a:solidFill>
                  <a:schemeClr val="tx1"/>
                </a:solidFill>
                <a:effectLst/>
                <a:latin typeface="+mn-lt"/>
                <a:ea typeface="+mn-ea"/>
                <a:cs typeface="+mn-cs"/>
              </a:rPr>
              <a:t>Expliciet uitgesloten opleidingen en activiteiten</a:t>
            </a:r>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Een aantal opleidingen wordt expliciet uitgesloten en geven bijgevolg </a:t>
            </a:r>
            <a:r>
              <a:rPr lang="nl-BE" sz="1200" b="1" kern="1200" dirty="0">
                <a:solidFill>
                  <a:schemeClr val="tx1"/>
                </a:solidFill>
                <a:effectLst/>
                <a:latin typeface="+mn-lt"/>
                <a:ea typeface="+mn-ea"/>
                <a:cs typeface="+mn-cs"/>
              </a:rPr>
              <a:t>geen recht</a:t>
            </a:r>
            <a:r>
              <a:rPr lang="nl-BE" sz="1200" kern="1200" dirty="0">
                <a:solidFill>
                  <a:schemeClr val="tx1"/>
                </a:solidFill>
                <a:effectLst/>
                <a:latin typeface="+mn-lt"/>
                <a:ea typeface="+mn-ea"/>
                <a:cs typeface="+mn-cs"/>
              </a:rPr>
              <a:t> op Vlaams opleidingsverlof:</a:t>
            </a:r>
          </a:p>
          <a:p>
            <a:pPr lvl="0"/>
            <a:r>
              <a:rPr lang="nl-BE" sz="1200" kern="1200" dirty="0">
                <a:solidFill>
                  <a:schemeClr val="tx1"/>
                </a:solidFill>
                <a:effectLst/>
                <a:latin typeface="+mn-lt"/>
                <a:ea typeface="+mn-ea"/>
                <a:cs typeface="+mn-cs"/>
              </a:rPr>
              <a:t>opleidingen die noodzakelijk zijn voor de werknemer om het werk uit te voeren waarvoor hij in dienst werd genomen en die ten laste zijn van jou als werkgever op basis van een wettelijke bepaling of een collectieve arbeidsovereenkomst;</a:t>
            </a:r>
          </a:p>
          <a:p>
            <a:pPr lvl="0"/>
            <a:r>
              <a:rPr lang="nl-BE" sz="1200" kern="1200" dirty="0">
                <a:solidFill>
                  <a:schemeClr val="tx1"/>
                </a:solidFill>
                <a:effectLst/>
                <a:latin typeface="+mn-lt"/>
                <a:ea typeface="+mn-ea"/>
                <a:cs typeface="+mn-cs"/>
              </a:rPr>
              <a:t>noodzakelijke aanpassingsopleidingen om het werk uit te voeren in de huidige functie. Er is een uitzondering voorzien tijdens de eerste 6 maanden na aanwerving, wanneer een werknemer bij de start nog niet over de nodige competenties beschikt.</a:t>
            </a:r>
          </a:p>
          <a:p>
            <a:r>
              <a:rPr lang="nl-BE" sz="1200" kern="1200" dirty="0">
                <a:solidFill>
                  <a:schemeClr val="tx1"/>
                </a:solidFill>
                <a:effectLst/>
                <a:latin typeface="+mn-lt"/>
                <a:ea typeface="+mn-ea"/>
                <a:cs typeface="+mn-cs"/>
              </a:rPr>
              <a:t>Ook de volgende leeractiviteiten geven geen recht op Vlaams opleidingsverlof:</a:t>
            </a:r>
          </a:p>
          <a:p>
            <a:pPr lvl="0"/>
            <a:r>
              <a:rPr lang="nl-BE" sz="1200" kern="1200" dirty="0">
                <a:solidFill>
                  <a:schemeClr val="tx1"/>
                </a:solidFill>
                <a:effectLst/>
                <a:latin typeface="+mn-lt"/>
                <a:ea typeface="+mn-ea"/>
                <a:cs typeface="+mn-cs"/>
              </a:rPr>
              <a:t>onthaaltrajecten;</a:t>
            </a:r>
          </a:p>
          <a:p>
            <a:pPr lvl="0"/>
            <a:r>
              <a:rPr lang="nl-BE" sz="1200" kern="1200" dirty="0">
                <a:solidFill>
                  <a:schemeClr val="tx1"/>
                </a:solidFill>
                <a:effectLst/>
                <a:latin typeface="+mn-lt"/>
                <a:ea typeface="+mn-ea"/>
                <a:cs typeface="+mn-cs"/>
              </a:rPr>
              <a:t>begeleiding van een startende collega door een meter of peter;</a:t>
            </a:r>
          </a:p>
          <a:p>
            <a:pPr lvl="0"/>
            <a:r>
              <a:rPr lang="nl-BE" sz="1200" kern="1200" dirty="0">
                <a:solidFill>
                  <a:schemeClr val="tx1"/>
                </a:solidFill>
                <a:effectLst/>
                <a:latin typeface="+mn-lt"/>
                <a:ea typeface="+mn-ea"/>
                <a:cs typeface="+mn-cs"/>
              </a:rPr>
              <a:t>een online aanbod van opleidingsvideo’s;</a:t>
            </a:r>
          </a:p>
          <a:p>
            <a:pPr lvl="0"/>
            <a:r>
              <a:rPr lang="nl-BE" sz="1200" kern="1200" dirty="0">
                <a:solidFill>
                  <a:schemeClr val="tx1"/>
                </a:solidFill>
                <a:effectLst/>
                <a:latin typeface="+mn-lt"/>
                <a:ea typeface="+mn-ea"/>
                <a:cs typeface="+mn-cs"/>
              </a:rPr>
              <a:t>lunch-</a:t>
            </a:r>
            <a:r>
              <a:rPr lang="nl-BE" sz="1200" kern="1200" dirty="0" err="1">
                <a:solidFill>
                  <a:schemeClr val="tx1"/>
                </a:solidFill>
                <a:effectLst/>
                <a:latin typeface="+mn-lt"/>
                <a:ea typeface="+mn-ea"/>
                <a:cs typeface="+mn-cs"/>
              </a:rPr>
              <a:t>and</a:t>
            </a:r>
            <a:r>
              <a:rPr lang="nl-BE" sz="1200" kern="1200" dirty="0">
                <a:solidFill>
                  <a:schemeClr val="tx1"/>
                </a:solidFill>
                <a:effectLst/>
                <a:latin typeface="+mn-lt"/>
                <a:ea typeface="+mn-ea"/>
                <a:cs typeface="+mn-cs"/>
              </a:rPr>
              <a:t>-</a:t>
            </a:r>
            <a:r>
              <a:rPr lang="nl-BE" sz="1200" kern="1200" dirty="0" err="1">
                <a:solidFill>
                  <a:schemeClr val="tx1"/>
                </a:solidFill>
                <a:effectLst/>
                <a:latin typeface="+mn-lt"/>
                <a:ea typeface="+mn-ea"/>
                <a:cs typeface="+mn-cs"/>
              </a:rPr>
              <a:t>learnsessies</a:t>
            </a:r>
            <a:r>
              <a:rPr lang="nl-BE" sz="1200" kern="1200" dirty="0">
                <a:solidFill>
                  <a:schemeClr val="tx1"/>
                </a:solidFill>
                <a:effectLst/>
                <a:latin typeface="+mn-lt"/>
                <a:ea typeface="+mn-ea"/>
                <a:cs typeface="+mn-cs"/>
              </a:rPr>
              <a:t>;</a:t>
            </a:r>
          </a:p>
          <a:p>
            <a:pPr lvl="0"/>
            <a:r>
              <a:rPr lang="nl-BE" sz="1200" kern="1200" dirty="0">
                <a:solidFill>
                  <a:schemeClr val="tx1"/>
                </a:solidFill>
                <a:effectLst/>
                <a:latin typeface="+mn-lt"/>
                <a:ea typeface="+mn-ea"/>
                <a:cs typeface="+mn-cs"/>
              </a:rPr>
              <a:t>bedrijfstheater;</a:t>
            </a:r>
          </a:p>
          <a:p>
            <a:pPr lvl="0"/>
            <a:r>
              <a:rPr lang="nl-BE" sz="1200" kern="1200" dirty="0">
                <a:solidFill>
                  <a:schemeClr val="tx1"/>
                </a:solidFill>
                <a:effectLst/>
                <a:latin typeface="+mn-lt"/>
                <a:ea typeface="+mn-ea"/>
                <a:cs typeface="+mn-cs"/>
              </a:rPr>
              <a:t>lerende netwerken;</a:t>
            </a:r>
          </a:p>
          <a:p>
            <a:pPr lvl="0"/>
            <a:r>
              <a:rPr lang="nl-BE" sz="1200" kern="1200" dirty="0">
                <a:solidFill>
                  <a:schemeClr val="tx1"/>
                </a:solidFill>
                <a:effectLst/>
                <a:latin typeface="+mn-lt"/>
                <a:ea typeface="+mn-ea"/>
                <a:cs typeface="+mn-cs"/>
              </a:rPr>
              <a:t>intervisie.</a:t>
            </a:r>
          </a:p>
          <a:p>
            <a:endParaRPr lang="nl-BE" sz="1200" kern="1200" dirty="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5"/>
          </p:nvPr>
        </p:nvSpPr>
        <p:spPr/>
        <p:txBody>
          <a:bodyPr/>
          <a:lstStyle/>
          <a:p>
            <a:fld id="{03E837D3-0F2A-49F9-82B0-B7973B070C75}" type="slidenum">
              <a:rPr lang="nl-BE" smtClean="0"/>
              <a:t>18</a:t>
            </a:fld>
            <a:endParaRPr lang="nl-BE"/>
          </a:p>
        </p:txBody>
      </p:sp>
    </p:spTree>
    <p:extLst>
      <p:ext uri="{BB962C8B-B14F-4D97-AF65-F5344CB8AC3E}">
        <p14:creationId xmlns:p14="http://schemas.microsoft.com/office/powerpoint/2010/main" val="3712775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Voor het nieuwe schooljaar zal </a:t>
            </a:r>
            <a:r>
              <a:rPr lang="nl-BE" sz="1200" kern="1200" dirty="0" err="1">
                <a:solidFill>
                  <a:schemeClr val="tx1"/>
                </a:solidFill>
                <a:effectLst/>
                <a:latin typeface="+mn-lt"/>
                <a:ea typeface="+mn-ea"/>
                <a:cs typeface="+mn-cs"/>
              </a:rPr>
              <a:t>Constructiv</a:t>
            </a:r>
            <a:r>
              <a:rPr lang="nl-BE" sz="1200" kern="1200" dirty="0">
                <a:solidFill>
                  <a:schemeClr val="tx1"/>
                </a:solidFill>
                <a:effectLst/>
                <a:latin typeface="+mn-lt"/>
                <a:ea typeface="+mn-ea"/>
                <a:cs typeface="+mn-cs"/>
              </a:rPr>
              <a:t> de prefinanciering van het VOV niet meer op zich nemen, omdat het risico op terugvorderingen te groot wordt. De sectorale tussenkomsten voor de bedrijven blijven wel behouden en worden door </a:t>
            </a:r>
            <a:r>
              <a:rPr lang="nl-BE" sz="1200" kern="1200" dirty="0" err="1">
                <a:solidFill>
                  <a:schemeClr val="tx1"/>
                </a:solidFill>
                <a:effectLst/>
                <a:latin typeface="+mn-lt"/>
                <a:ea typeface="+mn-ea"/>
                <a:cs typeface="+mn-cs"/>
              </a:rPr>
              <a:t>Constructiv</a:t>
            </a:r>
            <a:r>
              <a:rPr lang="nl-BE" sz="1200" kern="1200" dirty="0">
                <a:solidFill>
                  <a:schemeClr val="tx1"/>
                </a:solidFill>
                <a:effectLst/>
                <a:latin typeface="+mn-lt"/>
                <a:ea typeface="+mn-ea"/>
                <a:cs typeface="+mn-cs"/>
              </a:rPr>
              <a:t> verder gefinancierd.</a:t>
            </a:r>
          </a:p>
          <a:p>
            <a:r>
              <a:rPr lang="nl-BE" sz="1200" kern="1200" dirty="0">
                <a:solidFill>
                  <a:schemeClr val="tx1"/>
                </a:solidFill>
                <a:effectLst/>
                <a:latin typeface="+mn-lt"/>
                <a:ea typeface="+mn-ea"/>
                <a:cs typeface="+mn-cs"/>
              </a:rPr>
              <a:t>Voor het VOV is er momenteel nog geen sectoraal preadvies. Het is ook nog onduidelijk of </a:t>
            </a:r>
            <a:r>
              <a:rPr lang="nl-BE" sz="1200" kern="1200" dirty="0" err="1">
                <a:solidFill>
                  <a:schemeClr val="tx1"/>
                </a:solidFill>
                <a:effectLst/>
                <a:latin typeface="+mn-lt"/>
                <a:ea typeface="+mn-ea"/>
                <a:cs typeface="+mn-cs"/>
              </a:rPr>
              <a:t>Constructiv</a:t>
            </a:r>
            <a:r>
              <a:rPr lang="nl-BE" sz="1200" kern="1200" dirty="0">
                <a:solidFill>
                  <a:schemeClr val="tx1"/>
                </a:solidFill>
                <a:effectLst/>
                <a:latin typeface="+mn-lt"/>
                <a:ea typeface="+mn-ea"/>
                <a:cs typeface="+mn-cs"/>
              </a:rPr>
              <a:t> dit zal opnemen. Dit punt wordt geagendeerd en besproken op de komende </a:t>
            </a:r>
            <a:r>
              <a:rPr lang="nl-BE" sz="1200" kern="1200" dirty="0" err="1">
                <a:solidFill>
                  <a:schemeClr val="tx1"/>
                </a:solidFill>
                <a:effectLst/>
                <a:latin typeface="+mn-lt"/>
                <a:ea typeface="+mn-ea"/>
                <a:cs typeface="+mn-cs"/>
              </a:rPr>
              <a:t>BoP@Vl</a:t>
            </a:r>
            <a:r>
              <a:rPr lang="nl-BE" sz="1200" kern="1200" dirty="0">
                <a:solidFill>
                  <a:schemeClr val="tx1"/>
                </a:solidFill>
                <a:effectLst/>
                <a:latin typeface="+mn-lt"/>
                <a:ea typeface="+mn-ea"/>
                <a:cs typeface="+mn-cs"/>
              </a:rPr>
              <a:t> van 9/8. Zolang er geen sectorale regeling is, moeten bedrijven dus zelf een preadvies aanvragen en rekening houden met de verstrengde criteria.</a:t>
            </a:r>
          </a:p>
          <a:p>
            <a:r>
              <a:rPr lang="nl-BE" sz="1200" kern="1200" dirty="0">
                <a:solidFill>
                  <a:schemeClr val="tx1"/>
                </a:solidFill>
                <a:effectLst/>
                <a:latin typeface="+mn-lt"/>
                <a:ea typeface="+mn-ea"/>
                <a:cs typeface="+mn-cs"/>
              </a:rPr>
              <a:t>Hieronder vinden jullie voor de volledigheid het antwoord van Tatjana. Aangezien deze informatie heel informeel werd gedeeld, stel ik voor om ze voorlopig intern te houden en nog niet verder te verspreiden.</a:t>
            </a:r>
          </a:p>
          <a:p>
            <a:r>
              <a:rPr lang="nl-BE" sz="1200" kern="1200" dirty="0">
                <a:solidFill>
                  <a:schemeClr val="tx1"/>
                </a:solidFill>
                <a:effectLst/>
                <a:latin typeface="+mn-lt"/>
                <a:ea typeface="+mn-ea"/>
                <a:cs typeface="+mn-cs"/>
              </a:rPr>
              <a:t>Groetjes,</a:t>
            </a:r>
          </a:p>
          <a:p>
            <a:r>
              <a:rPr lang="nl-BE" sz="1200" kern="1200" dirty="0">
                <a:solidFill>
                  <a:schemeClr val="tx1"/>
                </a:solidFill>
                <a:effectLst/>
                <a:latin typeface="+mn-lt"/>
                <a:ea typeface="+mn-ea"/>
                <a:cs typeface="+mn-cs"/>
              </a:rPr>
              <a:t>Veerle</a:t>
            </a:r>
          </a:p>
          <a:p>
            <a:r>
              <a:rPr lang="nl-BE" sz="1200" kern="1200" dirty="0" err="1">
                <a:solidFill>
                  <a:schemeClr val="tx1"/>
                </a:solidFill>
                <a:effectLst/>
                <a:latin typeface="+mn-lt"/>
                <a:ea typeface="+mn-ea"/>
                <a:cs typeface="+mn-cs"/>
              </a:rPr>
              <a:t>Copypaste</a:t>
            </a:r>
            <a:r>
              <a:rPr lang="nl-BE" sz="1200" kern="1200" dirty="0">
                <a:solidFill>
                  <a:schemeClr val="tx1"/>
                </a:solidFill>
                <a:effectLst/>
                <a:latin typeface="+mn-lt"/>
                <a:ea typeface="+mn-ea"/>
                <a:cs typeface="+mn-cs"/>
              </a:rPr>
              <a:t> antwoord Tatjana</a:t>
            </a:r>
            <a:endParaRPr lang="nl-BE" sz="14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a:t>
            </a:r>
            <a:endParaRPr lang="nl-BE" sz="1400" kern="1200" dirty="0">
              <a:solidFill>
                <a:schemeClr val="tx1"/>
              </a:solidFill>
              <a:effectLst/>
              <a:latin typeface="+mn-lt"/>
              <a:ea typeface="+mn-ea"/>
              <a:cs typeface="+mn-cs"/>
            </a:endParaRPr>
          </a:p>
          <a:p>
            <a:pPr lvl="0"/>
            <a:r>
              <a:rPr lang="nl-BE" sz="1200" b="1" i="1" u="sng" kern="1200" dirty="0">
                <a:solidFill>
                  <a:schemeClr val="tx1"/>
                </a:solidFill>
                <a:effectLst/>
                <a:latin typeface="+mn-lt"/>
                <a:ea typeface="+mn-ea"/>
                <a:cs typeface="+mn-cs"/>
              </a:rPr>
              <a:t>Voor schooljaar 2025-2026</a:t>
            </a:r>
            <a:endParaRPr lang="nl-BE" sz="14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Idem werkwijze als vorige jaren: wij zullen in oktober alle rechthebbende dossiers indienen bij VOV – bedrijven krijgen op dat moment een automatische mail van vanuit VOV.</a:t>
            </a:r>
            <a:br>
              <a:rPr lang="nl-BE" sz="1200" kern="1200" dirty="0">
                <a:solidFill>
                  <a:schemeClr val="tx1"/>
                </a:solidFill>
                <a:effectLst/>
                <a:latin typeface="+mn-lt"/>
                <a:ea typeface="+mn-ea"/>
                <a:cs typeface="+mn-cs"/>
              </a:rPr>
            </a:br>
            <a:r>
              <a:rPr lang="nl-BE" sz="1200" kern="1200" dirty="0">
                <a:solidFill>
                  <a:schemeClr val="tx1"/>
                </a:solidFill>
                <a:effectLst/>
                <a:latin typeface="+mn-lt"/>
                <a:ea typeface="+mn-ea"/>
                <a:cs typeface="+mn-cs"/>
              </a:rPr>
              <a:t>Vandaar dat wij de bedrijven op voorhand hierover berichten. Op het moment dat we dit doen, geef ik jullie zeker de info, voorbeeld brief (en concrete timing) mee!</a:t>
            </a:r>
            <a:endParaRPr lang="nl-BE" sz="1400" kern="1200" dirty="0">
              <a:solidFill>
                <a:schemeClr val="tx1"/>
              </a:solidFill>
              <a:effectLst/>
              <a:latin typeface="+mn-lt"/>
              <a:ea typeface="+mn-ea"/>
              <a:cs typeface="+mn-cs"/>
            </a:endParaRPr>
          </a:p>
          <a:p>
            <a:pPr lvl="1"/>
            <a:r>
              <a:rPr lang="nl-BE" sz="1200" kern="1200" dirty="0">
                <a:solidFill>
                  <a:schemeClr val="tx1"/>
                </a:solidFill>
                <a:effectLst/>
                <a:latin typeface="+mn-lt"/>
                <a:ea typeface="+mn-ea"/>
                <a:cs typeface="+mn-cs"/>
              </a:rPr>
              <a:t>We vragen in dezelfde communicatie nog eens ter herinnering of de bedrijven hun </a:t>
            </a:r>
            <a:r>
              <a:rPr lang="nl-BE" sz="1200" kern="1200" dirty="0" err="1">
                <a:solidFill>
                  <a:schemeClr val="tx1"/>
                </a:solidFill>
                <a:effectLst/>
                <a:latin typeface="+mn-lt"/>
                <a:ea typeface="+mn-ea"/>
                <a:cs typeface="+mn-cs"/>
              </a:rPr>
              <a:t>dmfa</a:t>
            </a:r>
            <a:r>
              <a:rPr lang="nl-BE" sz="1200" kern="1200" dirty="0">
                <a:solidFill>
                  <a:schemeClr val="tx1"/>
                </a:solidFill>
                <a:effectLst/>
                <a:latin typeface="+mn-lt"/>
                <a:ea typeface="+mn-ea"/>
                <a:cs typeface="+mn-cs"/>
              </a:rPr>
              <a:t> code 5 + uren VOV correct hebben doorgegeven. Indien gewenst kunnen ze een overzicht van de betreffende opleidingen opvragen bij hun regionale adviseur (lijst zal tegen dan ook klaar zijn).</a:t>
            </a:r>
            <a:endParaRPr lang="nl-BE" sz="14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Het bedrijf moet anders niets doen richting VOV – zij hebben de €25/u </a:t>
            </a:r>
            <a:r>
              <a:rPr lang="nl-BE" sz="1200" kern="1200" dirty="0" err="1">
                <a:solidFill>
                  <a:schemeClr val="tx1"/>
                </a:solidFill>
                <a:effectLst/>
                <a:latin typeface="+mn-lt"/>
                <a:ea typeface="+mn-ea"/>
                <a:cs typeface="+mn-cs"/>
              </a:rPr>
              <a:t>geprefinancierd</a:t>
            </a:r>
            <a:r>
              <a:rPr lang="nl-BE" sz="1200" kern="1200" dirty="0">
                <a:solidFill>
                  <a:schemeClr val="tx1"/>
                </a:solidFill>
                <a:effectLst/>
                <a:latin typeface="+mn-lt"/>
                <a:ea typeface="+mn-ea"/>
                <a:cs typeface="+mn-cs"/>
              </a:rPr>
              <a:t> gekregen, ook voor die opleidingen die niet gerecupereerd kunnen worden bij VOV (vb. omdat totaal niet &gt;=32u/</a:t>
            </a:r>
            <a:r>
              <a:rPr lang="nl-BE" sz="1200" kern="1200" dirty="0" err="1">
                <a:solidFill>
                  <a:schemeClr val="tx1"/>
                </a:solidFill>
                <a:effectLst/>
                <a:latin typeface="+mn-lt"/>
                <a:ea typeface="+mn-ea"/>
                <a:cs typeface="+mn-cs"/>
              </a:rPr>
              <a:t>arb</a:t>
            </a:r>
            <a:r>
              <a:rPr lang="nl-BE" sz="1200" kern="1200" dirty="0">
                <a:solidFill>
                  <a:schemeClr val="tx1"/>
                </a:solidFill>
                <a:effectLst/>
                <a:latin typeface="+mn-lt"/>
                <a:ea typeface="+mn-ea"/>
                <a:cs typeface="+mn-cs"/>
              </a:rPr>
              <a:t> is, omdat de opleiding niet/niet meer erkend is door VOV,…).</a:t>
            </a:r>
            <a:endParaRPr lang="nl-BE" sz="14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Aangezien dit schooljaar de tussenkomst VOV €14.95/u is (</a:t>
            </a:r>
            <a:r>
              <a:rPr lang="nl-BE" sz="1200" kern="1200" dirty="0" err="1">
                <a:solidFill>
                  <a:schemeClr val="tx1"/>
                </a:solidFill>
                <a:effectLst/>
                <a:latin typeface="+mn-lt"/>
                <a:ea typeface="+mn-ea"/>
                <a:cs typeface="+mn-cs"/>
              </a:rPr>
              <a:t>ipv</a:t>
            </a:r>
            <a:r>
              <a:rPr lang="nl-BE" sz="1200" kern="1200" dirty="0">
                <a:solidFill>
                  <a:schemeClr val="tx1"/>
                </a:solidFill>
                <a:effectLst/>
                <a:latin typeface="+mn-lt"/>
                <a:ea typeface="+mn-ea"/>
                <a:cs typeface="+mn-cs"/>
              </a:rPr>
              <a:t> €21.3) wordt er geen </a:t>
            </a:r>
            <a:r>
              <a:rPr lang="nl-BE" sz="1200" kern="1200" dirty="0" err="1">
                <a:solidFill>
                  <a:schemeClr val="tx1"/>
                </a:solidFill>
                <a:effectLst/>
                <a:latin typeface="+mn-lt"/>
                <a:ea typeface="+mn-ea"/>
                <a:cs typeface="+mn-cs"/>
              </a:rPr>
              <a:t>bijpassing</a:t>
            </a:r>
            <a:r>
              <a:rPr lang="nl-BE" sz="1200" kern="1200" dirty="0">
                <a:solidFill>
                  <a:schemeClr val="tx1"/>
                </a:solidFill>
                <a:effectLst/>
                <a:latin typeface="+mn-lt"/>
                <a:ea typeface="+mn-ea"/>
                <a:cs typeface="+mn-cs"/>
              </a:rPr>
              <a:t> gestort aan het bouwbedrijf van €6.30/u voor de opleidingen bij externe opleidingscentra.</a:t>
            </a:r>
            <a:endParaRPr lang="nl-BE" sz="14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a:t>
            </a:r>
            <a:endParaRPr lang="nl-BE" sz="14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Geen actie vereist van bouwbedrijf, geen verlies van sectorale tussenkomsten.</a:t>
            </a:r>
            <a:endParaRPr lang="nl-BE" sz="14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a:t>
            </a:r>
            <a:endParaRPr lang="nl-BE" sz="1400" kern="1200" dirty="0">
              <a:solidFill>
                <a:schemeClr val="tx1"/>
              </a:solidFill>
              <a:effectLst/>
              <a:latin typeface="+mn-lt"/>
              <a:ea typeface="+mn-ea"/>
              <a:cs typeface="+mn-cs"/>
            </a:endParaRPr>
          </a:p>
          <a:p>
            <a:pPr lvl="0"/>
            <a:r>
              <a:rPr lang="nl-BE" sz="1200" b="1" i="1" u="sng" kern="1200" dirty="0">
                <a:solidFill>
                  <a:schemeClr val="tx1"/>
                </a:solidFill>
                <a:effectLst/>
                <a:latin typeface="+mn-lt"/>
                <a:ea typeface="+mn-ea"/>
                <a:cs typeface="+mn-cs"/>
              </a:rPr>
              <a:t>Voor schooljaar 2026-2027</a:t>
            </a:r>
            <a:endParaRPr lang="nl-BE" sz="14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VOV is hervormd, een heleboel VOV-erkenningen zijn geschrapt,</a:t>
            </a:r>
            <a:endParaRPr lang="nl-BE" sz="14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Bedrijf vraagt preadvies aan voor interne opleidingen (waar er een externe opleider is vb. in company en/of de module is erkend door VOV): is een verantwoordelijkheid van het bedrijf – op de website is alle info / handleidingen terug te vinden. Wij komen hier niet in tussen.</a:t>
            </a:r>
            <a:endParaRPr lang="nl-BE" sz="14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Voor BIO kan geen preadvies aangevraagd worden, een bedrijf is niet “erkend” als opleidingscentrum. Een sectoraal preadvies: daar is er nog niets van bepaald noch uitgewerkt – noch gaan wij dit opnemen, gelet op de inhoudelijke en administratieve last voor </a:t>
            </a:r>
            <a:r>
              <a:rPr lang="nl-BE" sz="1200" kern="1200" dirty="0" err="1">
                <a:solidFill>
                  <a:schemeClr val="tx1"/>
                </a:solidFill>
                <a:effectLst/>
                <a:latin typeface="+mn-lt"/>
                <a:ea typeface="+mn-ea"/>
                <a:cs typeface="+mn-cs"/>
              </a:rPr>
              <a:t>Constructiv</a:t>
            </a:r>
            <a:r>
              <a:rPr lang="nl-BE" sz="1200" kern="1200" dirty="0">
                <a:solidFill>
                  <a:schemeClr val="tx1"/>
                </a:solidFill>
                <a:effectLst/>
                <a:latin typeface="+mn-lt"/>
                <a:ea typeface="+mn-ea"/>
                <a:cs typeface="+mn-cs"/>
              </a:rPr>
              <a:t> én het bouwbedrijf.</a:t>
            </a:r>
            <a:endParaRPr lang="nl-BE" sz="14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Wat we kunnen indienen bij VOV op het einde van het schooljaar (dus enkel met externe opleidingen &gt;=32u), zullen we indienen maar dit zal heel beperkt zijn. Momenteel hebben we bij de studiedienst opgevraagd hoeveel dossiers dit waren in de voorgaande jaren. Wordt vervolgd.</a:t>
            </a:r>
            <a:endParaRPr lang="nl-BE" sz="14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Werkwijze </a:t>
            </a:r>
            <a:r>
              <a:rPr lang="nl-BE" sz="1200" kern="1200" dirty="0" err="1">
                <a:solidFill>
                  <a:schemeClr val="tx1"/>
                </a:solidFill>
                <a:effectLst/>
                <a:latin typeface="+mn-lt"/>
                <a:ea typeface="+mn-ea"/>
                <a:cs typeface="+mn-cs"/>
              </a:rPr>
              <a:t>ikv</a:t>
            </a:r>
            <a:r>
              <a:rPr lang="nl-BE" sz="1200" kern="1200" dirty="0">
                <a:solidFill>
                  <a:schemeClr val="tx1"/>
                </a:solidFill>
                <a:effectLst/>
                <a:latin typeface="+mn-lt"/>
                <a:ea typeface="+mn-ea"/>
                <a:cs typeface="+mn-cs"/>
              </a:rPr>
              <a:t> indienen VOV door </a:t>
            </a:r>
            <a:r>
              <a:rPr lang="nl-BE" sz="1200" kern="1200" dirty="0" err="1">
                <a:solidFill>
                  <a:schemeClr val="tx1"/>
                </a:solidFill>
                <a:effectLst/>
                <a:latin typeface="+mn-lt"/>
                <a:ea typeface="+mn-ea"/>
                <a:cs typeface="+mn-cs"/>
              </a:rPr>
              <a:t>Constructiv</a:t>
            </a:r>
            <a:r>
              <a:rPr lang="nl-BE" sz="1200" kern="1200" dirty="0">
                <a:solidFill>
                  <a:schemeClr val="tx1"/>
                </a:solidFill>
                <a:effectLst/>
                <a:latin typeface="+mn-lt"/>
                <a:ea typeface="+mn-ea"/>
                <a:cs typeface="+mn-cs"/>
              </a:rPr>
              <a:t> is idem als voorgaande jaren.</a:t>
            </a:r>
            <a:endParaRPr lang="nl-BE" sz="14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Voor het bedrijf verandert er niets: mandaat geven aan </a:t>
            </a:r>
            <a:r>
              <a:rPr lang="nl-BE" sz="1200" kern="1200" dirty="0" err="1">
                <a:solidFill>
                  <a:schemeClr val="tx1"/>
                </a:solidFill>
                <a:effectLst/>
                <a:latin typeface="+mn-lt"/>
                <a:ea typeface="+mn-ea"/>
                <a:cs typeface="+mn-cs"/>
              </a:rPr>
              <a:t>Constructiv</a:t>
            </a:r>
            <a:r>
              <a:rPr lang="nl-BE" sz="1200" kern="1200" dirty="0">
                <a:solidFill>
                  <a:schemeClr val="tx1"/>
                </a:solidFill>
                <a:effectLst/>
                <a:latin typeface="+mn-lt"/>
                <a:ea typeface="+mn-ea"/>
                <a:cs typeface="+mn-cs"/>
              </a:rPr>
              <a:t>, </a:t>
            </a:r>
            <a:r>
              <a:rPr lang="nl-BE" sz="1200" kern="1200" dirty="0" err="1">
                <a:solidFill>
                  <a:schemeClr val="tx1"/>
                </a:solidFill>
                <a:effectLst/>
                <a:latin typeface="+mn-lt"/>
                <a:ea typeface="+mn-ea"/>
                <a:cs typeface="+mn-cs"/>
              </a:rPr>
              <a:t>dmfa</a:t>
            </a:r>
            <a:r>
              <a:rPr lang="nl-BE" sz="1200" kern="1200" dirty="0">
                <a:solidFill>
                  <a:schemeClr val="tx1"/>
                </a:solidFill>
                <a:effectLst/>
                <a:latin typeface="+mn-lt"/>
                <a:ea typeface="+mn-ea"/>
                <a:cs typeface="+mn-cs"/>
              </a:rPr>
              <a:t> code 5+uren VOV, prefinanciering €25/u vanuit </a:t>
            </a:r>
            <a:r>
              <a:rPr lang="nl-BE" sz="1200" kern="1200" dirty="0" err="1">
                <a:solidFill>
                  <a:schemeClr val="tx1"/>
                </a:solidFill>
                <a:effectLst/>
                <a:latin typeface="+mn-lt"/>
                <a:ea typeface="+mn-ea"/>
                <a:cs typeface="+mn-cs"/>
              </a:rPr>
              <a:t>Constructiv</a:t>
            </a:r>
            <a:r>
              <a:rPr lang="nl-BE" sz="1200" kern="1200" dirty="0">
                <a:solidFill>
                  <a:schemeClr val="tx1"/>
                </a:solidFill>
                <a:effectLst/>
                <a:latin typeface="+mn-lt"/>
                <a:ea typeface="+mn-ea"/>
                <a:cs typeface="+mn-cs"/>
              </a:rPr>
              <a:t> onafhankelijk van rechthebbend dossier VOV of niet.</a:t>
            </a:r>
            <a:endParaRPr lang="nl-BE" sz="14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a:t>
            </a:r>
            <a:endParaRPr lang="nl-BE" sz="14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Geen verlies van sectorale tussenkomsten voor het bouwbedrijf. Is nog gegarandeerd via CAO</a:t>
            </a:r>
            <a:endParaRPr lang="nl-BE" sz="14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a:t>
            </a:r>
            <a:endParaRPr lang="nl-BE" sz="1400" kern="1200" dirty="0">
              <a:solidFill>
                <a:schemeClr val="tx1"/>
              </a:solidFill>
              <a:effectLst/>
              <a:latin typeface="+mn-lt"/>
              <a:ea typeface="+mn-ea"/>
              <a:cs typeface="+mn-cs"/>
            </a:endParaRPr>
          </a:p>
          <a:p>
            <a:pPr lvl="0"/>
            <a:r>
              <a:rPr lang="nl-BE" sz="1200" b="1" i="1" u="sng" kern="1200" dirty="0">
                <a:solidFill>
                  <a:schemeClr val="tx1"/>
                </a:solidFill>
                <a:effectLst/>
                <a:latin typeface="+mn-lt"/>
                <a:ea typeface="+mn-ea"/>
                <a:cs typeface="+mn-cs"/>
              </a:rPr>
              <a:t>Voor schooljaar 2027-2028 </a:t>
            </a:r>
            <a:r>
              <a:rPr lang="nl-BE" sz="1200" b="1" i="1" u="sng" kern="1200" dirty="0" err="1">
                <a:solidFill>
                  <a:schemeClr val="tx1"/>
                </a:solidFill>
                <a:effectLst/>
                <a:latin typeface="+mn-lt"/>
                <a:ea typeface="+mn-ea"/>
                <a:cs typeface="+mn-cs"/>
              </a:rPr>
              <a:t>ev</a:t>
            </a:r>
            <a:endParaRPr lang="nl-BE" sz="14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Zal nog verder bepaald worden (zie beslissingen financieel evenwicht) – loskoppeling van VOV/BEV/…</a:t>
            </a:r>
            <a:endParaRPr lang="nl-BE" sz="1400" kern="1200" dirty="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5"/>
          </p:nvPr>
        </p:nvSpPr>
        <p:spPr/>
        <p:txBody>
          <a:bodyPr/>
          <a:lstStyle/>
          <a:p>
            <a:fld id="{03E837D3-0F2A-49F9-82B0-B7973B070C75}" type="slidenum">
              <a:rPr lang="nl-BE" smtClean="0"/>
              <a:t>20</a:t>
            </a:fld>
            <a:endParaRPr lang="nl-BE"/>
          </a:p>
        </p:txBody>
      </p:sp>
    </p:spTree>
    <p:extLst>
      <p:ext uri="{BB962C8B-B14F-4D97-AF65-F5344CB8AC3E}">
        <p14:creationId xmlns:p14="http://schemas.microsoft.com/office/powerpoint/2010/main" val="2088268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AI is </a:t>
            </a:r>
            <a:r>
              <a:rPr dirty="0" err="1"/>
              <a:t>vandaag</a:t>
            </a:r>
            <a:r>
              <a:rPr dirty="0"/>
              <a:t> </a:t>
            </a:r>
            <a:r>
              <a:rPr dirty="0" err="1"/>
              <a:t>vaak</a:t>
            </a:r>
            <a:r>
              <a:rPr dirty="0"/>
              <a:t> al </a:t>
            </a:r>
            <a:r>
              <a:rPr dirty="0" err="1"/>
              <a:t>aanwezig</a:t>
            </a:r>
            <a:r>
              <a:rPr dirty="0"/>
              <a:t> in de </a:t>
            </a:r>
            <a:r>
              <a:rPr dirty="0" err="1"/>
              <a:t>onderneming</a:t>
            </a:r>
            <a:r>
              <a:rPr dirty="0"/>
              <a:t>, </a:t>
            </a:r>
            <a:r>
              <a:rPr dirty="0" err="1"/>
              <a:t>soms</a:t>
            </a:r>
            <a:r>
              <a:rPr dirty="0"/>
              <a:t> </a:t>
            </a:r>
            <a:r>
              <a:rPr dirty="0" err="1"/>
              <a:t>zonder</a:t>
            </a:r>
            <a:r>
              <a:rPr dirty="0"/>
              <a:t> </a:t>
            </a:r>
            <a:r>
              <a:rPr dirty="0" err="1"/>
              <a:t>dat</a:t>
            </a:r>
            <a:r>
              <a:rPr dirty="0"/>
              <a:t> men het </a:t>
            </a:r>
            <a:r>
              <a:rPr dirty="0" err="1"/>
              <a:t>als</a:t>
            </a:r>
            <a:r>
              <a:rPr dirty="0"/>
              <a:t> </a:t>
            </a:r>
            <a:r>
              <a:rPr dirty="0" err="1"/>
              <a:t>een</a:t>
            </a:r>
            <a:r>
              <a:rPr dirty="0"/>
              <a:t> </a:t>
            </a:r>
            <a:r>
              <a:rPr dirty="0" err="1"/>
              <a:t>afzonderlijk</a:t>
            </a:r>
            <a:r>
              <a:rPr dirty="0"/>
              <a:t> AI-project </a:t>
            </a:r>
            <a:r>
              <a:rPr dirty="0" err="1"/>
              <a:t>ziet</a:t>
            </a:r>
            <a:r>
              <a:rPr dirty="0"/>
              <a:t>: chatbots, </a:t>
            </a:r>
            <a:r>
              <a:rPr dirty="0" err="1"/>
              <a:t>vertaaltools</a:t>
            </a:r>
            <a:r>
              <a:rPr dirty="0"/>
              <a:t>, Copilot-</a:t>
            </a:r>
            <a:r>
              <a:rPr dirty="0" err="1"/>
              <a:t>functies</a:t>
            </a:r>
            <a:r>
              <a:rPr dirty="0"/>
              <a:t> </a:t>
            </a:r>
            <a:r>
              <a:rPr dirty="0" err="1"/>
              <a:t>en</a:t>
            </a:r>
            <a:r>
              <a:rPr dirty="0"/>
              <a:t> </a:t>
            </a:r>
            <a:r>
              <a:rPr dirty="0" err="1"/>
              <a:t>ingebouwde</a:t>
            </a:r>
            <a:r>
              <a:rPr dirty="0"/>
              <a:t> AI in HR-, project- of </a:t>
            </a:r>
            <a:r>
              <a:rPr dirty="0" err="1"/>
              <a:t>kantoorsoftware</a:t>
            </a:r>
            <a:r>
              <a:rPr dirty="0"/>
              <a:t>.</a:t>
            </a:r>
          </a:p>
          <a:p>
            <a:endParaRPr dirty="0"/>
          </a:p>
          <a:p>
            <a:r>
              <a:rPr dirty="0"/>
              <a:t>AI </a:t>
            </a:r>
            <a:r>
              <a:rPr dirty="0" err="1"/>
              <a:t>bestaat</a:t>
            </a:r>
            <a:r>
              <a:rPr dirty="0"/>
              <a:t> </a:t>
            </a:r>
            <a:r>
              <a:rPr dirty="0" err="1"/>
              <a:t>niet</a:t>
            </a:r>
            <a:r>
              <a:rPr dirty="0"/>
              <a:t> in </a:t>
            </a:r>
            <a:r>
              <a:rPr dirty="0" err="1"/>
              <a:t>een</a:t>
            </a:r>
            <a:r>
              <a:rPr dirty="0"/>
              <a:t> </a:t>
            </a:r>
            <a:r>
              <a:rPr dirty="0" err="1"/>
              <a:t>juridisch</a:t>
            </a:r>
            <a:r>
              <a:rPr dirty="0"/>
              <a:t> </a:t>
            </a:r>
            <a:r>
              <a:rPr dirty="0" err="1"/>
              <a:t>vacuüm</a:t>
            </a:r>
            <a:r>
              <a:rPr dirty="0"/>
              <a:t>. GDPR, </a:t>
            </a:r>
            <a:r>
              <a:rPr dirty="0" err="1"/>
              <a:t>intellectuele</a:t>
            </a:r>
            <a:r>
              <a:rPr dirty="0"/>
              <a:t> </a:t>
            </a:r>
            <a:r>
              <a:rPr dirty="0" err="1"/>
              <a:t>eigendom</a:t>
            </a:r>
            <a:r>
              <a:rPr dirty="0"/>
              <a:t>, </a:t>
            </a:r>
            <a:r>
              <a:rPr dirty="0" err="1"/>
              <a:t>aansprakelijkheid</a:t>
            </a:r>
            <a:r>
              <a:rPr dirty="0"/>
              <a:t> </a:t>
            </a:r>
            <a:r>
              <a:rPr dirty="0" err="1"/>
              <a:t>en</a:t>
            </a:r>
            <a:r>
              <a:rPr dirty="0"/>
              <a:t> </a:t>
            </a:r>
            <a:r>
              <a:rPr dirty="0" err="1"/>
              <a:t>sociaal</a:t>
            </a:r>
            <a:r>
              <a:rPr dirty="0"/>
              <a:t> </a:t>
            </a:r>
            <a:r>
              <a:rPr dirty="0" err="1"/>
              <a:t>overleg</a:t>
            </a:r>
            <a:r>
              <a:rPr dirty="0"/>
              <a:t> </a:t>
            </a:r>
            <a:r>
              <a:rPr dirty="0" err="1"/>
              <a:t>blijven</a:t>
            </a:r>
            <a:r>
              <a:rPr dirty="0"/>
              <a:t> </a:t>
            </a:r>
            <a:r>
              <a:rPr dirty="0" err="1"/>
              <a:t>gewoon</a:t>
            </a:r>
            <a:r>
              <a:rPr dirty="0"/>
              <a:t> </a:t>
            </a:r>
            <a:r>
              <a:rPr dirty="0" err="1"/>
              <a:t>gelden</a:t>
            </a:r>
            <a:r>
              <a:rPr dirty="0"/>
              <a:t>.</a:t>
            </a:r>
          </a:p>
          <a:p>
            <a:endParaRPr dirty="0"/>
          </a:p>
          <a:p>
            <a:r>
              <a:rPr dirty="0"/>
              <a:t>De AI Act </a:t>
            </a:r>
            <a:r>
              <a:rPr dirty="0" err="1"/>
              <a:t>voegt</a:t>
            </a:r>
            <a:r>
              <a:rPr dirty="0"/>
              <a:t> </a:t>
            </a:r>
            <a:r>
              <a:rPr dirty="0" err="1"/>
              <a:t>daar</a:t>
            </a:r>
            <a:r>
              <a:rPr dirty="0"/>
              <a:t> </a:t>
            </a:r>
            <a:r>
              <a:rPr dirty="0" err="1"/>
              <a:t>een</a:t>
            </a:r>
            <a:r>
              <a:rPr dirty="0"/>
              <a:t> </a:t>
            </a:r>
            <a:r>
              <a:rPr dirty="0" err="1"/>
              <a:t>Europees</a:t>
            </a:r>
            <a:r>
              <a:rPr dirty="0"/>
              <a:t>, </a:t>
            </a:r>
            <a:r>
              <a:rPr dirty="0" err="1"/>
              <a:t>risicogebaseerd</a:t>
            </a:r>
            <a:r>
              <a:rPr dirty="0"/>
              <a:t> </a:t>
            </a:r>
            <a:r>
              <a:rPr dirty="0" err="1"/>
              <a:t>kader</a:t>
            </a:r>
            <a:r>
              <a:rPr dirty="0"/>
              <a:t> </a:t>
            </a:r>
            <a:r>
              <a:rPr dirty="0" err="1"/>
              <a:t>aan</a:t>
            </a:r>
            <a:r>
              <a:rPr dirty="0"/>
              <a:t> toe. De </a:t>
            </a:r>
            <a:r>
              <a:rPr dirty="0" err="1"/>
              <a:t>belangrijkste</a:t>
            </a:r>
            <a:r>
              <a:rPr dirty="0"/>
              <a:t> </a:t>
            </a:r>
            <a:r>
              <a:rPr dirty="0" err="1"/>
              <a:t>boodschap</a:t>
            </a:r>
            <a:r>
              <a:rPr dirty="0"/>
              <a:t> voor </a:t>
            </a:r>
            <a:r>
              <a:rPr dirty="0" err="1"/>
              <a:t>kleinere</a:t>
            </a:r>
            <a:r>
              <a:rPr dirty="0"/>
              <a:t> </a:t>
            </a:r>
            <a:r>
              <a:rPr dirty="0" err="1"/>
              <a:t>bedrijven</a:t>
            </a:r>
            <a:r>
              <a:rPr dirty="0"/>
              <a:t>: u bent </a:t>
            </a:r>
            <a:r>
              <a:rPr dirty="0" err="1"/>
              <a:t>meestal</a:t>
            </a:r>
            <a:r>
              <a:rPr dirty="0"/>
              <a:t> </a:t>
            </a:r>
            <a:r>
              <a:rPr dirty="0" err="1"/>
              <a:t>geen</a:t>
            </a:r>
            <a:r>
              <a:rPr dirty="0"/>
              <a:t> </a:t>
            </a:r>
            <a:r>
              <a:rPr dirty="0" err="1"/>
              <a:t>aanbieder</a:t>
            </a:r>
            <a:r>
              <a:rPr dirty="0"/>
              <a:t> van AI, maar </a:t>
            </a:r>
            <a:r>
              <a:rPr dirty="0" err="1"/>
              <a:t>als</a:t>
            </a:r>
            <a:r>
              <a:rPr dirty="0"/>
              <a:t> </a:t>
            </a:r>
            <a:r>
              <a:rPr dirty="0" err="1"/>
              <a:t>gebruiker</a:t>
            </a:r>
            <a:r>
              <a:rPr dirty="0"/>
              <a:t> </a:t>
            </a:r>
            <a:r>
              <a:rPr dirty="0" err="1"/>
              <a:t>draagt</a:t>
            </a:r>
            <a:r>
              <a:rPr dirty="0"/>
              <a:t> u </a:t>
            </a:r>
            <a:r>
              <a:rPr dirty="0" err="1"/>
              <a:t>wel</a:t>
            </a:r>
            <a:r>
              <a:rPr dirty="0"/>
              <a:t> </a:t>
            </a:r>
            <a:r>
              <a:rPr dirty="0" err="1"/>
              <a:t>verantwoordelijkheid</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De AI Act </a:t>
            </a:r>
            <a:r>
              <a:rPr dirty="0" err="1"/>
              <a:t>werkt</a:t>
            </a:r>
            <a:r>
              <a:rPr dirty="0"/>
              <a:t> met vier </a:t>
            </a:r>
            <a:r>
              <a:rPr dirty="0" err="1"/>
              <a:t>risicocategorieën</a:t>
            </a:r>
            <a:r>
              <a:rPr dirty="0"/>
              <a:t>.</a:t>
            </a:r>
          </a:p>
          <a:p>
            <a:endParaRPr dirty="0"/>
          </a:p>
          <a:p>
            <a:r>
              <a:rPr dirty="0" err="1"/>
              <a:t>Onaanvaardbare</a:t>
            </a:r>
            <a:r>
              <a:rPr dirty="0"/>
              <a:t> AI is </a:t>
            </a:r>
            <a:r>
              <a:rPr dirty="0" err="1"/>
              <a:t>verboden</a:t>
            </a:r>
            <a:r>
              <a:rPr dirty="0"/>
              <a:t>. Voor </a:t>
            </a:r>
            <a:r>
              <a:rPr dirty="0" err="1"/>
              <a:t>werkgevers</a:t>
            </a:r>
            <a:r>
              <a:rPr dirty="0"/>
              <a:t> </a:t>
            </a:r>
            <a:r>
              <a:rPr dirty="0" err="1"/>
              <a:t>zijn</a:t>
            </a:r>
            <a:r>
              <a:rPr dirty="0"/>
              <a:t> </a:t>
            </a:r>
            <a:r>
              <a:rPr dirty="0" err="1"/>
              <a:t>sociale</a:t>
            </a:r>
            <a:r>
              <a:rPr dirty="0"/>
              <a:t> scoring </a:t>
            </a:r>
            <a:r>
              <a:rPr dirty="0" err="1"/>
              <a:t>en</a:t>
            </a:r>
            <a:r>
              <a:rPr dirty="0"/>
              <a:t> </a:t>
            </a:r>
            <a:r>
              <a:rPr dirty="0" err="1"/>
              <a:t>emotieherkenning</a:t>
            </a:r>
            <a:r>
              <a:rPr dirty="0"/>
              <a:t> op de </a:t>
            </a:r>
            <a:r>
              <a:rPr dirty="0" err="1"/>
              <a:t>werkvloer</a:t>
            </a:r>
            <a:r>
              <a:rPr dirty="0"/>
              <a:t> de </a:t>
            </a:r>
            <a:r>
              <a:rPr dirty="0" err="1"/>
              <a:t>meest</a:t>
            </a:r>
            <a:r>
              <a:rPr dirty="0"/>
              <a:t> </a:t>
            </a:r>
            <a:r>
              <a:rPr dirty="0" err="1"/>
              <a:t>herkenbare</a:t>
            </a:r>
            <a:r>
              <a:rPr dirty="0"/>
              <a:t> </a:t>
            </a:r>
            <a:r>
              <a:rPr dirty="0" err="1"/>
              <a:t>voorbeelden</a:t>
            </a:r>
            <a:r>
              <a:rPr dirty="0"/>
              <a:t>.</a:t>
            </a:r>
          </a:p>
          <a:p>
            <a:endParaRPr dirty="0"/>
          </a:p>
          <a:p>
            <a:r>
              <a:rPr dirty="0"/>
              <a:t>Hoogrisico-AI mag </a:t>
            </a:r>
            <a:r>
              <a:rPr dirty="0" err="1"/>
              <a:t>worden</a:t>
            </a:r>
            <a:r>
              <a:rPr dirty="0"/>
              <a:t> </a:t>
            </a:r>
            <a:r>
              <a:rPr dirty="0" err="1"/>
              <a:t>gebruikt</a:t>
            </a:r>
            <a:r>
              <a:rPr dirty="0"/>
              <a:t>, maar </a:t>
            </a:r>
            <a:r>
              <a:rPr dirty="0" err="1"/>
              <a:t>onder</a:t>
            </a:r>
            <a:r>
              <a:rPr dirty="0"/>
              <a:t> </a:t>
            </a:r>
            <a:r>
              <a:rPr dirty="0" err="1"/>
              <a:t>strenge</a:t>
            </a:r>
            <a:r>
              <a:rPr dirty="0"/>
              <a:t> </a:t>
            </a:r>
            <a:r>
              <a:rPr dirty="0" err="1"/>
              <a:t>voorwaarden</a:t>
            </a:r>
            <a:r>
              <a:rPr dirty="0"/>
              <a:t>. In HR </a:t>
            </a:r>
            <a:r>
              <a:rPr dirty="0" err="1"/>
              <a:t>gaat</a:t>
            </a:r>
            <a:r>
              <a:rPr dirty="0"/>
              <a:t> het </a:t>
            </a:r>
            <a:r>
              <a:rPr dirty="0" err="1"/>
              <a:t>bijvoorbeeld</a:t>
            </a:r>
            <a:r>
              <a:rPr dirty="0"/>
              <a:t> over </a:t>
            </a:r>
            <a:r>
              <a:rPr dirty="0" err="1"/>
              <a:t>bepaalde</a:t>
            </a:r>
            <a:r>
              <a:rPr dirty="0"/>
              <a:t> </a:t>
            </a:r>
            <a:r>
              <a:rPr dirty="0" err="1"/>
              <a:t>systemen</a:t>
            </a:r>
            <a:r>
              <a:rPr dirty="0"/>
              <a:t> voor </a:t>
            </a:r>
            <a:r>
              <a:rPr dirty="0" err="1"/>
              <a:t>gerichte</a:t>
            </a:r>
            <a:r>
              <a:rPr dirty="0"/>
              <a:t> </a:t>
            </a:r>
            <a:r>
              <a:rPr dirty="0" err="1"/>
              <a:t>vacatures</a:t>
            </a:r>
            <a:r>
              <a:rPr dirty="0"/>
              <a:t>, </a:t>
            </a:r>
            <a:r>
              <a:rPr dirty="0" err="1"/>
              <a:t>selectie</a:t>
            </a:r>
            <a:r>
              <a:rPr dirty="0"/>
              <a:t>, </a:t>
            </a:r>
            <a:r>
              <a:rPr dirty="0" err="1"/>
              <a:t>beoordeling</a:t>
            </a:r>
            <a:r>
              <a:rPr dirty="0"/>
              <a:t>, </a:t>
            </a:r>
            <a:r>
              <a:rPr dirty="0" err="1"/>
              <a:t>promotie</a:t>
            </a:r>
            <a:r>
              <a:rPr dirty="0"/>
              <a:t> of </a:t>
            </a:r>
            <a:r>
              <a:rPr dirty="0" err="1"/>
              <a:t>ontslag</a:t>
            </a:r>
            <a:r>
              <a:rPr dirty="0"/>
              <a:t>.</a:t>
            </a:r>
          </a:p>
          <a:p>
            <a:endParaRPr dirty="0"/>
          </a:p>
          <a:p>
            <a:r>
              <a:rPr dirty="0"/>
              <a:t>Bij </a:t>
            </a:r>
            <a:r>
              <a:rPr dirty="0" err="1"/>
              <a:t>beperkt</a:t>
            </a:r>
            <a:r>
              <a:rPr dirty="0"/>
              <a:t> </a:t>
            </a:r>
            <a:r>
              <a:rPr dirty="0" err="1"/>
              <a:t>risico</a:t>
            </a:r>
            <a:r>
              <a:rPr dirty="0"/>
              <a:t> </a:t>
            </a:r>
            <a:r>
              <a:rPr dirty="0" err="1"/>
              <a:t>spelen</a:t>
            </a:r>
            <a:r>
              <a:rPr dirty="0"/>
              <a:t> </a:t>
            </a:r>
            <a:r>
              <a:rPr dirty="0" err="1"/>
              <a:t>vooral</a:t>
            </a:r>
            <a:r>
              <a:rPr dirty="0"/>
              <a:t> </a:t>
            </a:r>
            <a:r>
              <a:rPr dirty="0" err="1"/>
              <a:t>transparantieverplichtingen</a:t>
            </a:r>
            <a:r>
              <a:rPr dirty="0"/>
              <a:t>, </a:t>
            </a:r>
            <a:r>
              <a:rPr dirty="0" err="1"/>
              <a:t>zoals</a:t>
            </a:r>
            <a:r>
              <a:rPr dirty="0"/>
              <a:t> </a:t>
            </a:r>
            <a:r>
              <a:rPr dirty="0" err="1"/>
              <a:t>bij</a:t>
            </a:r>
            <a:r>
              <a:rPr dirty="0"/>
              <a:t> chatbots </a:t>
            </a:r>
            <a:r>
              <a:rPr dirty="0" err="1"/>
              <a:t>en</a:t>
            </a:r>
            <a:r>
              <a:rPr dirty="0"/>
              <a:t> AI-</a:t>
            </a:r>
            <a:r>
              <a:rPr dirty="0" err="1"/>
              <a:t>gegenereerde</a:t>
            </a:r>
            <a:r>
              <a:rPr dirty="0"/>
              <a:t> content. Voor </a:t>
            </a:r>
            <a:r>
              <a:rPr dirty="0" err="1"/>
              <a:t>minimaal</a:t>
            </a:r>
            <a:r>
              <a:rPr dirty="0"/>
              <a:t> </a:t>
            </a:r>
            <a:r>
              <a:rPr dirty="0" err="1"/>
              <a:t>risico</a:t>
            </a:r>
            <a:r>
              <a:rPr dirty="0"/>
              <a:t>, </a:t>
            </a:r>
            <a:r>
              <a:rPr dirty="0" err="1"/>
              <a:t>zoals</a:t>
            </a:r>
            <a:r>
              <a:rPr dirty="0"/>
              <a:t> </a:t>
            </a:r>
            <a:r>
              <a:rPr dirty="0" err="1"/>
              <a:t>spamfilters</a:t>
            </a:r>
            <a:r>
              <a:rPr dirty="0"/>
              <a:t> of </a:t>
            </a:r>
            <a:r>
              <a:rPr dirty="0" err="1"/>
              <a:t>klassieke</a:t>
            </a:r>
            <a:r>
              <a:rPr dirty="0"/>
              <a:t> </a:t>
            </a:r>
            <a:r>
              <a:rPr dirty="0" err="1"/>
              <a:t>vertaaltools</a:t>
            </a:r>
            <a:r>
              <a:rPr dirty="0"/>
              <a:t>, </a:t>
            </a:r>
            <a:r>
              <a:rPr dirty="0" err="1"/>
              <a:t>zijn</a:t>
            </a:r>
            <a:r>
              <a:rPr dirty="0"/>
              <a:t> er </a:t>
            </a:r>
            <a:r>
              <a:rPr dirty="0" err="1"/>
              <a:t>geen</a:t>
            </a:r>
            <a:r>
              <a:rPr dirty="0"/>
              <a:t> </a:t>
            </a:r>
            <a:r>
              <a:rPr dirty="0" err="1"/>
              <a:t>specifieke</a:t>
            </a:r>
            <a:r>
              <a:rPr dirty="0"/>
              <a:t> </a:t>
            </a:r>
            <a:r>
              <a:rPr dirty="0" err="1"/>
              <a:t>bijkomende</a:t>
            </a:r>
            <a:r>
              <a:rPr dirty="0"/>
              <a:t> AI Act-</a:t>
            </a:r>
            <a:r>
              <a:rPr dirty="0" err="1"/>
              <a:t>verplichtingen</a:t>
            </a:r>
            <a:r>
              <a:rPr dirty="0"/>
              <a:t>.</a:t>
            </a:r>
          </a:p>
          <a:p>
            <a:endParaRPr dirty="0"/>
          </a:p>
          <a:p>
            <a:r>
              <a:rPr dirty="0"/>
              <a:t>De </a:t>
            </a:r>
            <a:r>
              <a:rPr dirty="0" err="1"/>
              <a:t>kernstap</a:t>
            </a:r>
            <a:r>
              <a:rPr dirty="0"/>
              <a:t> </a:t>
            </a:r>
            <a:r>
              <a:rPr dirty="0" err="1"/>
              <a:t>blijft</a:t>
            </a:r>
            <a:r>
              <a:rPr dirty="0"/>
              <a:t>: </a:t>
            </a:r>
            <a:r>
              <a:rPr dirty="0" err="1"/>
              <a:t>bepaal</a:t>
            </a:r>
            <a:r>
              <a:rPr dirty="0"/>
              <a:t> per tool of </a:t>
            </a:r>
            <a:r>
              <a:rPr dirty="0" err="1"/>
              <a:t>toepassing</a:t>
            </a:r>
            <a:r>
              <a:rPr dirty="0"/>
              <a:t> de eigen </a:t>
            </a:r>
            <a:r>
              <a:rPr dirty="0" err="1"/>
              <a:t>rol</a:t>
            </a:r>
            <a:r>
              <a:rPr dirty="0"/>
              <a:t> </a:t>
            </a:r>
            <a:r>
              <a:rPr dirty="0" err="1"/>
              <a:t>en</a:t>
            </a:r>
            <a:r>
              <a:rPr dirty="0"/>
              <a:t> </a:t>
            </a:r>
            <a:r>
              <a:rPr dirty="0" err="1"/>
              <a:t>risicoklasse</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De AI Act trad in </a:t>
            </a:r>
            <a:r>
              <a:rPr dirty="0" err="1"/>
              <a:t>werking</a:t>
            </a:r>
            <a:r>
              <a:rPr dirty="0"/>
              <a:t> op 1 </a:t>
            </a:r>
            <a:r>
              <a:rPr dirty="0" err="1"/>
              <a:t>augustus</a:t>
            </a:r>
            <a:r>
              <a:rPr dirty="0"/>
              <a:t> 2024, maar de </a:t>
            </a:r>
            <a:r>
              <a:rPr dirty="0" err="1"/>
              <a:t>toepassing</a:t>
            </a:r>
            <a:r>
              <a:rPr dirty="0"/>
              <a:t> </a:t>
            </a:r>
            <a:r>
              <a:rPr dirty="0" err="1"/>
              <a:t>verloopt</a:t>
            </a:r>
            <a:r>
              <a:rPr dirty="0"/>
              <a:t> in </a:t>
            </a:r>
            <a:r>
              <a:rPr dirty="0" err="1"/>
              <a:t>fases</a:t>
            </a:r>
            <a:r>
              <a:rPr dirty="0"/>
              <a:t>.</a:t>
            </a:r>
          </a:p>
          <a:p>
            <a:endParaRPr dirty="0"/>
          </a:p>
          <a:p>
            <a:r>
              <a:rPr dirty="0" err="1"/>
              <a:t>Sinds</a:t>
            </a:r>
            <a:r>
              <a:rPr dirty="0"/>
              <a:t> 2 </a:t>
            </a:r>
            <a:r>
              <a:rPr dirty="0" err="1"/>
              <a:t>februari</a:t>
            </a:r>
            <a:r>
              <a:rPr dirty="0"/>
              <a:t> 2025 </a:t>
            </a:r>
            <a:r>
              <a:rPr dirty="0" err="1"/>
              <a:t>gelden</a:t>
            </a:r>
            <a:r>
              <a:rPr dirty="0"/>
              <a:t> het </a:t>
            </a:r>
            <a:r>
              <a:rPr dirty="0" err="1"/>
              <a:t>verbod</a:t>
            </a:r>
            <a:r>
              <a:rPr dirty="0"/>
              <a:t> op </a:t>
            </a:r>
            <a:r>
              <a:rPr dirty="0" err="1"/>
              <a:t>onaanvaardbare</a:t>
            </a:r>
            <a:r>
              <a:rPr dirty="0"/>
              <a:t> AI-</a:t>
            </a:r>
            <a:r>
              <a:rPr dirty="0" err="1"/>
              <a:t>praktijken</a:t>
            </a:r>
            <a:r>
              <a:rPr dirty="0"/>
              <a:t> </a:t>
            </a:r>
            <a:r>
              <a:rPr dirty="0" err="1"/>
              <a:t>en</a:t>
            </a:r>
            <a:r>
              <a:rPr dirty="0"/>
              <a:t> de </a:t>
            </a:r>
            <a:r>
              <a:rPr dirty="0" err="1"/>
              <a:t>verplichting</a:t>
            </a:r>
            <a:r>
              <a:rPr dirty="0"/>
              <a:t> </a:t>
            </a:r>
            <a:r>
              <a:rPr dirty="0" err="1"/>
              <a:t>rond</a:t>
            </a:r>
            <a:r>
              <a:rPr dirty="0"/>
              <a:t> AI-</a:t>
            </a:r>
            <a:r>
              <a:rPr dirty="0" err="1"/>
              <a:t>geletterdheid</a:t>
            </a:r>
            <a:r>
              <a:rPr dirty="0"/>
              <a:t>.</a:t>
            </a:r>
          </a:p>
          <a:p>
            <a:endParaRPr dirty="0"/>
          </a:p>
          <a:p>
            <a:r>
              <a:rPr dirty="0" err="1"/>
              <a:t>Sinds</a:t>
            </a:r>
            <a:r>
              <a:rPr dirty="0"/>
              <a:t> 2 </a:t>
            </a:r>
            <a:r>
              <a:rPr dirty="0" err="1"/>
              <a:t>augustus</a:t>
            </a:r>
            <a:r>
              <a:rPr dirty="0"/>
              <a:t> 2025 </a:t>
            </a:r>
            <a:r>
              <a:rPr dirty="0" err="1"/>
              <a:t>gelden</a:t>
            </a:r>
            <a:r>
              <a:rPr dirty="0"/>
              <a:t> </a:t>
            </a:r>
            <a:r>
              <a:rPr dirty="0" err="1"/>
              <a:t>onder</a:t>
            </a:r>
            <a:r>
              <a:rPr dirty="0"/>
              <a:t> </a:t>
            </a:r>
            <a:r>
              <a:rPr dirty="0" err="1"/>
              <a:t>andere</a:t>
            </a:r>
            <a:r>
              <a:rPr dirty="0"/>
              <a:t> regels voor </a:t>
            </a:r>
            <a:r>
              <a:rPr dirty="0" err="1"/>
              <a:t>aanbieders</a:t>
            </a:r>
            <a:r>
              <a:rPr dirty="0"/>
              <a:t> van general-purpose AI-</a:t>
            </a:r>
            <a:r>
              <a:rPr dirty="0" err="1"/>
              <a:t>modellen</a:t>
            </a:r>
            <a:r>
              <a:rPr dirty="0"/>
              <a:t> </a:t>
            </a:r>
            <a:r>
              <a:rPr dirty="0" err="1"/>
              <a:t>en</a:t>
            </a:r>
            <a:r>
              <a:rPr dirty="0"/>
              <a:t> het </a:t>
            </a:r>
            <a:r>
              <a:rPr dirty="0" err="1"/>
              <a:t>toezichtskader</a:t>
            </a:r>
            <a:r>
              <a:rPr dirty="0"/>
              <a:t>. Voor de </a:t>
            </a:r>
            <a:r>
              <a:rPr dirty="0" err="1"/>
              <a:t>meeste</a:t>
            </a:r>
            <a:r>
              <a:rPr dirty="0"/>
              <a:t> </a:t>
            </a:r>
            <a:r>
              <a:rPr dirty="0" err="1"/>
              <a:t>werkgevers</a:t>
            </a:r>
            <a:r>
              <a:rPr dirty="0"/>
              <a:t> </a:t>
            </a:r>
            <a:r>
              <a:rPr dirty="0" err="1"/>
              <a:t>als</a:t>
            </a:r>
            <a:r>
              <a:rPr dirty="0"/>
              <a:t> </a:t>
            </a:r>
            <a:r>
              <a:rPr dirty="0" err="1"/>
              <a:t>gebruiker</a:t>
            </a:r>
            <a:r>
              <a:rPr dirty="0"/>
              <a:t> is </a:t>
            </a:r>
            <a:r>
              <a:rPr dirty="0" err="1"/>
              <a:t>dit</a:t>
            </a:r>
            <a:r>
              <a:rPr dirty="0"/>
              <a:t> </a:t>
            </a:r>
            <a:r>
              <a:rPr dirty="0" err="1"/>
              <a:t>vooral</a:t>
            </a:r>
            <a:r>
              <a:rPr dirty="0"/>
              <a:t> relevant in de </a:t>
            </a:r>
            <a:r>
              <a:rPr dirty="0" err="1"/>
              <a:t>relatie</a:t>
            </a:r>
            <a:r>
              <a:rPr dirty="0"/>
              <a:t> met </a:t>
            </a:r>
            <a:r>
              <a:rPr dirty="0" err="1"/>
              <a:t>hun</a:t>
            </a:r>
            <a:r>
              <a:rPr dirty="0"/>
              <a:t> </a:t>
            </a:r>
            <a:r>
              <a:rPr dirty="0" err="1"/>
              <a:t>leveranciers</a:t>
            </a:r>
            <a:r>
              <a:rPr dirty="0"/>
              <a:t>.</a:t>
            </a:r>
          </a:p>
          <a:p>
            <a:endParaRPr dirty="0"/>
          </a:p>
          <a:p>
            <a:r>
              <a:rPr dirty="0" err="1"/>
              <a:t>Sinds</a:t>
            </a:r>
            <a:r>
              <a:rPr dirty="0"/>
              <a:t> 2 </a:t>
            </a:r>
            <a:r>
              <a:rPr dirty="0" err="1"/>
              <a:t>augustus</a:t>
            </a:r>
            <a:r>
              <a:rPr dirty="0"/>
              <a:t> 2026 </a:t>
            </a:r>
            <a:r>
              <a:rPr dirty="0" err="1"/>
              <a:t>gelden</a:t>
            </a:r>
            <a:r>
              <a:rPr dirty="0"/>
              <a:t> de </a:t>
            </a:r>
            <a:r>
              <a:rPr dirty="0" err="1"/>
              <a:t>transparantieverplichtingen</a:t>
            </a:r>
            <a:r>
              <a:rPr dirty="0"/>
              <a:t>. Dat is de </a:t>
            </a:r>
            <a:r>
              <a:rPr dirty="0" err="1"/>
              <a:t>belangrijkste</a:t>
            </a:r>
            <a:r>
              <a:rPr dirty="0"/>
              <a:t> </a:t>
            </a:r>
            <a:r>
              <a:rPr dirty="0" err="1"/>
              <a:t>nieuwe</a:t>
            </a:r>
            <a:r>
              <a:rPr dirty="0"/>
              <a:t> </a:t>
            </a:r>
            <a:r>
              <a:rPr dirty="0" err="1"/>
              <a:t>ontwikkeling</a:t>
            </a:r>
            <a:r>
              <a:rPr dirty="0"/>
              <a:t> voor </a:t>
            </a:r>
            <a:r>
              <a:rPr dirty="0" err="1"/>
              <a:t>deze</a:t>
            </a:r>
            <a:r>
              <a:rPr dirty="0"/>
              <a:t> </a:t>
            </a:r>
            <a:r>
              <a:rPr dirty="0" err="1"/>
              <a:t>sociale-actuasessie</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Vanaf 2 </a:t>
            </a:r>
            <a:r>
              <a:rPr dirty="0" err="1"/>
              <a:t>augustus</a:t>
            </a:r>
            <a:r>
              <a:rPr dirty="0"/>
              <a:t> 2026 </a:t>
            </a:r>
            <a:r>
              <a:rPr dirty="0" err="1"/>
              <a:t>geldt</a:t>
            </a:r>
            <a:r>
              <a:rPr dirty="0"/>
              <a:t> </a:t>
            </a:r>
            <a:r>
              <a:rPr dirty="0" err="1"/>
              <a:t>artikel</a:t>
            </a:r>
            <a:r>
              <a:rPr dirty="0"/>
              <a:t> 50 met </a:t>
            </a:r>
            <a:r>
              <a:rPr dirty="0" err="1"/>
              <a:t>transparantieverplichtingen</a:t>
            </a:r>
            <a:r>
              <a:rPr dirty="0"/>
              <a:t>.</a:t>
            </a:r>
          </a:p>
          <a:p>
            <a:endParaRPr dirty="0"/>
          </a:p>
          <a:p>
            <a:r>
              <a:rPr dirty="0"/>
              <a:t>Wie met </a:t>
            </a:r>
            <a:r>
              <a:rPr dirty="0" err="1"/>
              <a:t>een</a:t>
            </a:r>
            <a:r>
              <a:rPr dirty="0"/>
              <a:t> chatbot </a:t>
            </a:r>
            <a:r>
              <a:rPr dirty="0" err="1"/>
              <a:t>communiceert</a:t>
            </a:r>
            <a:r>
              <a:rPr dirty="0"/>
              <a:t>, </a:t>
            </a:r>
            <a:r>
              <a:rPr dirty="0" err="1"/>
              <a:t>moet</a:t>
            </a:r>
            <a:r>
              <a:rPr dirty="0"/>
              <a:t> in </a:t>
            </a:r>
            <a:r>
              <a:rPr dirty="0" err="1"/>
              <a:t>principe</a:t>
            </a:r>
            <a:r>
              <a:rPr dirty="0"/>
              <a:t> </a:t>
            </a:r>
            <a:r>
              <a:rPr dirty="0" err="1"/>
              <a:t>weten</a:t>
            </a:r>
            <a:r>
              <a:rPr dirty="0"/>
              <a:t> </a:t>
            </a:r>
            <a:r>
              <a:rPr dirty="0" err="1"/>
              <a:t>dat</a:t>
            </a:r>
            <a:r>
              <a:rPr dirty="0"/>
              <a:t> het om AI </a:t>
            </a:r>
            <a:r>
              <a:rPr dirty="0" err="1"/>
              <a:t>gaat</a:t>
            </a:r>
            <a:r>
              <a:rPr dirty="0"/>
              <a:t>. Wie door </a:t>
            </a:r>
            <a:r>
              <a:rPr dirty="0" err="1"/>
              <a:t>emotieherkenning</a:t>
            </a:r>
            <a:r>
              <a:rPr dirty="0"/>
              <a:t> </a:t>
            </a:r>
            <a:r>
              <a:rPr dirty="0" err="1"/>
              <a:t>wordt</a:t>
            </a:r>
            <a:r>
              <a:rPr dirty="0"/>
              <a:t> </a:t>
            </a:r>
            <a:r>
              <a:rPr dirty="0" err="1"/>
              <a:t>geanalyseerd</a:t>
            </a:r>
            <a:r>
              <a:rPr dirty="0"/>
              <a:t>, </a:t>
            </a:r>
            <a:r>
              <a:rPr dirty="0" err="1"/>
              <a:t>moet</a:t>
            </a:r>
            <a:r>
              <a:rPr dirty="0"/>
              <a:t> </a:t>
            </a:r>
            <a:r>
              <a:rPr dirty="0" err="1"/>
              <a:t>daarvan</a:t>
            </a:r>
            <a:r>
              <a:rPr dirty="0"/>
              <a:t> </a:t>
            </a:r>
            <a:r>
              <a:rPr dirty="0" err="1"/>
              <a:t>worden</a:t>
            </a:r>
            <a:r>
              <a:rPr dirty="0"/>
              <a:t> </a:t>
            </a:r>
            <a:r>
              <a:rPr dirty="0" err="1"/>
              <a:t>geïnformeerd</a:t>
            </a:r>
            <a:r>
              <a:rPr dirty="0"/>
              <a:t>. Deepfakes </a:t>
            </a:r>
            <a:r>
              <a:rPr dirty="0" err="1"/>
              <a:t>moeten</a:t>
            </a:r>
            <a:r>
              <a:rPr dirty="0"/>
              <a:t> </a:t>
            </a:r>
            <a:r>
              <a:rPr dirty="0" err="1"/>
              <a:t>als</a:t>
            </a:r>
            <a:r>
              <a:rPr dirty="0"/>
              <a:t> </a:t>
            </a:r>
            <a:r>
              <a:rPr dirty="0" err="1"/>
              <a:t>zodanig</a:t>
            </a:r>
            <a:r>
              <a:rPr dirty="0"/>
              <a:t> </a:t>
            </a:r>
            <a:r>
              <a:rPr dirty="0" err="1"/>
              <a:t>kenbaar</a:t>
            </a:r>
            <a:r>
              <a:rPr dirty="0"/>
              <a:t> </a:t>
            </a:r>
            <a:r>
              <a:rPr dirty="0" err="1"/>
              <a:t>worden</a:t>
            </a:r>
            <a:r>
              <a:rPr dirty="0"/>
              <a:t> </a:t>
            </a:r>
            <a:r>
              <a:rPr dirty="0" err="1"/>
              <a:t>gemaakt</a:t>
            </a:r>
            <a:r>
              <a:rPr dirty="0"/>
              <a:t>.</a:t>
            </a:r>
          </a:p>
          <a:p>
            <a:endParaRPr dirty="0"/>
          </a:p>
          <a:p>
            <a:r>
              <a:rPr dirty="0"/>
              <a:t>Voor AI-</a:t>
            </a:r>
            <a:r>
              <a:rPr dirty="0" err="1"/>
              <a:t>gegenereerde</a:t>
            </a:r>
            <a:r>
              <a:rPr dirty="0"/>
              <a:t> </a:t>
            </a:r>
            <a:r>
              <a:rPr dirty="0" err="1"/>
              <a:t>tekst</a:t>
            </a:r>
            <a:r>
              <a:rPr dirty="0"/>
              <a:t> </a:t>
            </a:r>
            <a:r>
              <a:rPr dirty="0" err="1"/>
              <a:t>geldt</a:t>
            </a:r>
            <a:r>
              <a:rPr dirty="0"/>
              <a:t> </a:t>
            </a:r>
            <a:r>
              <a:rPr dirty="0" err="1"/>
              <a:t>een</a:t>
            </a:r>
            <a:r>
              <a:rPr dirty="0"/>
              <a:t> </a:t>
            </a:r>
            <a:r>
              <a:rPr dirty="0" err="1"/>
              <a:t>transparantieverplichting</a:t>
            </a:r>
            <a:r>
              <a:rPr dirty="0"/>
              <a:t> </a:t>
            </a:r>
            <a:r>
              <a:rPr dirty="0" err="1"/>
              <a:t>wanneer</a:t>
            </a:r>
            <a:r>
              <a:rPr dirty="0"/>
              <a:t> de </a:t>
            </a:r>
            <a:r>
              <a:rPr dirty="0" err="1"/>
              <a:t>tekst</a:t>
            </a:r>
            <a:r>
              <a:rPr dirty="0"/>
              <a:t> </a:t>
            </a:r>
            <a:r>
              <a:rPr dirty="0" err="1"/>
              <a:t>wordt</a:t>
            </a:r>
            <a:r>
              <a:rPr dirty="0"/>
              <a:t> </a:t>
            </a:r>
            <a:r>
              <a:rPr dirty="0" err="1"/>
              <a:t>gepubliceerd</a:t>
            </a:r>
            <a:r>
              <a:rPr dirty="0"/>
              <a:t> om het </a:t>
            </a:r>
            <a:r>
              <a:rPr dirty="0" err="1"/>
              <a:t>publiek</a:t>
            </a:r>
            <a:r>
              <a:rPr dirty="0"/>
              <a:t> over </a:t>
            </a:r>
            <a:r>
              <a:rPr dirty="0" err="1"/>
              <a:t>zaken</a:t>
            </a:r>
            <a:r>
              <a:rPr dirty="0"/>
              <a:t> van </a:t>
            </a:r>
            <a:r>
              <a:rPr dirty="0" err="1"/>
              <a:t>algemeen</a:t>
            </a:r>
            <a:r>
              <a:rPr dirty="0"/>
              <a:t> </a:t>
            </a:r>
            <a:r>
              <a:rPr dirty="0" err="1"/>
              <a:t>belang</a:t>
            </a:r>
            <a:r>
              <a:rPr dirty="0"/>
              <a:t> </a:t>
            </a:r>
            <a:r>
              <a:rPr dirty="0" err="1"/>
              <a:t>te</a:t>
            </a:r>
            <a:r>
              <a:rPr dirty="0"/>
              <a:t> </a:t>
            </a:r>
            <a:r>
              <a:rPr dirty="0" err="1"/>
              <a:t>informeren</a:t>
            </a:r>
            <a:r>
              <a:rPr dirty="0"/>
              <a:t>. Er is </a:t>
            </a:r>
            <a:r>
              <a:rPr dirty="0" err="1"/>
              <a:t>een</a:t>
            </a:r>
            <a:r>
              <a:rPr dirty="0"/>
              <a:t> </a:t>
            </a:r>
            <a:r>
              <a:rPr dirty="0" err="1"/>
              <a:t>belangrijke</a:t>
            </a:r>
            <a:r>
              <a:rPr dirty="0"/>
              <a:t> </a:t>
            </a:r>
            <a:r>
              <a:rPr dirty="0" err="1"/>
              <a:t>uitzondering</a:t>
            </a:r>
            <a:r>
              <a:rPr dirty="0"/>
              <a:t> </a:t>
            </a:r>
            <a:r>
              <a:rPr dirty="0" err="1"/>
              <a:t>wanneer</a:t>
            </a:r>
            <a:r>
              <a:rPr dirty="0"/>
              <a:t> de </a:t>
            </a:r>
            <a:r>
              <a:rPr dirty="0" err="1"/>
              <a:t>inhoud</a:t>
            </a:r>
            <a:r>
              <a:rPr dirty="0"/>
              <a:t> </a:t>
            </a:r>
            <a:r>
              <a:rPr dirty="0" err="1"/>
              <a:t>vooraf</a:t>
            </a:r>
            <a:r>
              <a:rPr dirty="0"/>
              <a:t> </a:t>
            </a:r>
            <a:r>
              <a:rPr dirty="0" err="1"/>
              <a:t>menselijk</a:t>
            </a:r>
            <a:r>
              <a:rPr dirty="0"/>
              <a:t> is </a:t>
            </a:r>
            <a:r>
              <a:rPr dirty="0" err="1"/>
              <a:t>nagekeken</a:t>
            </a:r>
            <a:r>
              <a:rPr dirty="0"/>
              <a:t> of </a:t>
            </a:r>
            <a:r>
              <a:rPr dirty="0" err="1"/>
              <a:t>redactioneel</a:t>
            </a:r>
            <a:r>
              <a:rPr dirty="0"/>
              <a:t> </a:t>
            </a:r>
            <a:r>
              <a:rPr dirty="0" err="1"/>
              <a:t>gecontroleerd</a:t>
            </a:r>
            <a:r>
              <a:rPr dirty="0"/>
              <a:t> </a:t>
            </a:r>
            <a:r>
              <a:rPr dirty="0" err="1"/>
              <a:t>en</a:t>
            </a:r>
            <a:r>
              <a:rPr dirty="0"/>
              <a:t> </a:t>
            </a:r>
            <a:r>
              <a:rPr dirty="0" err="1"/>
              <a:t>een</a:t>
            </a:r>
            <a:r>
              <a:rPr dirty="0"/>
              <a:t> </a:t>
            </a:r>
            <a:r>
              <a:rPr dirty="0" err="1"/>
              <a:t>persoon</a:t>
            </a:r>
            <a:r>
              <a:rPr dirty="0"/>
              <a:t> of </a:t>
            </a:r>
            <a:r>
              <a:rPr dirty="0" err="1"/>
              <a:t>organisatie</a:t>
            </a:r>
            <a:r>
              <a:rPr dirty="0"/>
              <a:t> de </a:t>
            </a:r>
            <a:r>
              <a:rPr dirty="0" err="1"/>
              <a:t>redactionele</a:t>
            </a:r>
            <a:r>
              <a:rPr dirty="0"/>
              <a:t> </a:t>
            </a:r>
            <a:r>
              <a:rPr dirty="0" err="1"/>
              <a:t>verantwoordelijkheid</a:t>
            </a:r>
            <a:r>
              <a:rPr dirty="0"/>
              <a:t> </a:t>
            </a:r>
            <a:r>
              <a:rPr dirty="0" err="1"/>
              <a:t>draagt</a:t>
            </a:r>
            <a:r>
              <a:rPr dirty="0"/>
              <a:t>.</a:t>
            </a:r>
          </a:p>
          <a:p>
            <a:endParaRPr dirty="0"/>
          </a:p>
          <a:p>
            <a:r>
              <a:rPr dirty="0"/>
              <a:t>Voor </a:t>
            </a:r>
            <a:r>
              <a:rPr dirty="0" err="1"/>
              <a:t>bepaalde</a:t>
            </a:r>
            <a:r>
              <a:rPr dirty="0"/>
              <a:t> </a:t>
            </a:r>
            <a:r>
              <a:rPr dirty="0" err="1"/>
              <a:t>markeringsverplichtingen</a:t>
            </a:r>
            <a:r>
              <a:rPr dirty="0"/>
              <a:t> </a:t>
            </a:r>
            <a:r>
              <a:rPr dirty="0" err="1"/>
              <a:t>rond</a:t>
            </a:r>
            <a:r>
              <a:rPr dirty="0"/>
              <a:t> </a:t>
            </a:r>
            <a:r>
              <a:rPr dirty="0" err="1"/>
              <a:t>systemen</a:t>
            </a:r>
            <a:r>
              <a:rPr dirty="0"/>
              <a:t> die al </a:t>
            </a:r>
            <a:r>
              <a:rPr dirty="0" err="1"/>
              <a:t>vóór</a:t>
            </a:r>
            <a:r>
              <a:rPr dirty="0"/>
              <a:t> 2 </a:t>
            </a:r>
            <a:r>
              <a:rPr dirty="0" err="1"/>
              <a:t>augustus</a:t>
            </a:r>
            <a:r>
              <a:rPr dirty="0"/>
              <a:t> 2026 op de </a:t>
            </a:r>
            <a:r>
              <a:rPr dirty="0" err="1"/>
              <a:t>markt</a:t>
            </a:r>
            <a:r>
              <a:rPr dirty="0"/>
              <a:t> </a:t>
            </a:r>
            <a:r>
              <a:rPr dirty="0" err="1"/>
              <a:t>waren</a:t>
            </a:r>
            <a:r>
              <a:rPr dirty="0"/>
              <a:t>, </a:t>
            </a:r>
            <a:r>
              <a:rPr dirty="0" err="1"/>
              <a:t>geldt</a:t>
            </a:r>
            <a:r>
              <a:rPr dirty="0"/>
              <a:t> </a:t>
            </a:r>
            <a:r>
              <a:rPr dirty="0" err="1"/>
              <a:t>een</a:t>
            </a:r>
            <a:r>
              <a:rPr dirty="0"/>
              <a:t> </a:t>
            </a:r>
            <a:r>
              <a:rPr dirty="0" err="1"/>
              <a:t>overgangsperiode</a:t>
            </a:r>
            <a:r>
              <a:rPr dirty="0"/>
              <a:t> tot 2 </a:t>
            </a:r>
            <a:r>
              <a:rPr dirty="0" err="1"/>
              <a:t>december</a:t>
            </a:r>
            <a:r>
              <a:rPr dirty="0"/>
              <a:t> 2026.</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Bepaalde</a:t>
            </a:r>
            <a:r>
              <a:rPr dirty="0"/>
              <a:t> HR-</a:t>
            </a:r>
            <a:r>
              <a:rPr dirty="0" err="1"/>
              <a:t>toepassingen</a:t>
            </a:r>
            <a:r>
              <a:rPr dirty="0"/>
              <a:t> </a:t>
            </a:r>
            <a:r>
              <a:rPr dirty="0" err="1"/>
              <a:t>kunnen</a:t>
            </a:r>
            <a:r>
              <a:rPr dirty="0"/>
              <a:t> hoogrisico-AI </a:t>
            </a:r>
            <a:r>
              <a:rPr dirty="0" err="1"/>
              <a:t>zijn</a:t>
            </a:r>
            <a:r>
              <a:rPr dirty="0"/>
              <a:t>: </a:t>
            </a:r>
            <a:r>
              <a:rPr dirty="0" err="1"/>
              <a:t>systemen</a:t>
            </a:r>
            <a:r>
              <a:rPr dirty="0"/>
              <a:t> voor </a:t>
            </a:r>
            <a:r>
              <a:rPr dirty="0" err="1"/>
              <a:t>gerichte</a:t>
            </a:r>
            <a:r>
              <a:rPr dirty="0"/>
              <a:t> </a:t>
            </a:r>
            <a:r>
              <a:rPr dirty="0" err="1"/>
              <a:t>vacatures</a:t>
            </a:r>
            <a:r>
              <a:rPr dirty="0"/>
              <a:t>, </a:t>
            </a:r>
            <a:r>
              <a:rPr dirty="0" err="1"/>
              <a:t>selectie</a:t>
            </a:r>
            <a:r>
              <a:rPr dirty="0"/>
              <a:t>, </a:t>
            </a:r>
            <a:r>
              <a:rPr dirty="0" err="1"/>
              <a:t>analyse</a:t>
            </a:r>
            <a:r>
              <a:rPr dirty="0"/>
              <a:t> of filtering van </a:t>
            </a:r>
            <a:r>
              <a:rPr dirty="0" err="1"/>
              <a:t>sollicitaties</a:t>
            </a:r>
            <a:r>
              <a:rPr dirty="0"/>
              <a:t>, </a:t>
            </a:r>
            <a:r>
              <a:rPr dirty="0" err="1"/>
              <a:t>beoordeling</a:t>
            </a:r>
            <a:r>
              <a:rPr dirty="0"/>
              <a:t> van </a:t>
            </a:r>
            <a:r>
              <a:rPr dirty="0" err="1"/>
              <a:t>prestaties</a:t>
            </a:r>
            <a:r>
              <a:rPr dirty="0"/>
              <a:t> </a:t>
            </a:r>
            <a:r>
              <a:rPr dirty="0" err="1"/>
              <a:t>en</a:t>
            </a:r>
            <a:r>
              <a:rPr dirty="0"/>
              <a:t> </a:t>
            </a:r>
            <a:r>
              <a:rPr dirty="0" err="1"/>
              <a:t>beslissingen</a:t>
            </a:r>
            <a:r>
              <a:rPr dirty="0"/>
              <a:t> over </a:t>
            </a:r>
            <a:r>
              <a:rPr dirty="0" err="1"/>
              <a:t>promotie</a:t>
            </a:r>
            <a:r>
              <a:rPr dirty="0"/>
              <a:t> of </a:t>
            </a:r>
            <a:r>
              <a:rPr dirty="0" err="1"/>
              <a:t>ontslag</a:t>
            </a:r>
            <a:r>
              <a:rPr dirty="0"/>
              <a:t>.</a:t>
            </a:r>
          </a:p>
          <a:p>
            <a:endParaRPr dirty="0"/>
          </a:p>
          <a:p>
            <a:r>
              <a:rPr dirty="0" err="1"/>
              <a:t>Niet</a:t>
            </a:r>
            <a:r>
              <a:rPr dirty="0"/>
              <a:t> </a:t>
            </a:r>
            <a:r>
              <a:rPr dirty="0" err="1"/>
              <a:t>ieder</a:t>
            </a:r>
            <a:r>
              <a:rPr dirty="0"/>
              <a:t> HR-</a:t>
            </a:r>
            <a:r>
              <a:rPr dirty="0" err="1"/>
              <a:t>hulpmiddel</a:t>
            </a:r>
            <a:r>
              <a:rPr dirty="0"/>
              <a:t> is </a:t>
            </a:r>
            <a:r>
              <a:rPr dirty="0" err="1"/>
              <a:t>automatisch</a:t>
            </a:r>
            <a:r>
              <a:rPr dirty="0"/>
              <a:t> </a:t>
            </a:r>
            <a:r>
              <a:rPr dirty="0" err="1"/>
              <a:t>hoog</a:t>
            </a:r>
            <a:r>
              <a:rPr dirty="0"/>
              <a:t> </a:t>
            </a:r>
            <a:r>
              <a:rPr dirty="0" err="1"/>
              <a:t>risico</a:t>
            </a:r>
            <a:r>
              <a:rPr dirty="0"/>
              <a:t>. </a:t>
            </a:r>
            <a:r>
              <a:rPr dirty="0" err="1"/>
              <a:t>Wanneer</a:t>
            </a:r>
            <a:r>
              <a:rPr dirty="0"/>
              <a:t> </a:t>
            </a:r>
            <a:r>
              <a:rPr dirty="0" err="1"/>
              <a:t>een</a:t>
            </a:r>
            <a:r>
              <a:rPr dirty="0"/>
              <a:t> </a:t>
            </a:r>
            <a:r>
              <a:rPr dirty="0" err="1"/>
              <a:t>systeem</a:t>
            </a:r>
            <a:r>
              <a:rPr dirty="0"/>
              <a:t> </a:t>
            </a:r>
            <a:r>
              <a:rPr dirty="0" err="1"/>
              <a:t>alleen</a:t>
            </a:r>
            <a:r>
              <a:rPr dirty="0"/>
              <a:t> </a:t>
            </a:r>
            <a:r>
              <a:rPr dirty="0" err="1"/>
              <a:t>beperkte</a:t>
            </a:r>
            <a:r>
              <a:rPr dirty="0"/>
              <a:t> </a:t>
            </a:r>
            <a:r>
              <a:rPr dirty="0" err="1"/>
              <a:t>procedurele</a:t>
            </a:r>
            <a:r>
              <a:rPr dirty="0"/>
              <a:t> of </a:t>
            </a:r>
            <a:r>
              <a:rPr dirty="0" err="1"/>
              <a:t>voorbereidende</a:t>
            </a:r>
            <a:r>
              <a:rPr dirty="0"/>
              <a:t> taken </a:t>
            </a:r>
            <a:r>
              <a:rPr dirty="0" err="1"/>
              <a:t>uitvoert</a:t>
            </a:r>
            <a:r>
              <a:rPr dirty="0"/>
              <a:t>, </a:t>
            </a:r>
            <a:r>
              <a:rPr dirty="0" err="1"/>
              <a:t>kan</a:t>
            </a:r>
            <a:r>
              <a:rPr dirty="0"/>
              <a:t> het </a:t>
            </a:r>
            <a:r>
              <a:rPr dirty="0" err="1"/>
              <a:t>buiten</a:t>
            </a:r>
            <a:r>
              <a:rPr dirty="0"/>
              <a:t> de </a:t>
            </a:r>
            <a:r>
              <a:rPr dirty="0" err="1"/>
              <a:t>hoogrisicocategorie</a:t>
            </a:r>
            <a:r>
              <a:rPr dirty="0"/>
              <a:t> </a:t>
            </a:r>
            <a:r>
              <a:rPr dirty="0" err="1"/>
              <a:t>vallen</a:t>
            </a:r>
            <a:r>
              <a:rPr dirty="0"/>
              <a:t>. De </a:t>
            </a:r>
            <a:r>
              <a:rPr dirty="0" err="1"/>
              <a:t>feitelijke</a:t>
            </a:r>
            <a:r>
              <a:rPr dirty="0"/>
              <a:t> </a:t>
            </a:r>
            <a:r>
              <a:rPr dirty="0" err="1"/>
              <a:t>functie</a:t>
            </a:r>
            <a:r>
              <a:rPr dirty="0"/>
              <a:t> van het </a:t>
            </a:r>
            <a:r>
              <a:rPr dirty="0" err="1"/>
              <a:t>systeem</a:t>
            </a:r>
            <a:r>
              <a:rPr dirty="0"/>
              <a:t> is </a:t>
            </a:r>
            <a:r>
              <a:rPr dirty="0" err="1"/>
              <a:t>bepalend</a:t>
            </a:r>
            <a:r>
              <a:rPr dirty="0"/>
              <a:t>.</a:t>
            </a:r>
          </a:p>
          <a:p>
            <a:endParaRPr dirty="0"/>
          </a:p>
          <a:p>
            <a:r>
              <a:rPr dirty="0"/>
              <a:t>De Digital Omnibus </a:t>
            </a:r>
            <a:r>
              <a:rPr dirty="0" err="1"/>
              <a:t>heeft</a:t>
            </a:r>
            <a:r>
              <a:rPr dirty="0"/>
              <a:t> de </a:t>
            </a:r>
            <a:r>
              <a:rPr dirty="0" err="1"/>
              <a:t>toepassing</a:t>
            </a:r>
            <a:r>
              <a:rPr dirty="0"/>
              <a:t> van de </a:t>
            </a:r>
            <a:r>
              <a:rPr dirty="0" err="1"/>
              <a:t>hoge-risicoregels</a:t>
            </a:r>
            <a:r>
              <a:rPr dirty="0"/>
              <a:t> voor stand-alone </a:t>
            </a:r>
            <a:r>
              <a:rPr dirty="0" err="1"/>
              <a:t>systemen</a:t>
            </a:r>
            <a:r>
              <a:rPr dirty="0"/>
              <a:t> </a:t>
            </a:r>
            <a:r>
              <a:rPr dirty="0" err="1"/>
              <a:t>uit</a:t>
            </a:r>
            <a:r>
              <a:rPr dirty="0"/>
              <a:t> Annex III </a:t>
            </a:r>
            <a:r>
              <a:rPr dirty="0" err="1"/>
              <a:t>uitgesteld</a:t>
            </a:r>
            <a:r>
              <a:rPr dirty="0"/>
              <a:t> tot 2 </a:t>
            </a:r>
            <a:r>
              <a:rPr dirty="0" err="1"/>
              <a:t>december</a:t>
            </a:r>
            <a:r>
              <a:rPr dirty="0"/>
              <a:t> 2027. Voor hoogrisico-AI die in </a:t>
            </a:r>
            <a:r>
              <a:rPr dirty="0" err="1"/>
              <a:t>gereguleerde</a:t>
            </a:r>
            <a:r>
              <a:rPr dirty="0"/>
              <a:t> </a:t>
            </a:r>
            <a:r>
              <a:rPr dirty="0" err="1"/>
              <a:t>producten</a:t>
            </a:r>
            <a:r>
              <a:rPr dirty="0"/>
              <a:t> is </a:t>
            </a:r>
            <a:r>
              <a:rPr dirty="0" err="1"/>
              <a:t>ingebed</a:t>
            </a:r>
            <a:r>
              <a:rPr dirty="0"/>
              <a:t>, </a:t>
            </a:r>
            <a:r>
              <a:rPr dirty="0" err="1"/>
              <a:t>geldt</a:t>
            </a:r>
            <a:r>
              <a:rPr dirty="0"/>
              <a:t> 2 </a:t>
            </a:r>
            <a:r>
              <a:rPr dirty="0" err="1"/>
              <a:t>augustus</a:t>
            </a:r>
            <a:r>
              <a:rPr dirty="0"/>
              <a:t> 2028.</a:t>
            </a:r>
          </a:p>
          <a:p>
            <a:endParaRPr dirty="0"/>
          </a:p>
          <a:p>
            <a:r>
              <a:rPr dirty="0" err="1"/>
              <a:t>Uitstel</a:t>
            </a:r>
            <a:r>
              <a:rPr dirty="0"/>
              <a:t> </a:t>
            </a:r>
            <a:r>
              <a:rPr dirty="0" err="1"/>
              <a:t>betekent</a:t>
            </a:r>
            <a:r>
              <a:rPr dirty="0"/>
              <a:t> </a:t>
            </a:r>
            <a:r>
              <a:rPr dirty="0" err="1"/>
              <a:t>niet</a:t>
            </a:r>
            <a:r>
              <a:rPr dirty="0"/>
              <a:t> </a:t>
            </a:r>
            <a:r>
              <a:rPr dirty="0" err="1"/>
              <a:t>dat</a:t>
            </a:r>
            <a:r>
              <a:rPr dirty="0"/>
              <a:t> </a:t>
            </a:r>
            <a:r>
              <a:rPr dirty="0" err="1"/>
              <a:t>ondernemingen</a:t>
            </a:r>
            <a:r>
              <a:rPr dirty="0"/>
              <a:t> </a:t>
            </a:r>
            <a:r>
              <a:rPr dirty="0" err="1"/>
              <a:t>niets</a:t>
            </a:r>
            <a:r>
              <a:rPr dirty="0"/>
              <a:t> </a:t>
            </a:r>
            <a:r>
              <a:rPr dirty="0" err="1"/>
              <a:t>hoeven</a:t>
            </a:r>
            <a:r>
              <a:rPr dirty="0"/>
              <a:t> </a:t>
            </a:r>
            <a:r>
              <a:rPr dirty="0" err="1"/>
              <a:t>te</a:t>
            </a:r>
            <a:r>
              <a:rPr dirty="0"/>
              <a:t> </a:t>
            </a:r>
            <a:r>
              <a:rPr dirty="0" err="1"/>
              <a:t>doen</a:t>
            </a:r>
            <a:r>
              <a:rPr dirty="0"/>
              <a:t>. Het is </a:t>
            </a:r>
            <a:r>
              <a:rPr dirty="0" err="1"/>
              <a:t>voorbereidingstijd</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AI-geletterdheid geldt sinds februari 2025. De precieze lat ligt niet vast, maar de onderneming moet redelijke en passende maatregelen nemen, bijvoorbeeld interne richtlijnen en gerichte opleiding.</a:t>
            </a:r>
          </a:p>
          <a:p>
            <a:endParaRPr/>
          </a:p>
          <a:p>
            <a:r>
              <a:t>Voor een kleinere onderneming hoeft dit geen zwaar project te zijn. Start met een inventaris: welke tools gebruikt men al, inclusief AI in standaardsoftware?</a:t>
            </a:r>
          </a:p>
          <a:p>
            <a:endParaRPr/>
          </a:p>
          <a:p>
            <a:r>
              <a:t>Leg daarna eenvoudige spelregels vast: welke data mogen wel of niet worden ingevoerd, wanneer moet output worden nagekeken, welke toepassingen zijn verboden, en waar meldt men incidenten of twijfel?</a:t>
            </a:r>
          </a:p>
          <a:p>
            <a:endParaRPr/>
          </a:p>
          <a:p>
            <a:r>
              <a:t>Een korte, duidelijke AI-policy die medewerkers begrijpen en gebruiken is vaak waardevoller dan een omvangrijk beleidsdocument.</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Voor bouwbedrijven zijn drie praktische rode vlaggen voldoende om mee te geven.</a:t>
            </a:r>
          </a:p>
          <a:p>
            <a:endParaRPr/>
          </a:p>
          <a:p>
            <a:r>
              <a:t>Eén: HR. Gebruik AI niet blind voor selectie, beoordeling, promotie of ontslag. Zeker daar is menselijke controle essentieel en kan hoogrisico-AI spelen.</a:t>
            </a:r>
          </a:p>
          <a:p>
            <a:endParaRPr/>
          </a:p>
          <a:p>
            <a:r>
              <a:t>Twee: vertrouwelijke informatie. Plannen, offertes, persoonsgegevens, incidenten en klantinformatie horen niet zomaar in publieke AI-tools.</a:t>
            </a:r>
          </a:p>
          <a:p>
            <a:endParaRPr/>
          </a:p>
          <a:p>
            <a:r>
              <a:t>Drie: output is geen advies. AI-gegenereerde berekeningen, clausules, veiligheids- of technische aanbevelingen moeten altijd door een bevoegde persoon worden gecontroleerd.</a:t>
            </a:r>
          </a:p>
          <a:p>
            <a:endParaRPr/>
          </a:p>
          <a:p>
            <a:r>
              <a:t>AI kan ondersteunen bij planning, administratie en communicatie, maar de verantwoordelijkheid blijft bij de onderneming.</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 kernboodschap is eenvoudig: AI gebruiken mag, maar AI blind gebruiken is het risico.</a:t>
            </a:r>
          </a:p>
          <a:p>
            <a:endParaRPr/>
          </a:p>
          <a:p>
            <a:r>
              <a:t>Vandaag moeten werkgevers verboden toepassingen vermijden, AI-geletterdheid organiseren en de transparantieverplichtingen respecteren die sinds 2 augustus 2026 gelden.</a:t>
            </a:r>
          </a:p>
          <a:p>
            <a:endParaRPr/>
          </a:p>
          <a:p>
            <a:r>
              <a:t>Voor hoogrisico-HR-AI is de deadline verschoven naar 2 december 2027, maar de voorbereiding start best vandaag.</a:t>
            </a:r>
          </a:p>
          <a:p>
            <a:endParaRPr/>
          </a:p>
          <a:p>
            <a:r>
              <a:t>De meest bruikbare kernregel voor iedere onderneming: weet welke AI u gebruikt, welke gegevens erin gaan, wat eruit komt en wie uiteindelijk de menselijke beslissing neemt.</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69DC8-8A57-F39B-6B68-E54B5D041E3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F64B089-F82B-7456-A3F6-D747C5C64B1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38F663E-A435-9480-0B49-712FA4E4EF90}"/>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0B67C244-621D-79D6-AC6A-6B3338F61157}"/>
              </a:ext>
            </a:extLst>
          </p:cNvPr>
          <p:cNvSpPr>
            <a:spLocks noGrp="1"/>
          </p:cNvSpPr>
          <p:nvPr>
            <p:ph type="sldNum" sz="quarter" idx="5"/>
          </p:nvPr>
        </p:nvSpPr>
        <p:spPr/>
        <p:txBody>
          <a:bodyPr/>
          <a:lstStyle/>
          <a:p>
            <a:fld id="{03E837D3-0F2A-49F9-82B0-B7973B070C75}" type="slidenum">
              <a:rPr lang="nl-BE" smtClean="0"/>
              <a:t>30</a:t>
            </a:fld>
            <a:endParaRPr lang="nl-BE"/>
          </a:p>
        </p:txBody>
      </p:sp>
    </p:spTree>
    <p:extLst>
      <p:ext uri="{BB962C8B-B14F-4D97-AF65-F5344CB8AC3E}">
        <p14:creationId xmlns:p14="http://schemas.microsoft.com/office/powerpoint/2010/main" val="2948985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Voor werknemers die tewerkgesteld zijn bij werkgevers die hoofdzakelijk spoor- of wegenwerken uitvoeren (met uitsluiting van het aanleggen van ondergrondse kabels en leidingen) en aan wie de overheid oplegt om in het weekend, op feestdagen of ’s nachts te werken, is de fiscaalvriendelijke grens sinds 1  juni 2024 uitgebreid naar 280 uur per kalenderjaar.</a:t>
            </a: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Op voorwaarde : </a:t>
            </a:r>
          </a:p>
          <a:p>
            <a:pPr lvl="0"/>
            <a:r>
              <a:rPr lang="nl-BE" sz="1200" kern="1200" dirty="0">
                <a:solidFill>
                  <a:schemeClr val="tx1"/>
                </a:solidFill>
                <a:effectLst/>
                <a:latin typeface="+mn-lt"/>
                <a:ea typeface="+mn-ea"/>
                <a:cs typeface="+mn-cs"/>
              </a:rPr>
              <a:t>dat die werkgever gebruik maken bij de uitvoering van hun werk bedoeld elektronisch aanwezigheidsregistratiesysteem </a:t>
            </a:r>
          </a:p>
          <a:p>
            <a:pPr lvl="0"/>
            <a:r>
              <a:rPr lang="nl-BE" sz="1200" kern="1200" dirty="0">
                <a:solidFill>
                  <a:schemeClr val="tx1"/>
                </a:solidFill>
                <a:effectLst/>
                <a:latin typeface="+mn-lt"/>
                <a:ea typeface="+mn-ea"/>
                <a:cs typeface="+mn-cs"/>
              </a:rPr>
              <a:t>en in de mate dat de werknemers daadwerkelijk spoor-  of wegenwerken uitvoeren, waarvoor de overheid oplegt om in het weekend, op feestdagen of ’s nachts te werken (tijdens de overuren die voor die werkgevers worden gepresteerd).</a:t>
            </a: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Deze verhoging geldt zowel voor de vrijstelling van doorstorting van bedrijfsvoorheffing overuren in hoofde van de werkgever (waarbij de volle 280 uur aan deze werken moet gespendeerd worden) als voor de belastingvermindering overuren voor de werknemer.</a:t>
            </a:r>
          </a:p>
          <a:p>
            <a:endParaRPr lang="nl-BE" dirty="0"/>
          </a:p>
        </p:txBody>
      </p:sp>
      <p:sp>
        <p:nvSpPr>
          <p:cNvPr id="4" name="Tijdelijke aanduiding voor dianummer 3"/>
          <p:cNvSpPr>
            <a:spLocks noGrp="1"/>
          </p:cNvSpPr>
          <p:nvPr>
            <p:ph type="sldNum" sz="quarter" idx="5"/>
          </p:nvPr>
        </p:nvSpPr>
        <p:spPr/>
        <p:txBody>
          <a:bodyPr/>
          <a:lstStyle/>
          <a:p>
            <a:fld id="{03E837D3-0F2A-49F9-82B0-B7973B070C75}" type="slidenum">
              <a:rPr lang="nl-BE" smtClean="0"/>
              <a:t>31</a:t>
            </a:fld>
            <a:endParaRPr lang="nl-BE"/>
          </a:p>
        </p:txBody>
      </p:sp>
    </p:spTree>
    <p:extLst>
      <p:ext uri="{BB962C8B-B14F-4D97-AF65-F5344CB8AC3E}">
        <p14:creationId xmlns:p14="http://schemas.microsoft.com/office/powerpoint/2010/main" val="3920994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A8D02-4D2B-3C19-47C5-AC9585FB1C3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F875A88-D72C-A365-9D0C-4EFB0C9075B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A04F13B-D244-9939-28E0-0D7CBD39262B}"/>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DA7A7690-0C8D-A106-1055-B4B0D555448A}"/>
              </a:ext>
            </a:extLst>
          </p:cNvPr>
          <p:cNvSpPr>
            <a:spLocks noGrp="1"/>
          </p:cNvSpPr>
          <p:nvPr>
            <p:ph type="sldNum" sz="quarter" idx="5"/>
          </p:nvPr>
        </p:nvSpPr>
        <p:spPr/>
        <p:txBody>
          <a:bodyPr/>
          <a:lstStyle/>
          <a:p>
            <a:fld id="{03E837D3-0F2A-49F9-82B0-B7973B070C75}" type="slidenum">
              <a:rPr lang="nl-BE" smtClean="0"/>
              <a:t>32</a:t>
            </a:fld>
            <a:endParaRPr lang="nl-BE"/>
          </a:p>
        </p:txBody>
      </p:sp>
    </p:spTree>
    <p:extLst>
      <p:ext uri="{BB962C8B-B14F-4D97-AF65-F5344CB8AC3E}">
        <p14:creationId xmlns:p14="http://schemas.microsoft.com/office/powerpoint/2010/main" val="34054498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Belastingvrije som</a:t>
            </a:r>
          </a:p>
          <a:p>
            <a:r>
              <a:rPr lang="nl-BE" sz="1200" b="0" i="0" kern="1200" dirty="0">
                <a:solidFill>
                  <a:schemeClr val="tx1"/>
                </a:solidFill>
                <a:effectLst/>
                <a:latin typeface="+mn-lt"/>
                <a:ea typeface="+mn-ea"/>
                <a:cs typeface="+mn-cs"/>
              </a:rPr>
              <a:t>De belastingvrije som zal </a:t>
            </a:r>
            <a:r>
              <a:rPr lang="nl-BE" sz="1200" b="1" i="0" kern="1200" dirty="0">
                <a:solidFill>
                  <a:schemeClr val="tx1"/>
                </a:solidFill>
                <a:effectLst/>
                <a:latin typeface="+mn-lt"/>
                <a:ea typeface="+mn-ea"/>
                <a:cs typeface="+mn-cs"/>
              </a:rPr>
              <a:t>gefaseerd over vijf jaar verhogen</a:t>
            </a:r>
            <a:r>
              <a:rPr lang="nl-BE" sz="1200" b="0" i="0" kern="1200" dirty="0">
                <a:solidFill>
                  <a:schemeClr val="tx1"/>
                </a:solidFill>
                <a:effectLst/>
                <a:latin typeface="+mn-lt"/>
                <a:ea typeface="+mn-ea"/>
                <a:cs typeface="+mn-cs"/>
              </a:rPr>
              <a:t> van 10.910 euro in inkomstenjaar 2026 naar 15.600 euro (geïndexeerde bedragen) in inkomstenjaar 2030. Hierdoor wordt een </a:t>
            </a:r>
            <a:r>
              <a:rPr lang="nl-BE" sz="1200" b="1" i="0" kern="1200" dirty="0">
                <a:solidFill>
                  <a:schemeClr val="tx1"/>
                </a:solidFill>
                <a:effectLst/>
                <a:latin typeface="+mn-lt"/>
                <a:ea typeface="+mn-ea"/>
                <a:cs typeface="+mn-cs"/>
              </a:rPr>
              <a:t>groter deel van het inkomen vrijgesteld </a:t>
            </a:r>
            <a:r>
              <a:rPr lang="nl-BE" sz="1200" b="0" i="0" kern="1200" dirty="0">
                <a:solidFill>
                  <a:schemeClr val="tx1"/>
                </a:solidFill>
                <a:effectLst/>
                <a:latin typeface="+mn-lt"/>
                <a:ea typeface="+mn-ea"/>
                <a:cs typeface="+mn-cs"/>
              </a:rPr>
              <a:t>van belasting, wat resulteert in een </a:t>
            </a:r>
            <a:r>
              <a:rPr lang="nl-BE" sz="1200" b="1" i="0" kern="1200" dirty="0">
                <a:solidFill>
                  <a:schemeClr val="tx1"/>
                </a:solidFill>
                <a:effectLst/>
                <a:latin typeface="+mn-lt"/>
                <a:ea typeface="+mn-ea"/>
                <a:cs typeface="+mn-cs"/>
              </a:rPr>
              <a:t>hoger nettoloon.</a:t>
            </a:r>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Deze maatregel is gericht op </a:t>
            </a:r>
            <a:r>
              <a:rPr lang="nl-BE" sz="1200" b="1" i="0" kern="1200" dirty="0">
                <a:solidFill>
                  <a:schemeClr val="tx1"/>
                </a:solidFill>
                <a:effectLst/>
                <a:latin typeface="+mn-lt"/>
                <a:ea typeface="+mn-ea"/>
                <a:cs typeface="+mn-cs"/>
              </a:rPr>
              <a:t>personen met beroepsinkomsten</a:t>
            </a:r>
            <a:r>
              <a:rPr lang="nl-BE" sz="1200" b="0" i="0" kern="1200" dirty="0">
                <a:solidFill>
                  <a:schemeClr val="tx1"/>
                </a:solidFill>
                <a:effectLst/>
                <a:latin typeface="+mn-lt"/>
                <a:ea typeface="+mn-ea"/>
                <a:cs typeface="+mn-cs"/>
              </a:rPr>
              <a:t>.</a:t>
            </a:r>
          </a:p>
          <a:p>
            <a:r>
              <a:rPr lang="nl-BE" sz="1200" b="0" i="0" kern="1200" dirty="0">
                <a:solidFill>
                  <a:schemeClr val="tx1"/>
                </a:solidFill>
                <a:effectLst/>
                <a:latin typeface="+mn-lt"/>
                <a:ea typeface="+mn-ea"/>
                <a:cs typeface="+mn-cs"/>
              </a:rPr>
              <a:t>Voor </a:t>
            </a:r>
            <a:r>
              <a:rPr lang="nl-BE" sz="1200" b="1" i="0" kern="1200" dirty="0">
                <a:solidFill>
                  <a:schemeClr val="tx1"/>
                </a:solidFill>
                <a:effectLst/>
                <a:latin typeface="+mn-lt"/>
                <a:ea typeface="+mn-ea"/>
                <a:cs typeface="+mn-cs"/>
              </a:rPr>
              <a:t>gepensioneerden</a:t>
            </a:r>
            <a:r>
              <a:rPr lang="nl-BE" sz="1200" b="0" i="0" kern="1200" dirty="0">
                <a:solidFill>
                  <a:schemeClr val="tx1"/>
                </a:solidFill>
                <a:effectLst/>
                <a:latin typeface="+mn-lt"/>
                <a:ea typeface="+mn-ea"/>
                <a:cs typeface="+mn-cs"/>
              </a:rPr>
              <a:t> en personen met </a:t>
            </a:r>
            <a:r>
              <a:rPr lang="nl-BE" sz="1200" b="1" i="0" kern="1200" dirty="0">
                <a:solidFill>
                  <a:schemeClr val="tx1"/>
                </a:solidFill>
                <a:effectLst/>
                <a:latin typeface="+mn-lt"/>
                <a:ea typeface="+mn-ea"/>
                <a:cs typeface="+mn-cs"/>
              </a:rPr>
              <a:t>vervangingsinkomsten </a:t>
            </a:r>
            <a:r>
              <a:rPr lang="nl-BE" sz="1200" b="0" i="0" kern="1200" dirty="0">
                <a:solidFill>
                  <a:schemeClr val="tx1"/>
                </a:solidFill>
                <a:effectLst/>
                <a:latin typeface="+mn-lt"/>
                <a:ea typeface="+mn-ea"/>
                <a:cs typeface="+mn-cs"/>
              </a:rPr>
              <a:t>wordt het effect van de verhoging gecompenseerd door een verlaging van de belastingvermindering waarop zij recht hebben.</a:t>
            </a:r>
          </a:p>
          <a:p>
            <a:endParaRPr lang="nl-BE" dirty="0"/>
          </a:p>
          <a:p>
            <a:r>
              <a:rPr lang="nl-BE" sz="1200" b="0" i="0" kern="1200" dirty="0">
                <a:solidFill>
                  <a:schemeClr val="tx1"/>
                </a:solidFill>
                <a:effectLst/>
                <a:latin typeface="+mn-lt"/>
                <a:ea typeface="+mn-ea"/>
                <a:cs typeface="+mn-cs"/>
              </a:rPr>
              <a:t>Toeslag op de belastingvrije som voor kinderen ten laste</a:t>
            </a:r>
          </a:p>
          <a:p>
            <a:r>
              <a:rPr lang="nl-BE" sz="1200" b="0" i="0" kern="1200" dirty="0">
                <a:solidFill>
                  <a:schemeClr val="tx1"/>
                </a:solidFill>
                <a:effectLst/>
                <a:latin typeface="+mn-lt"/>
                <a:ea typeface="+mn-ea"/>
                <a:cs typeface="+mn-cs"/>
              </a:rPr>
              <a:t>De toeslagen op de belastingvrije som voor één of twee kinderen ten laste worden vanaf inkomstenjaar 2026 over vier jaar verhoogd. </a:t>
            </a:r>
            <a:r>
              <a:rPr lang="nl-BE" sz="1200" b="1" i="0" kern="1200" dirty="0">
                <a:solidFill>
                  <a:schemeClr val="tx1"/>
                </a:solidFill>
                <a:effectLst/>
                <a:latin typeface="+mn-lt"/>
                <a:ea typeface="+mn-ea"/>
                <a:cs typeface="+mn-cs"/>
              </a:rPr>
              <a:t>Vanaf inkomstenjaar 2029 </a:t>
            </a:r>
            <a:r>
              <a:rPr lang="nl-BE" sz="1200" b="0" i="0" kern="1200" dirty="0">
                <a:solidFill>
                  <a:schemeClr val="tx1"/>
                </a:solidFill>
                <a:effectLst/>
                <a:latin typeface="+mn-lt"/>
                <a:ea typeface="+mn-ea"/>
                <a:cs typeface="+mn-cs"/>
              </a:rPr>
              <a:t>wordt de </a:t>
            </a:r>
            <a:r>
              <a:rPr lang="nl-BE" sz="1200" b="1" i="0" kern="1200" dirty="0">
                <a:solidFill>
                  <a:schemeClr val="tx1"/>
                </a:solidFill>
                <a:effectLst/>
                <a:latin typeface="+mn-lt"/>
                <a:ea typeface="+mn-ea"/>
                <a:cs typeface="+mn-cs"/>
              </a:rPr>
              <a:t>toeslag per kind voor gezinnen met één of twee kinderen volledig gelijkgetrokken.</a:t>
            </a:r>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De toeslagen voor drie of meer kinderen ten laste worden daarentegen niet verhoogd en blijven ongewijzigd vanaf inkomstenjaar 2026.</a:t>
            </a:r>
          </a:p>
          <a:p>
            <a:r>
              <a:rPr lang="nl-BE" sz="1200" b="0" i="0" kern="1200" dirty="0">
                <a:solidFill>
                  <a:schemeClr val="tx1"/>
                </a:solidFill>
                <a:effectLst/>
                <a:latin typeface="+mn-lt"/>
                <a:ea typeface="+mn-ea"/>
                <a:cs typeface="+mn-cs"/>
              </a:rPr>
              <a:t>Met deze maatregelen wil de regering het stelsel van de belastingvrije som moderniseren en </a:t>
            </a:r>
            <a:r>
              <a:rPr lang="nl-BE" sz="1200" b="1" i="0" kern="1200" dirty="0">
                <a:solidFill>
                  <a:schemeClr val="tx1"/>
                </a:solidFill>
                <a:effectLst/>
                <a:latin typeface="+mn-lt"/>
                <a:ea typeface="+mn-ea"/>
                <a:cs typeface="+mn-cs"/>
              </a:rPr>
              <a:t>kinderen gelijker behandelen</a:t>
            </a:r>
            <a:r>
              <a:rPr lang="nl-BE" sz="1200" b="0" i="0" kern="1200" dirty="0">
                <a:solidFill>
                  <a:schemeClr val="tx1"/>
                </a:solidFill>
                <a:effectLst/>
                <a:latin typeface="+mn-lt"/>
                <a:ea typeface="+mn-ea"/>
                <a:cs typeface="+mn-cs"/>
              </a:rPr>
              <a:t>, in lijn met de huidige realiteit van kleinere, eenouder- en nieuw samengestelde gezinnen.</a:t>
            </a:r>
          </a:p>
          <a:p>
            <a:r>
              <a:rPr lang="nl-BE" sz="1200" b="0" i="0" kern="1200" dirty="0">
                <a:solidFill>
                  <a:schemeClr val="tx1"/>
                </a:solidFill>
                <a:effectLst/>
                <a:latin typeface="+mn-lt"/>
                <a:ea typeface="+mn-ea"/>
                <a:cs typeface="+mn-cs"/>
              </a:rPr>
              <a:t>Toeslag op belastingvrije som voor alleenstaande ouders</a:t>
            </a:r>
          </a:p>
          <a:p>
            <a:r>
              <a:rPr lang="nl-BE" sz="1200" b="0" i="0" kern="1200" dirty="0">
                <a:solidFill>
                  <a:schemeClr val="tx1"/>
                </a:solidFill>
                <a:effectLst/>
                <a:latin typeface="+mn-lt"/>
                <a:ea typeface="+mn-ea"/>
                <a:cs typeface="+mn-cs"/>
              </a:rPr>
              <a:t>Daarnaast wordt de bijkomende toeslag op de belastingvrije som voor alleenstaande ouders </a:t>
            </a:r>
            <a:r>
              <a:rPr lang="nl-BE" sz="1200" b="1" i="0" kern="1200" dirty="0">
                <a:solidFill>
                  <a:schemeClr val="tx1"/>
                </a:solidFill>
                <a:effectLst/>
                <a:latin typeface="+mn-lt"/>
                <a:ea typeface="+mn-ea"/>
                <a:cs typeface="+mn-cs"/>
              </a:rPr>
              <a:t>vanaf inkomstenjaar 2029 enkel nog</a:t>
            </a:r>
            <a:r>
              <a:rPr lang="nl-BE" sz="1200" b="0" i="0" kern="1200" dirty="0">
                <a:solidFill>
                  <a:schemeClr val="tx1"/>
                </a:solidFill>
                <a:effectLst/>
                <a:latin typeface="+mn-lt"/>
                <a:ea typeface="+mn-ea"/>
                <a:cs typeface="+mn-cs"/>
              </a:rPr>
              <a:t> toegekend aan </a:t>
            </a:r>
            <a:r>
              <a:rPr lang="nl-BE" sz="1200" b="1" i="0" kern="1200" dirty="0">
                <a:solidFill>
                  <a:schemeClr val="tx1"/>
                </a:solidFill>
                <a:effectLst/>
                <a:latin typeface="+mn-lt"/>
                <a:ea typeface="+mn-ea"/>
                <a:cs typeface="+mn-cs"/>
              </a:rPr>
              <a:t>werkelijk alleenstaande ouders</a:t>
            </a:r>
            <a:r>
              <a:rPr lang="nl-BE" sz="1200" b="0" i="0" kern="1200" dirty="0">
                <a:solidFill>
                  <a:schemeClr val="tx1"/>
                </a:solidFill>
                <a:effectLst/>
                <a:latin typeface="+mn-lt"/>
                <a:ea typeface="+mn-ea"/>
                <a:cs typeface="+mn-cs"/>
              </a:rPr>
              <a:t>. Feitelijk samenwonende ouders zullen niet langer in aanmerking komen voor deze bijkomende fiscale ondersteuning.</a:t>
            </a:r>
          </a:p>
          <a:p>
            <a:endParaRPr lang="nl-BE" sz="1200" b="0" i="0" kern="1200" dirty="0">
              <a:solidFill>
                <a:schemeClr val="tx1"/>
              </a:solidFill>
              <a:effectLst/>
              <a:latin typeface="+mn-lt"/>
              <a:ea typeface="+mn-ea"/>
              <a:cs typeface="+mn-cs"/>
            </a:endParaRPr>
          </a:p>
          <a:p>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Afbouw huwelijksquotiënt</a:t>
            </a:r>
          </a:p>
          <a:p>
            <a:r>
              <a:rPr lang="nl-BE" sz="1200" b="0" i="0" kern="1200" dirty="0">
                <a:solidFill>
                  <a:schemeClr val="tx1"/>
                </a:solidFill>
                <a:effectLst/>
                <a:latin typeface="+mn-lt"/>
                <a:ea typeface="+mn-ea"/>
                <a:cs typeface="+mn-cs"/>
              </a:rPr>
              <a:t>Het huwelijksquotiënt wordt </a:t>
            </a:r>
            <a:r>
              <a:rPr lang="nl-BE" sz="1200" b="1" i="0" kern="1200" dirty="0">
                <a:solidFill>
                  <a:schemeClr val="tx1"/>
                </a:solidFill>
                <a:effectLst/>
                <a:latin typeface="+mn-lt"/>
                <a:ea typeface="+mn-ea"/>
                <a:cs typeface="+mn-cs"/>
              </a:rPr>
              <a:t>vanaf inkomstenjaar 2026</a:t>
            </a:r>
            <a:r>
              <a:rPr lang="nl-BE" sz="1200" b="0" i="0" kern="1200" dirty="0">
                <a:solidFill>
                  <a:schemeClr val="tx1"/>
                </a:solidFill>
                <a:effectLst/>
                <a:latin typeface="+mn-lt"/>
                <a:ea typeface="+mn-ea"/>
                <a:cs typeface="+mn-cs"/>
              </a:rPr>
              <a:t> geleidelijk </a:t>
            </a:r>
            <a:r>
              <a:rPr lang="nl-BE" sz="1200" b="1" i="0" kern="1200" dirty="0">
                <a:solidFill>
                  <a:schemeClr val="tx1"/>
                </a:solidFill>
                <a:effectLst/>
                <a:latin typeface="+mn-lt"/>
                <a:ea typeface="+mn-ea"/>
                <a:cs typeface="+mn-cs"/>
              </a:rPr>
              <a:t>afgebouwd</a:t>
            </a:r>
            <a:r>
              <a:rPr lang="nl-BE" sz="1200" b="0" i="0" kern="1200" dirty="0">
                <a:solidFill>
                  <a:schemeClr val="tx1"/>
                </a:solidFill>
                <a:effectLst/>
                <a:latin typeface="+mn-lt"/>
                <a:ea typeface="+mn-ea"/>
                <a:cs typeface="+mn-cs"/>
              </a:rPr>
              <a:t>, met als doel een halvering van het voordeel na vier jaar. Deze maatregel kadert eveneens in een modernisering van de fiscaliteit aangezien er vandaag meer tweeverdieners zijn dan gezinnen met slechts één kostwinner.</a:t>
            </a:r>
          </a:p>
          <a:p>
            <a:r>
              <a:rPr lang="nl-BE" sz="1200" b="0" i="0" kern="1200" dirty="0">
                <a:solidFill>
                  <a:schemeClr val="tx1"/>
                </a:solidFill>
                <a:effectLst/>
                <a:latin typeface="+mn-lt"/>
                <a:ea typeface="+mn-ea"/>
                <a:cs typeface="+mn-cs"/>
              </a:rPr>
              <a:t>Voor </a:t>
            </a:r>
            <a:r>
              <a:rPr lang="nl-BE" sz="1200" b="1" i="0" kern="1200" dirty="0">
                <a:solidFill>
                  <a:schemeClr val="tx1"/>
                </a:solidFill>
                <a:effectLst/>
                <a:latin typeface="+mn-lt"/>
                <a:ea typeface="+mn-ea"/>
                <a:cs typeface="+mn-cs"/>
              </a:rPr>
              <a:t>gepensioneerden</a:t>
            </a:r>
            <a:r>
              <a:rPr lang="nl-BE" sz="1200" b="0" i="0" kern="1200" dirty="0">
                <a:solidFill>
                  <a:schemeClr val="tx1"/>
                </a:solidFill>
                <a:effectLst/>
                <a:latin typeface="+mn-lt"/>
                <a:ea typeface="+mn-ea"/>
                <a:cs typeface="+mn-cs"/>
              </a:rPr>
              <a:t> </a:t>
            </a:r>
            <a:r>
              <a:rPr lang="nl-BE" sz="1200" b="1" i="0" kern="1200" dirty="0">
                <a:solidFill>
                  <a:schemeClr val="tx1"/>
                </a:solidFill>
                <a:effectLst/>
                <a:latin typeface="+mn-lt"/>
                <a:ea typeface="+mn-ea"/>
                <a:cs typeface="+mn-cs"/>
              </a:rPr>
              <a:t>en oudere belastingplichtigen</a:t>
            </a:r>
            <a:r>
              <a:rPr lang="nl-BE" sz="1200" b="0" i="0" kern="1200" dirty="0">
                <a:solidFill>
                  <a:schemeClr val="tx1"/>
                </a:solidFill>
                <a:effectLst/>
                <a:latin typeface="+mn-lt"/>
                <a:ea typeface="+mn-ea"/>
                <a:cs typeface="+mn-cs"/>
              </a:rPr>
              <a:t> wordt in een </a:t>
            </a:r>
            <a:r>
              <a:rPr lang="nl-BE" sz="1200" b="1" i="0" kern="1200" dirty="0">
                <a:solidFill>
                  <a:schemeClr val="tx1"/>
                </a:solidFill>
                <a:effectLst/>
                <a:latin typeface="+mn-lt"/>
                <a:ea typeface="+mn-ea"/>
                <a:cs typeface="+mn-cs"/>
              </a:rPr>
              <a:t>uitdoofscenario </a:t>
            </a:r>
            <a:r>
              <a:rPr lang="nl-BE" sz="1200" b="0" i="0" kern="1200" dirty="0">
                <a:solidFill>
                  <a:schemeClr val="tx1"/>
                </a:solidFill>
                <a:effectLst/>
                <a:latin typeface="+mn-lt"/>
                <a:ea typeface="+mn-ea"/>
                <a:cs typeface="+mn-cs"/>
              </a:rPr>
              <a:t>van bijna twintig jaar voorzien.</a:t>
            </a:r>
          </a:p>
          <a:p>
            <a:r>
              <a:rPr lang="nl-BE" sz="1200" b="0" i="0" kern="1200" dirty="0">
                <a:solidFill>
                  <a:schemeClr val="tx1"/>
                </a:solidFill>
                <a:effectLst/>
                <a:latin typeface="+mn-lt"/>
                <a:ea typeface="+mn-ea"/>
                <a:cs typeface="+mn-cs"/>
              </a:rPr>
              <a:t>Het huwelijksquotiënt is een fiscale maatregel die bedoeld is om de belastingdruk te verlichten voor koppels waarbij één partner weinig of geen beroepsinkomen heeft. Het mechanisme zorgt ervoor dat 30% van het beroepsinkomen van de verdienende partner fiscaal wordt toegerekend aan de partner met weinig of geen inkomen.</a:t>
            </a:r>
          </a:p>
          <a:p>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Verhoging fiscale werkbonus</a:t>
            </a:r>
          </a:p>
          <a:p>
            <a:r>
              <a:rPr lang="nl-BE" sz="1200" b="0" i="0" kern="1200" dirty="0">
                <a:solidFill>
                  <a:schemeClr val="tx1"/>
                </a:solidFill>
                <a:effectLst/>
                <a:latin typeface="+mn-lt"/>
                <a:ea typeface="+mn-ea"/>
                <a:cs typeface="+mn-cs"/>
              </a:rPr>
              <a:t>Momenteel bedraagt de fiscale werkbonus </a:t>
            </a:r>
            <a:r>
              <a:rPr lang="nl-BE" sz="1200" b="1" i="0" kern="1200" dirty="0">
                <a:solidFill>
                  <a:schemeClr val="tx1"/>
                </a:solidFill>
                <a:effectLst/>
                <a:latin typeface="+mn-lt"/>
                <a:ea typeface="+mn-ea"/>
                <a:cs typeface="+mn-cs"/>
              </a:rPr>
              <a:t>33,14% van de toegekende sociale werkbonus</a:t>
            </a:r>
            <a:r>
              <a:rPr lang="nl-BE" sz="1200" b="0" i="0" kern="1200" dirty="0">
                <a:solidFill>
                  <a:schemeClr val="tx1"/>
                </a:solidFill>
                <a:effectLst/>
                <a:latin typeface="+mn-lt"/>
                <a:ea typeface="+mn-ea"/>
                <a:cs typeface="+mn-cs"/>
              </a:rPr>
              <a:t>. Voor werknemers met een zeer laag loon geldt een verhoogde fiscale werkbonus van </a:t>
            </a:r>
            <a:r>
              <a:rPr lang="nl-BE" sz="1200" b="1" i="0" kern="1200" dirty="0">
                <a:solidFill>
                  <a:schemeClr val="tx1"/>
                </a:solidFill>
                <a:effectLst/>
                <a:latin typeface="+mn-lt"/>
                <a:ea typeface="+mn-ea"/>
                <a:cs typeface="+mn-cs"/>
              </a:rPr>
              <a:t>52,54% van de sociale werkbonus</a:t>
            </a:r>
            <a:r>
              <a:rPr lang="nl-BE" sz="1200" b="0" i="0" kern="1200" dirty="0">
                <a:solidFill>
                  <a:schemeClr val="tx1"/>
                </a:solidFill>
                <a:effectLst/>
                <a:latin typeface="+mn-lt"/>
                <a:ea typeface="+mn-ea"/>
                <a:cs typeface="+mn-cs"/>
              </a:rPr>
              <a:t>.</a:t>
            </a:r>
          </a:p>
          <a:p>
            <a:r>
              <a:rPr lang="nl-BE" sz="1200" b="0" i="0" kern="1200" dirty="0">
                <a:solidFill>
                  <a:schemeClr val="tx1"/>
                </a:solidFill>
                <a:effectLst/>
                <a:latin typeface="+mn-lt"/>
                <a:ea typeface="+mn-ea"/>
                <a:cs typeface="+mn-cs"/>
              </a:rPr>
              <a:t>De wet verhoogt deze percentages stapsgewijs:</a:t>
            </a:r>
          </a:p>
          <a:p>
            <a:pPr lvl="0"/>
            <a:r>
              <a:rPr lang="nl-BE" sz="1200" b="0" i="0" kern="1200" dirty="0">
                <a:solidFill>
                  <a:schemeClr val="tx1"/>
                </a:solidFill>
                <a:effectLst/>
                <a:latin typeface="+mn-lt"/>
                <a:ea typeface="+mn-ea"/>
                <a:cs typeface="+mn-cs"/>
              </a:rPr>
              <a:t>Het algemene percentage stijgt van </a:t>
            </a:r>
            <a:r>
              <a:rPr lang="nl-BE" sz="1200" b="1" i="0" kern="1200" dirty="0">
                <a:solidFill>
                  <a:schemeClr val="tx1"/>
                </a:solidFill>
                <a:effectLst/>
                <a:latin typeface="+mn-lt"/>
                <a:ea typeface="+mn-ea"/>
                <a:cs typeface="+mn-cs"/>
              </a:rPr>
              <a:t>33,14% naar 35%</a:t>
            </a:r>
            <a:r>
              <a:rPr lang="nl-BE" sz="1200" b="0" i="0" kern="1200" dirty="0">
                <a:solidFill>
                  <a:schemeClr val="tx1"/>
                </a:solidFill>
                <a:effectLst/>
                <a:latin typeface="+mn-lt"/>
                <a:ea typeface="+mn-ea"/>
                <a:cs typeface="+mn-cs"/>
              </a:rPr>
              <a:t> vanaf </a:t>
            </a:r>
            <a:r>
              <a:rPr lang="nl-BE" sz="1200" b="1" i="0" kern="1200" dirty="0">
                <a:solidFill>
                  <a:schemeClr val="tx1"/>
                </a:solidFill>
                <a:effectLst/>
                <a:latin typeface="+mn-lt"/>
                <a:ea typeface="+mn-ea"/>
                <a:cs typeface="+mn-cs"/>
              </a:rPr>
              <a:t>inkomstenjaar 2028</a:t>
            </a:r>
            <a:endParaRPr lang="nl-BE" sz="1200" b="0" i="0" kern="1200" dirty="0">
              <a:solidFill>
                <a:schemeClr val="tx1"/>
              </a:solidFill>
              <a:effectLst/>
              <a:latin typeface="+mn-lt"/>
              <a:ea typeface="+mn-ea"/>
              <a:cs typeface="+mn-cs"/>
            </a:endParaRPr>
          </a:p>
          <a:p>
            <a:pPr lvl="0"/>
            <a:r>
              <a:rPr lang="nl-BE" sz="1200" b="0" i="0" kern="1200" dirty="0">
                <a:solidFill>
                  <a:schemeClr val="tx1"/>
                </a:solidFill>
                <a:effectLst/>
                <a:latin typeface="+mn-lt"/>
                <a:ea typeface="+mn-ea"/>
                <a:cs typeface="+mn-cs"/>
              </a:rPr>
              <a:t>Voor werknemers met de </a:t>
            </a:r>
            <a:r>
              <a:rPr lang="nl-BE" sz="1200" b="1" i="0" kern="1200" dirty="0">
                <a:solidFill>
                  <a:schemeClr val="tx1"/>
                </a:solidFill>
                <a:effectLst/>
                <a:latin typeface="+mn-lt"/>
                <a:ea typeface="+mn-ea"/>
                <a:cs typeface="+mn-cs"/>
              </a:rPr>
              <a:t>laagste lonen</a:t>
            </a:r>
            <a:r>
              <a:rPr lang="nl-BE" sz="1200" b="0" i="0" kern="1200" dirty="0">
                <a:solidFill>
                  <a:schemeClr val="tx1"/>
                </a:solidFill>
                <a:effectLst/>
                <a:latin typeface="+mn-lt"/>
                <a:ea typeface="+mn-ea"/>
                <a:cs typeface="+mn-cs"/>
              </a:rPr>
              <a:t> die recht hebben op de verhoogde fiscale werkbonus stijgt het verhoogde percentage als volgt:</a:t>
            </a:r>
          </a:p>
          <a:p>
            <a:pPr lvl="1"/>
            <a:r>
              <a:rPr lang="nl-BE" sz="1200" b="0" i="0" kern="1200" dirty="0">
                <a:solidFill>
                  <a:schemeClr val="tx1"/>
                </a:solidFill>
                <a:effectLst/>
                <a:latin typeface="+mn-lt"/>
                <a:ea typeface="+mn-ea"/>
                <a:cs typeface="+mn-cs"/>
              </a:rPr>
              <a:t> Van 52,54% naar</a:t>
            </a:r>
            <a:r>
              <a:rPr lang="nl-BE" sz="1200" b="1" i="0" kern="1200" dirty="0">
                <a:solidFill>
                  <a:schemeClr val="tx1"/>
                </a:solidFill>
                <a:effectLst/>
                <a:latin typeface="+mn-lt"/>
                <a:ea typeface="+mn-ea"/>
                <a:cs typeface="+mn-cs"/>
              </a:rPr>
              <a:t> 63%</a:t>
            </a:r>
            <a:r>
              <a:rPr lang="nl-BE" sz="1200" b="0" i="0" kern="1200" dirty="0">
                <a:solidFill>
                  <a:schemeClr val="tx1"/>
                </a:solidFill>
                <a:effectLst/>
                <a:latin typeface="+mn-lt"/>
                <a:ea typeface="+mn-ea"/>
                <a:cs typeface="+mn-cs"/>
              </a:rPr>
              <a:t> vanaf inkomstenjaar 2026</a:t>
            </a:r>
          </a:p>
          <a:p>
            <a:pPr lvl="1"/>
            <a:r>
              <a:rPr lang="nl-BE" sz="1200" b="0" i="0" kern="1200" dirty="0">
                <a:solidFill>
                  <a:schemeClr val="tx1"/>
                </a:solidFill>
                <a:effectLst/>
                <a:latin typeface="+mn-lt"/>
                <a:ea typeface="+mn-ea"/>
                <a:cs typeface="+mn-cs"/>
              </a:rPr>
              <a:t>Van 63% naar </a:t>
            </a:r>
            <a:r>
              <a:rPr lang="nl-BE" sz="1200" b="1" i="0" kern="1200" dirty="0">
                <a:solidFill>
                  <a:schemeClr val="tx1"/>
                </a:solidFill>
                <a:effectLst/>
                <a:latin typeface="+mn-lt"/>
                <a:ea typeface="+mn-ea"/>
                <a:cs typeface="+mn-cs"/>
              </a:rPr>
              <a:t>72%</a:t>
            </a:r>
            <a:r>
              <a:rPr lang="nl-BE" sz="1200" b="0" i="0" kern="1200" dirty="0">
                <a:solidFill>
                  <a:schemeClr val="tx1"/>
                </a:solidFill>
                <a:effectLst/>
                <a:latin typeface="+mn-lt"/>
                <a:ea typeface="+mn-ea"/>
                <a:cs typeface="+mn-cs"/>
              </a:rPr>
              <a:t> vanaf inkomstenjaar 2028</a:t>
            </a:r>
          </a:p>
          <a:p>
            <a:r>
              <a:rPr lang="nl-BE" sz="1200" b="0" i="0" kern="1200" dirty="0">
                <a:solidFill>
                  <a:schemeClr val="tx1"/>
                </a:solidFill>
                <a:effectLst/>
                <a:latin typeface="+mn-lt"/>
                <a:ea typeface="+mn-ea"/>
                <a:cs typeface="+mn-cs"/>
              </a:rPr>
              <a:t>Ook het maximumbedrag stijgt</a:t>
            </a:r>
          </a:p>
          <a:p>
            <a:r>
              <a:rPr lang="nl-BE" sz="1200" b="0" i="0" kern="1200" dirty="0">
                <a:solidFill>
                  <a:schemeClr val="tx1"/>
                </a:solidFill>
                <a:effectLst/>
                <a:latin typeface="+mn-lt"/>
                <a:ea typeface="+mn-ea"/>
                <a:cs typeface="+mn-cs"/>
              </a:rPr>
              <a:t>Daarnaast wordt ook het maximumbedrag van de fiscale werkbonus opgetrokken. Vanaf inkomstenjaar 2026 stijgt dit plafond van </a:t>
            </a:r>
            <a:r>
              <a:rPr lang="nl-BE" sz="1200" b="1" i="0" kern="1200" dirty="0">
                <a:solidFill>
                  <a:schemeClr val="tx1"/>
                </a:solidFill>
                <a:effectLst/>
                <a:latin typeface="+mn-lt"/>
                <a:ea typeface="+mn-ea"/>
                <a:cs typeface="+mn-cs"/>
              </a:rPr>
              <a:t>765 euro naar 970 euro</a:t>
            </a:r>
            <a:r>
              <a:rPr lang="nl-BE" sz="1200" b="0" i="0" kern="1200" dirty="0">
                <a:solidFill>
                  <a:schemeClr val="tx1"/>
                </a:solidFill>
                <a:effectLst/>
                <a:latin typeface="+mn-lt"/>
                <a:ea typeface="+mn-ea"/>
                <a:cs typeface="+mn-cs"/>
              </a:rPr>
              <a:t> (niet-geïndexeerde bedragen).</a:t>
            </a:r>
          </a:p>
          <a:p>
            <a:endParaRPr lang="nl-BE" sz="1200" b="0" i="0" kern="1200" dirty="0">
              <a:solidFill>
                <a:schemeClr val="tx1"/>
              </a:solidFill>
              <a:effectLst/>
              <a:latin typeface="+mn-lt"/>
              <a:ea typeface="+mn-ea"/>
              <a:cs typeface="+mn-cs"/>
            </a:endParaRPr>
          </a:p>
          <a:p>
            <a:endParaRPr lang="nl-BE" sz="1200" b="0" i="0" kern="1200" dirty="0">
              <a:solidFill>
                <a:schemeClr val="tx1"/>
              </a:solidFill>
              <a:effectLst/>
              <a:latin typeface="+mn-lt"/>
              <a:ea typeface="+mn-ea"/>
              <a:cs typeface="+mn-cs"/>
            </a:endParaRPr>
          </a:p>
          <a:p>
            <a:endParaRPr lang="nl-BE" sz="1200" b="0" i="0" kern="1200" dirty="0">
              <a:solidFill>
                <a:schemeClr val="tx1"/>
              </a:solidFill>
              <a:effectLst/>
              <a:latin typeface="+mn-lt"/>
              <a:ea typeface="+mn-ea"/>
              <a:cs typeface="+mn-cs"/>
            </a:endParaRPr>
          </a:p>
          <a:p>
            <a:endParaRPr lang="nl-BE" sz="1200" b="0" i="0" kern="1200" dirty="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5"/>
          </p:nvPr>
        </p:nvSpPr>
        <p:spPr/>
        <p:txBody>
          <a:bodyPr/>
          <a:lstStyle/>
          <a:p>
            <a:fld id="{03E837D3-0F2A-49F9-82B0-B7973B070C75}" type="slidenum">
              <a:rPr lang="nl-BE" smtClean="0"/>
              <a:t>33</a:t>
            </a:fld>
            <a:endParaRPr lang="nl-BE"/>
          </a:p>
        </p:txBody>
      </p:sp>
    </p:spTree>
    <p:extLst>
      <p:ext uri="{BB962C8B-B14F-4D97-AF65-F5344CB8AC3E}">
        <p14:creationId xmlns:p14="http://schemas.microsoft.com/office/powerpoint/2010/main" val="12555065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3E837D3-0F2A-49F9-82B0-B7973B070C75}" type="slidenum">
              <a:rPr lang="nl-BE" smtClean="0"/>
              <a:t>37</a:t>
            </a:fld>
            <a:endParaRPr lang="nl-BE"/>
          </a:p>
        </p:txBody>
      </p:sp>
    </p:spTree>
    <p:extLst>
      <p:ext uri="{BB962C8B-B14F-4D97-AF65-F5344CB8AC3E}">
        <p14:creationId xmlns:p14="http://schemas.microsoft.com/office/powerpoint/2010/main" val="16652497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De federale regering heeft in het begrotingsakkoord van 24 november beslist om de indexatie tijdelijk gedeeltelijk te beperken.</a:t>
            </a:r>
            <a:br>
              <a:rPr lang="nl-BE" sz="1200" kern="1200">
                <a:solidFill>
                  <a:schemeClr val="tx1"/>
                </a:solidFill>
                <a:effectLst/>
                <a:latin typeface="+mn-lt"/>
                <a:ea typeface="+mn-ea"/>
                <a:cs typeface="+mn-cs"/>
              </a:rPr>
            </a:br>
            <a:r>
              <a:rPr lang="nl-BE" sz="1200" kern="1200">
                <a:solidFill>
                  <a:schemeClr val="tx1"/>
                </a:solidFill>
                <a:effectLst/>
                <a:latin typeface="+mn-lt"/>
                <a:ea typeface="+mn-ea"/>
                <a:cs typeface="+mn-cs"/>
              </a:rPr>
              <a:t>Deze maatregel, de zogenaamde centenindex, zal gelden in 2026 en 2028.</a:t>
            </a:r>
            <a:br>
              <a:rPr lang="nl-BE" sz="1200" kern="1200">
                <a:solidFill>
                  <a:schemeClr val="tx1"/>
                </a:solidFill>
                <a:effectLst/>
                <a:latin typeface="+mn-lt"/>
                <a:ea typeface="+mn-ea"/>
                <a:cs typeface="+mn-cs"/>
              </a:rPr>
            </a:br>
            <a:r>
              <a:rPr lang="nl-BE" sz="1200" kern="1200">
                <a:solidFill>
                  <a:schemeClr val="tx1"/>
                </a:solidFill>
                <a:effectLst/>
                <a:latin typeface="+mn-lt"/>
                <a:ea typeface="+mn-ea"/>
                <a:cs typeface="+mn-cs"/>
              </a:rPr>
              <a:t>Ze is van toepassing op werknemers met een brutoloon boven 4.000 euro en op uitkeringen boven 2.000 euro bruto.</a:t>
            </a:r>
            <a:br>
              <a:rPr lang="nl-BE" sz="1200" kern="1200">
                <a:solidFill>
                  <a:schemeClr val="tx1"/>
                </a:solidFill>
                <a:effectLst/>
                <a:latin typeface="+mn-lt"/>
                <a:ea typeface="+mn-ea"/>
                <a:cs typeface="+mn-cs"/>
              </a:rPr>
            </a:br>
            <a:r>
              <a:rPr lang="nl-BE" sz="1200" kern="1200">
                <a:solidFill>
                  <a:schemeClr val="tx1"/>
                </a:solidFill>
                <a:effectLst/>
                <a:latin typeface="+mn-lt"/>
                <a:ea typeface="+mn-ea"/>
                <a:cs typeface="+mn-cs"/>
              </a:rPr>
              <a:t>De regeling maakt deel uit van de Programmawet die werd ingediend in De Kamer.</a:t>
            </a:r>
          </a:p>
          <a:p>
            <a:endParaRPr lang="nl-BE"/>
          </a:p>
        </p:txBody>
      </p:sp>
      <p:sp>
        <p:nvSpPr>
          <p:cNvPr id="4" name="Tijdelijke aanduiding voor dianummer 3"/>
          <p:cNvSpPr>
            <a:spLocks noGrp="1"/>
          </p:cNvSpPr>
          <p:nvPr>
            <p:ph type="sldNum" sz="quarter" idx="5"/>
          </p:nvPr>
        </p:nvSpPr>
        <p:spPr/>
        <p:txBody>
          <a:bodyPr/>
          <a:lstStyle/>
          <a:p>
            <a:fld id="{0E8FA945-82A1-4E8E-92AE-DC46B3CE7007}" type="slidenum">
              <a:rPr lang="nl-BE" smtClean="0"/>
              <a:t>38</a:t>
            </a:fld>
            <a:endParaRPr lang="nl-BE"/>
          </a:p>
        </p:txBody>
      </p:sp>
    </p:spTree>
    <p:extLst>
      <p:ext uri="{BB962C8B-B14F-4D97-AF65-F5344CB8AC3E}">
        <p14:creationId xmlns:p14="http://schemas.microsoft.com/office/powerpoint/2010/main" val="4380919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a:solidFill>
                  <a:schemeClr val="tx1"/>
                </a:solidFill>
                <a:effectLst/>
                <a:latin typeface="+mn-lt"/>
                <a:ea typeface="+mn-ea"/>
                <a:cs typeface="+mn-cs"/>
              </a:rPr>
              <a:t>Zodra de aftopping van 2% per sector bereikt is, hernemen de gewone indexatiemechanismen.</a:t>
            </a:r>
            <a:br>
              <a:rPr lang="nl-BE" sz="1200" kern="1200">
                <a:solidFill>
                  <a:schemeClr val="tx1"/>
                </a:solidFill>
                <a:effectLst/>
                <a:latin typeface="+mn-lt"/>
                <a:ea typeface="+mn-ea"/>
                <a:cs typeface="+mn-cs"/>
              </a:rPr>
            </a:br>
            <a:r>
              <a:rPr lang="nl-BE" sz="1200" kern="1200">
                <a:solidFill>
                  <a:schemeClr val="tx1"/>
                </a:solidFill>
                <a:effectLst/>
                <a:latin typeface="+mn-lt"/>
                <a:ea typeface="+mn-ea"/>
                <a:cs typeface="+mn-cs"/>
              </a:rPr>
              <a:t>De werkgever is verantwoordelijk voor de berekening van de aftopping.</a:t>
            </a:r>
            <a:br>
              <a:rPr lang="nl-BE" sz="1200" kern="1200">
                <a:solidFill>
                  <a:schemeClr val="tx1"/>
                </a:solidFill>
                <a:effectLst/>
                <a:latin typeface="+mn-lt"/>
                <a:ea typeface="+mn-ea"/>
                <a:cs typeface="+mn-cs"/>
              </a:rPr>
            </a:br>
            <a:r>
              <a:rPr lang="nl-BE" sz="1200" kern="1200">
                <a:solidFill>
                  <a:schemeClr val="tx1"/>
                </a:solidFill>
                <a:effectLst/>
                <a:latin typeface="+mn-lt"/>
                <a:ea typeface="+mn-ea"/>
                <a:cs typeface="+mn-cs"/>
              </a:rPr>
              <a:t>Daarnaast moet hij via een tijdelijke bijdrage de helft van de uitgespaarde indexatie doorstorten aan de RSZ.</a:t>
            </a:r>
            <a:br>
              <a:rPr lang="nl-BE" sz="1200" kern="1200">
                <a:solidFill>
                  <a:schemeClr val="tx1"/>
                </a:solidFill>
                <a:effectLst/>
                <a:latin typeface="+mn-lt"/>
                <a:ea typeface="+mn-ea"/>
                <a:cs typeface="+mn-cs"/>
              </a:rPr>
            </a:br>
            <a:r>
              <a:rPr lang="nl-BE" sz="1200" kern="1200">
                <a:solidFill>
                  <a:schemeClr val="tx1"/>
                </a:solidFill>
                <a:effectLst/>
                <a:latin typeface="+mn-lt"/>
                <a:ea typeface="+mn-ea"/>
                <a:cs typeface="+mn-cs"/>
              </a:rPr>
              <a:t>Wanneer die tijdelijke bijdrage stopt, wordt per aftoppingsperiode vastgelegd via een Koninklijk Besluit.</a:t>
            </a:r>
          </a:p>
          <a:p>
            <a:endParaRPr lang="nl-BE"/>
          </a:p>
        </p:txBody>
      </p:sp>
      <p:sp>
        <p:nvSpPr>
          <p:cNvPr id="4" name="Tijdelijke aanduiding voor dianummer 3"/>
          <p:cNvSpPr>
            <a:spLocks noGrp="1"/>
          </p:cNvSpPr>
          <p:nvPr>
            <p:ph type="sldNum" sz="quarter" idx="5"/>
          </p:nvPr>
        </p:nvSpPr>
        <p:spPr/>
        <p:txBody>
          <a:bodyPr/>
          <a:lstStyle/>
          <a:p>
            <a:fld id="{0E8FA945-82A1-4E8E-92AE-DC46B3CE7007}" type="slidenum">
              <a:rPr lang="nl-BE" smtClean="0"/>
              <a:t>39</a:t>
            </a:fld>
            <a:endParaRPr lang="nl-BE"/>
          </a:p>
        </p:txBody>
      </p:sp>
    </p:spTree>
    <p:extLst>
      <p:ext uri="{BB962C8B-B14F-4D97-AF65-F5344CB8AC3E}">
        <p14:creationId xmlns:p14="http://schemas.microsoft.com/office/powerpoint/2010/main" val="42561473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39BD6-5728-B93F-7F37-8ED92D9035F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BFE76F6-E3EF-D938-A8E8-858AA2BAA00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F5AC929-E629-F6A7-8182-46C65D6E6565}"/>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D65CCAE1-942C-DE91-D281-4A065A36FCC3}"/>
              </a:ext>
            </a:extLst>
          </p:cNvPr>
          <p:cNvSpPr>
            <a:spLocks noGrp="1"/>
          </p:cNvSpPr>
          <p:nvPr>
            <p:ph type="sldNum" sz="quarter" idx="5"/>
          </p:nvPr>
        </p:nvSpPr>
        <p:spPr/>
        <p:txBody>
          <a:bodyPr/>
          <a:lstStyle/>
          <a:p>
            <a:fld id="{03E837D3-0F2A-49F9-82B0-B7973B070C75}" type="slidenum">
              <a:rPr lang="nl-BE" smtClean="0"/>
              <a:t>40</a:t>
            </a:fld>
            <a:endParaRPr lang="nl-BE"/>
          </a:p>
        </p:txBody>
      </p:sp>
    </p:spTree>
    <p:extLst>
      <p:ext uri="{BB962C8B-B14F-4D97-AF65-F5344CB8AC3E}">
        <p14:creationId xmlns:p14="http://schemas.microsoft.com/office/powerpoint/2010/main" val="40859476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03E837D3-0F2A-49F9-82B0-B7973B070C75}" type="slidenum">
              <a:rPr lang="nl-BE" smtClean="0"/>
              <a:t>41</a:t>
            </a:fld>
            <a:endParaRPr lang="nl-BE"/>
          </a:p>
        </p:txBody>
      </p:sp>
    </p:spTree>
    <p:extLst>
      <p:ext uri="{BB962C8B-B14F-4D97-AF65-F5344CB8AC3E}">
        <p14:creationId xmlns:p14="http://schemas.microsoft.com/office/powerpoint/2010/main" val="8922675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59027-31CA-3440-F762-7DF1EE523C6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CC4D03A-BC08-ED89-6F9F-6A57B6BC918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1CCE5BA-A641-1D65-4B2C-DF02DD4F4D06}"/>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BB003A7C-F56F-D7A7-1BE2-075A71A6F922}"/>
              </a:ext>
            </a:extLst>
          </p:cNvPr>
          <p:cNvSpPr>
            <a:spLocks noGrp="1"/>
          </p:cNvSpPr>
          <p:nvPr>
            <p:ph type="sldNum" sz="quarter" idx="5"/>
          </p:nvPr>
        </p:nvSpPr>
        <p:spPr/>
        <p:txBody>
          <a:bodyPr/>
          <a:lstStyle/>
          <a:p>
            <a:fld id="{03E837D3-0F2A-49F9-82B0-B7973B070C75}" type="slidenum">
              <a:rPr lang="nl-BE" smtClean="0"/>
              <a:t>42</a:t>
            </a:fld>
            <a:endParaRPr lang="nl-BE"/>
          </a:p>
        </p:txBody>
      </p:sp>
    </p:spTree>
    <p:extLst>
      <p:ext uri="{BB962C8B-B14F-4D97-AF65-F5344CB8AC3E}">
        <p14:creationId xmlns:p14="http://schemas.microsoft.com/office/powerpoint/2010/main" val="11366072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30bis is de voorafgaande RSZ-aangifte van werken. Zij betreft zowel de werf zelf als alle tussenkomende onderaannemers in de volledige keten.</a:t>
            </a:r>
          </a:p>
          <a:p>
            <a:endParaRPr/>
          </a:p>
          <a:p>
            <a:r>
              <a:t>De aangifte moet gebeuren vóór de start van de werken. Ook iedere wijziging in de keten moet vooraf worden gemeld.</a:t>
            </a:r>
          </a:p>
          <a:p>
            <a:endParaRPr/>
          </a:p>
          <a:p>
            <a:r>
              <a:t>De verplichting rust op de aannemer-aangever: doorgaans de hoofdaannemer. Zijn er meerdere nevenaannemers, dan is het in beginsel degene die als eerste op de bouwplaats begint.</a:t>
            </a:r>
          </a:p>
          <a:p>
            <a:endParaRPr/>
          </a:p>
          <a:p>
            <a:r>
              <a:t>Onder aannemers moeten hun subonderaannemers tijdig doorgeven aan de aannemer boven hen in de keten. Dat moet u contractueel goed organiseren.</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De </a:t>
            </a:r>
            <a:r>
              <a:rPr dirty="0" err="1"/>
              <a:t>aangifteplicht</a:t>
            </a:r>
            <a:r>
              <a:rPr dirty="0"/>
              <a:t> </a:t>
            </a:r>
            <a:r>
              <a:rPr dirty="0" err="1"/>
              <a:t>betreft</a:t>
            </a:r>
            <a:r>
              <a:rPr dirty="0"/>
              <a:t> </a:t>
            </a:r>
            <a:r>
              <a:rPr dirty="0" err="1"/>
              <a:t>werken</a:t>
            </a:r>
            <a:r>
              <a:rPr dirty="0"/>
              <a:t> op </a:t>
            </a:r>
            <a:r>
              <a:rPr dirty="0" err="1"/>
              <a:t>tijdelijke</a:t>
            </a:r>
            <a:r>
              <a:rPr dirty="0"/>
              <a:t> of </a:t>
            </a:r>
            <a:r>
              <a:rPr dirty="0" err="1"/>
              <a:t>mobiele</a:t>
            </a:r>
            <a:r>
              <a:rPr dirty="0"/>
              <a:t> </a:t>
            </a:r>
            <a:r>
              <a:rPr dirty="0" err="1"/>
              <a:t>bouwplaatsen</a:t>
            </a:r>
            <a:r>
              <a:rPr dirty="0"/>
              <a:t>, </a:t>
            </a:r>
            <a:r>
              <a:rPr dirty="0" err="1"/>
              <a:t>dus</a:t>
            </a:r>
            <a:r>
              <a:rPr dirty="0"/>
              <a:t> </a:t>
            </a:r>
            <a:r>
              <a:rPr dirty="0" err="1"/>
              <a:t>typisch</a:t>
            </a:r>
            <a:r>
              <a:rPr dirty="0"/>
              <a:t> </a:t>
            </a:r>
            <a:r>
              <a:rPr dirty="0" err="1"/>
              <a:t>werken</a:t>
            </a:r>
            <a:r>
              <a:rPr dirty="0"/>
              <a:t> in </a:t>
            </a:r>
            <a:r>
              <a:rPr dirty="0" err="1"/>
              <a:t>onroerende</a:t>
            </a:r>
            <a:r>
              <a:rPr dirty="0"/>
              <a:t> </a:t>
            </a:r>
            <a:r>
              <a:rPr dirty="0" err="1"/>
              <a:t>staat</a:t>
            </a:r>
            <a:r>
              <a:rPr dirty="0"/>
              <a:t>. Ook de levering van stortklaar </a:t>
            </a:r>
            <a:r>
              <a:rPr dirty="0" err="1"/>
              <a:t>beton</a:t>
            </a:r>
            <a:r>
              <a:rPr dirty="0"/>
              <a:t> </a:t>
            </a:r>
            <a:r>
              <a:rPr dirty="0" err="1"/>
              <a:t>valt</a:t>
            </a:r>
            <a:r>
              <a:rPr dirty="0"/>
              <a:t> </a:t>
            </a:r>
            <a:r>
              <a:rPr dirty="0" err="1"/>
              <a:t>eronder</a:t>
            </a:r>
            <a:r>
              <a:rPr dirty="0"/>
              <a:t>.</a:t>
            </a:r>
          </a:p>
          <a:p>
            <a:endParaRPr dirty="0"/>
          </a:p>
          <a:p>
            <a:r>
              <a:rPr dirty="0"/>
              <a:t>De </a:t>
            </a:r>
            <a:r>
              <a:rPr dirty="0" err="1"/>
              <a:t>bedragen</a:t>
            </a:r>
            <a:r>
              <a:rPr dirty="0"/>
              <a:t> </a:t>
            </a:r>
            <a:r>
              <a:rPr dirty="0" err="1"/>
              <a:t>worden</a:t>
            </a:r>
            <a:r>
              <a:rPr dirty="0"/>
              <a:t> </a:t>
            </a:r>
            <a:r>
              <a:rPr dirty="0" err="1"/>
              <a:t>exclusief</a:t>
            </a:r>
            <a:r>
              <a:rPr dirty="0"/>
              <a:t> btw </a:t>
            </a:r>
            <a:r>
              <a:rPr dirty="0" err="1"/>
              <a:t>beoordeeld</a:t>
            </a:r>
            <a:r>
              <a:rPr dirty="0"/>
              <a:t>. Bij </a:t>
            </a:r>
            <a:r>
              <a:rPr dirty="0" err="1"/>
              <a:t>werken</a:t>
            </a:r>
            <a:r>
              <a:rPr dirty="0"/>
              <a:t> met of </a:t>
            </a:r>
            <a:r>
              <a:rPr dirty="0" err="1"/>
              <a:t>zonder</a:t>
            </a:r>
            <a:r>
              <a:rPr dirty="0"/>
              <a:t> </a:t>
            </a:r>
            <a:r>
              <a:rPr dirty="0" err="1"/>
              <a:t>onderaannemer</a:t>
            </a:r>
            <a:r>
              <a:rPr dirty="0"/>
              <a:t> </a:t>
            </a:r>
            <a:r>
              <a:rPr dirty="0" err="1"/>
              <a:t>geldt</a:t>
            </a:r>
            <a:r>
              <a:rPr dirty="0"/>
              <a:t> </a:t>
            </a:r>
            <a:r>
              <a:rPr dirty="0" err="1"/>
              <a:t>een</a:t>
            </a:r>
            <a:r>
              <a:rPr dirty="0"/>
              <a:t> </a:t>
            </a:r>
            <a:r>
              <a:rPr dirty="0" err="1"/>
              <a:t>drempel</a:t>
            </a:r>
            <a:r>
              <a:rPr dirty="0"/>
              <a:t> van </a:t>
            </a:r>
            <a:r>
              <a:rPr dirty="0" err="1"/>
              <a:t>meer</a:t>
            </a:r>
            <a:r>
              <a:rPr dirty="0"/>
              <a:t> dan 30.000 euro. Met </a:t>
            </a:r>
            <a:r>
              <a:rPr dirty="0" err="1"/>
              <a:t>één</a:t>
            </a:r>
            <a:r>
              <a:rPr dirty="0"/>
              <a:t> </a:t>
            </a:r>
            <a:r>
              <a:rPr dirty="0" err="1"/>
              <a:t>onderaannemer</a:t>
            </a:r>
            <a:r>
              <a:rPr dirty="0"/>
              <a:t> is de </a:t>
            </a:r>
            <a:r>
              <a:rPr dirty="0" err="1"/>
              <a:t>drempel</a:t>
            </a:r>
            <a:r>
              <a:rPr dirty="0"/>
              <a:t> </a:t>
            </a:r>
            <a:r>
              <a:rPr dirty="0" err="1"/>
              <a:t>meer</a:t>
            </a:r>
            <a:r>
              <a:rPr dirty="0"/>
              <a:t> dan 5.000 euro.</a:t>
            </a:r>
          </a:p>
          <a:p>
            <a:endParaRPr dirty="0"/>
          </a:p>
          <a:p>
            <a:r>
              <a:rPr dirty="0" err="1"/>
              <a:t>Zodra</a:t>
            </a:r>
            <a:r>
              <a:rPr dirty="0"/>
              <a:t> </a:t>
            </a:r>
            <a:r>
              <a:rPr dirty="0" err="1"/>
              <a:t>meer</a:t>
            </a:r>
            <a:r>
              <a:rPr dirty="0"/>
              <a:t> dan </a:t>
            </a:r>
            <a:r>
              <a:rPr dirty="0" err="1"/>
              <a:t>één</a:t>
            </a:r>
            <a:r>
              <a:rPr dirty="0"/>
              <a:t> </a:t>
            </a:r>
            <a:r>
              <a:rPr dirty="0" err="1"/>
              <a:t>onderaannemer</a:t>
            </a:r>
            <a:r>
              <a:rPr dirty="0"/>
              <a:t> </a:t>
            </a:r>
            <a:r>
              <a:rPr dirty="0" err="1"/>
              <a:t>wordt</a:t>
            </a:r>
            <a:r>
              <a:rPr dirty="0"/>
              <a:t> </a:t>
            </a:r>
            <a:r>
              <a:rPr dirty="0" err="1"/>
              <a:t>ingeschakeld</a:t>
            </a:r>
            <a:r>
              <a:rPr dirty="0"/>
              <a:t>, </a:t>
            </a:r>
            <a:r>
              <a:rPr dirty="0" err="1"/>
              <a:t>geldt</a:t>
            </a:r>
            <a:r>
              <a:rPr dirty="0"/>
              <a:t> er </a:t>
            </a:r>
            <a:r>
              <a:rPr dirty="0" err="1"/>
              <a:t>geen</a:t>
            </a:r>
            <a:r>
              <a:rPr dirty="0"/>
              <a:t> </a:t>
            </a:r>
            <a:r>
              <a:rPr dirty="0" err="1"/>
              <a:t>financiële</a:t>
            </a:r>
            <a:r>
              <a:rPr dirty="0"/>
              <a:t> </a:t>
            </a:r>
            <a:r>
              <a:rPr dirty="0" err="1"/>
              <a:t>drempel</a:t>
            </a:r>
            <a:r>
              <a:rPr dirty="0"/>
              <a:t>: de werf </a:t>
            </a:r>
            <a:r>
              <a:rPr dirty="0" err="1"/>
              <a:t>moet</a:t>
            </a:r>
            <a:r>
              <a:rPr dirty="0"/>
              <a:t> </a:t>
            </a:r>
            <a:r>
              <a:rPr dirty="0" err="1"/>
              <a:t>altijd</a:t>
            </a:r>
            <a:r>
              <a:rPr dirty="0"/>
              <a:t> </a:t>
            </a:r>
            <a:r>
              <a:rPr dirty="0" err="1"/>
              <a:t>vooraf</a:t>
            </a:r>
            <a:r>
              <a:rPr dirty="0"/>
              <a:t> </a:t>
            </a:r>
            <a:r>
              <a:rPr dirty="0" err="1"/>
              <a:t>worden</a:t>
            </a:r>
            <a:r>
              <a:rPr dirty="0"/>
              <a:t> </a:t>
            </a:r>
            <a:r>
              <a:rPr dirty="0" err="1"/>
              <a:t>aangegeven</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De </a:t>
            </a:r>
            <a:r>
              <a:rPr dirty="0" err="1"/>
              <a:t>basisdiscipline</a:t>
            </a:r>
            <a:r>
              <a:rPr dirty="0"/>
              <a:t> is </a:t>
            </a:r>
            <a:r>
              <a:rPr dirty="0" err="1"/>
              <a:t>eenvoudig</a:t>
            </a:r>
            <a:r>
              <a:rPr dirty="0"/>
              <a:t>: </a:t>
            </a:r>
            <a:r>
              <a:rPr dirty="0" err="1"/>
              <a:t>vóór</a:t>
            </a:r>
            <a:r>
              <a:rPr dirty="0"/>
              <a:t> de start </a:t>
            </a:r>
            <a:r>
              <a:rPr dirty="0" err="1"/>
              <a:t>aangeven</a:t>
            </a:r>
            <a:r>
              <a:rPr dirty="0"/>
              <a:t>, </a:t>
            </a:r>
            <a:r>
              <a:rPr dirty="0" err="1"/>
              <a:t>en</a:t>
            </a:r>
            <a:r>
              <a:rPr dirty="0"/>
              <a:t> </a:t>
            </a:r>
            <a:r>
              <a:rPr dirty="0" err="1"/>
              <a:t>elke</a:t>
            </a:r>
            <a:r>
              <a:rPr dirty="0"/>
              <a:t> </a:t>
            </a:r>
            <a:r>
              <a:rPr dirty="0" err="1"/>
              <a:t>wijziging</a:t>
            </a:r>
            <a:r>
              <a:rPr dirty="0"/>
              <a:t> </a:t>
            </a:r>
            <a:r>
              <a:rPr dirty="0" err="1"/>
              <a:t>vooraf</a:t>
            </a:r>
            <a:r>
              <a:rPr dirty="0"/>
              <a:t> </a:t>
            </a:r>
            <a:r>
              <a:rPr dirty="0" err="1"/>
              <a:t>verwerken</a:t>
            </a:r>
            <a:r>
              <a:rPr dirty="0"/>
              <a:t>.</a:t>
            </a:r>
          </a:p>
          <a:p>
            <a:endParaRPr dirty="0"/>
          </a:p>
          <a:p>
            <a:r>
              <a:rPr dirty="0"/>
              <a:t>Dat </a:t>
            </a:r>
            <a:r>
              <a:rPr dirty="0" err="1"/>
              <a:t>vereist</a:t>
            </a:r>
            <a:r>
              <a:rPr dirty="0"/>
              <a:t> </a:t>
            </a:r>
            <a:r>
              <a:rPr dirty="0" err="1"/>
              <a:t>een</a:t>
            </a:r>
            <a:r>
              <a:rPr dirty="0"/>
              <a:t> </a:t>
            </a:r>
            <a:r>
              <a:rPr dirty="0" err="1"/>
              <a:t>goede</a:t>
            </a:r>
            <a:r>
              <a:rPr dirty="0"/>
              <a:t> </a:t>
            </a:r>
            <a:r>
              <a:rPr dirty="0" err="1"/>
              <a:t>contractuele</a:t>
            </a:r>
            <a:r>
              <a:rPr dirty="0"/>
              <a:t> </a:t>
            </a:r>
            <a:r>
              <a:rPr dirty="0" err="1"/>
              <a:t>informatiestroom</a:t>
            </a:r>
            <a:r>
              <a:rPr dirty="0"/>
              <a:t>. </a:t>
            </a:r>
            <a:r>
              <a:rPr dirty="0" err="1"/>
              <a:t>Iedere</a:t>
            </a:r>
            <a:r>
              <a:rPr dirty="0"/>
              <a:t> </a:t>
            </a:r>
            <a:r>
              <a:rPr dirty="0" err="1"/>
              <a:t>onderaannemer</a:t>
            </a:r>
            <a:r>
              <a:rPr dirty="0"/>
              <a:t> </a:t>
            </a:r>
            <a:r>
              <a:rPr dirty="0" err="1"/>
              <a:t>moet</a:t>
            </a:r>
            <a:r>
              <a:rPr dirty="0"/>
              <a:t> </a:t>
            </a:r>
            <a:r>
              <a:rPr dirty="0" err="1"/>
              <a:t>zijn</a:t>
            </a:r>
            <a:r>
              <a:rPr dirty="0"/>
              <a:t> </a:t>
            </a:r>
            <a:r>
              <a:rPr dirty="0" err="1"/>
              <a:t>subonderaannemers</a:t>
            </a:r>
            <a:r>
              <a:rPr dirty="0"/>
              <a:t> </a:t>
            </a:r>
            <a:r>
              <a:rPr dirty="0" err="1"/>
              <a:t>tijdig</a:t>
            </a:r>
            <a:r>
              <a:rPr dirty="0"/>
              <a:t> </a:t>
            </a:r>
            <a:r>
              <a:rPr dirty="0" err="1"/>
              <a:t>doorgeven</a:t>
            </a:r>
            <a:r>
              <a:rPr dirty="0"/>
              <a:t> </a:t>
            </a:r>
            <a:r>
              <a:rPr dirty="0" err="1"/>
              <a:t>aan</a:t>
            </a:r>
            <a:r>
              <a:rPr dirty="0"/>
              <a:t> de </a:t>
            </a:r>
            <a:r>
              <a:rPr dirty="0" err="1"/>
              <a:t>aannemer</a:t>
            </a:r>
            <a:r>
              <a:rPr dirty="0"/>
              <a:t> </a:t>
            </a:r>
            <a:r>
              <a:rPr dirty="0" err="1"/>
              <a:t>boven</a:t>
            </a:r>
            <a:r>
              <a:rPr dirty="0"/>
              <a:t> hem in de </a:t>
            </a:r>
            <a:r>
              <a:rPr dirty="0" err="1"/>
              <a:t>keten</a:t>
            </a:r>
            <a:r>
              <a:rPr dirty="0"/>
              <a:t>.</a:t>
            </a:r>
          </a:p>
          <a:p>
            <a:endParaRPr dirty="0"/>
          </a:p>
          <a:p>
            <a:r>
              <a:rPr dirty="0"/>
              <a:t>De </a:t>
            </a:r>
            <a:r>
              <a:rPr dirty="0" err="1"/>
              <a:t>aangifte</a:t>
            </a:r>
            <a:r>
              <a:rPr dirty="0"/>
              <a:t> </a:t>
            </a:r>
            <a:r>
              <a:rPr dirty="0" err="1"/>
              <a:t>moet</a:t>
            </a:r>
            <a:r>
              <a:rPr dirty="0"/>
              <a:t> </a:t>
            </a:r>
            <a:r>
              <a:rPr dirty="0" err="1"/>
              <a:t>ook</a:t>
            </a:r>
            <a:r>
              <a:rPr dirty="0"/>
              <a:t> op de werf </a:t>
            </a:r>
            <a:r>
              <a:rPr dirty="0" err="1"/>
              <a:t>aanwezig</a:t>
            </a:r>
            <a:r>
              <a:rPr dirty="0"/>
              <a:t> </a:t>
            </a:r>
            <a:r>
              <a:rPr dirty="0" err="1"/>
              <a:t>en</a:t>
            </a:r>
            <a:r>
              <a:rPr dirty="0"/>
              <a:t> </a:t>
            </a:r>
            <a:r>
              <a:rPr dirty="0" err="1"/>
              <a:t>zichtbaar</a:t>
            </a:r>
            <a:r>
              <a:rPr dirty="0"/>
              <a:t> </a:t>
            </a:r>
            <a:r>
              <a:rPr dirty="0" err="1"/>
              <a:t>zijn</a:t>
            </a:r>
            <a:r>
              <a:rPr dirty="0"/>
              <a:t>. Bij </a:t>
            </a:r>
            <a:r>
              <a:rPr dirty="0" err="1"/>
              <a:t>een</a:t>
            </a:r>
            <a:r>
              <a:rPr dirty="0"/>
              <a:t> </a:t>
            </a:r>
            <a:r>
              <a:rPr dirty="0" err="1"/>
              <a:t>afgesloten</a:t>
            </a:r>
            <a:r>
              <a:rPr dirty="0"/>
              <a:t> werf </a:t>
            </a:r>
            <a:r>
              <a:rPr dirty="0" err="1"/>
              <a:t>maakt</a:t>
            </a:r>
            <a:r>
              <a:rPr dirty="0"/>
              <a:t> u ze best </a:t>
            </a:r>
            <a:r>
              <a:rPr dirty="0" err="1"/>
              <a:t>beschikbaar</a:t>
            </a:r>
            <a:r>
              <a:rPr dirty="0"/>
              <a:t> </a:t>
            </a:r>
            <a:r>
              <a:rPr dirty="0" err="1"/>
              <a:t>aan</a:t>
            </a:r>
            <a:r>
              <a:rPr dirty="0"/>
              <a:t> de </a:t>
            </a:r>
            <a:r>
              <a:rPr dirty="0" err="1"/>
              <a:t>relevante</a:t>
            </a:r>
            <a:r>
              <a:rPr dirty="0"/>
              <a:t> </a:t>
            </a:r>
            <a:r>
              <a:rPr dirty="0" err="1"/>
              <a:t>ingangen</a:t>
            </a:r>
            <a:r>
              <a:rPr dirty="0"/>
              <a:t>.</a:t>
            </a:r>
          </a:p>
          <a:p>
            <a:endParaRPr dirty="0"/>
          </a:p>
          <a:p>
            <a:r>
              <a:rPr dirty="0"/>
              <a:t>Bij </a:t>
            </a:r>
            <a:r>
              <a:rPr dirty="0" err="1"/>
              <a:t>niet-aangifte</a:t>
            </a:r>
            <a:r>
              <a:rPr dirty="0"/>
              <a:t> </a:t>
            </a:r>
            <a:r>
              <a:rPr dirty="0" err="1"/>
              <a:t>bedraagt</a:t>
            </a:r>
            <a:r>
              <a:rPr dirty="0"/>
              <a:t> de </a:t>
            </a:r>
            <a:r>
              <a:rPr dirty="0" err="1"/>
              <a:t>administratieve</a:t>
            </a:r>
            <a:r>
              <a:rPr dirty="0"/>
              <a:t> </a:t>
            </a:r>
            <a:r>
              <a:rPr dirty="0" err="1"/>
              <a:t>sanctie</a:t>
            </a:r>
            <a:r>
              <a:rPr dirty="0"/>
              <a:t> </a:t>
            </a:r>
            <a:r>
              <a:rPr dirty="0" err="1"/>
              <a:t>vijf</a:t>
            </a:r>
            <a:r>
              <a:rPr dirty="0"/>
              <a:t> </a:t>
            </a:r>
            <a:r>
              <a:rPr dirty="0" err="1"/>
              <a:t>procent</a:t>
            </a:r>
            <a:r>
              <a:rPr dirty="0"/>
              <a:t> van het </a:t>
            </a:r>
            <a:r>
              <a:rPr dirty="0" err="1"/>
              <a:t>bedrag</a:t>
            </a:r>
            <a:r>
              <a:rPr dirty="0"/>
              <a:t> van de </a:t>
            </a:r>
            <a:r>
              <a:rPr dirty="0" err="1"/>
              <a:t>niet-aangegeven</a:t>
            </a:r>
            <a:r>
              <a:rPr dirty="0"/>
              <a:t> </a:t>
            </a:r>
            <a:r>
              <a:rPr dirty="0" err="1"/>
              <a:t>werken</a:t>
            </a:r>
            <a:r>
              <a:rPr dirty="0"/>
              <a:t>. Die </a:t>
            </a:r>
            <a:r>
              <a:rPr dirty="0" err="1"/>
              <a:t>sanctie</a:t>
            </a:r>
            <a:r>
              <a:rPr dirty="0"/>
              <a:t> </a:t>
            </a:r>
            <a:r>
              <a:rPr dirty="0" err="1"/>
              <a:t>treft</a:t>
            </a:r>
            <a:r>
              <a:rPr dirty="0"/>
              <a:t> de </a:t>
            </a:r>
            <a:r>
              <a:rPr dirty="0" err="1"/>
              <a:t>aannemer-aangever</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Een correcte aangifte is maar één element. Sinds 1 januari 2025 is ook de onderaannemingsketen zelf sterker gereguleerd.</a:t>
            </a:r>
          </a:p>
          <a:p>
            <a:endParaRPr/>
          </a:p>
          <a:p>
            <a:r>
              <a:t>Een onderaannemer die werk aanneemt, mag dat niet volledig doorgeven aan een volgende onderaannemer. Hij mag evenmin enkel de coördinatie behouden en alle materiële werken laten uitvoeren door anderen.</a:t>
            </a:r>
          </a:p>
          <a:p>
            <a:endParaRPr/>
          </a:p>
          <a:p>
            <a:r>
              <a:t>Dit is het verbod op financiële onderaanneming. De sanctie is niveau 4 van het Sociaal Strafwetboek. Het is dus een goed moment om de contractmodellen en feitelijke werforganisatie te controleren.</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Catena is de </a:t>
            </a:r>
            <a:r>
              <a:rPr dirty="0" err="1"/>
              <a:t>nieuwe</a:t>
            </a:r>
            <a:r>
              <a:rPr dirty="0"/>
              <a:t> naam voor de </a:t>
            </a:r>
            <a:r>
              <a:rPr dirty="0" err="1"/>
              <a:t>toepassing</a:t>
            </a:r>
            <a:r>
              <a:rPr dirty="0"/>
              <a:t> ‘</a:t>
            </a:r>
            <a:r>
              <a:rPr dirty="0" err="1"/>
              <a:t>aangifte</a:t>
            </a:r>
            <a:r>
              <a:rPr dirty="0"/>
              <a:t> van </a:t>
            </a:r>
            <a:r>
              <a:rPr dirty="0" err="1"/>
              <a:t>werken</a:t>
            </a:r>
            <a:r>
              <a:rPr dirty="0"/>
              <a:t>’. Maar de </a:t>
            </a:r>
            <a:r>
              <a:rPr dirty="0" err="1"/>
              <a:t>wijziging</a:t>
            </a:r>
            <a:r>
              <a:rPr dirty="0"/>
              <a:t> is </a:t>
            </a:r>
            <a:r>
              <a:rPr dirty="0" err="1"/>
              <a:t>inhoudelijker</a:t>
            </a:r>
            <a:r>
              <a:rPr dirty="0"/>
              <a:t> dan </a:t>
            </a:r>
            <a:r>
              <a:rPr dirty="0" err="1"/>
              <a:t>een</a:t>
            </a:r>
            <a:r>
              <a:rPr dirty="0"/>
              <a:t> </a:t>
            </a:r>
            <a:r>
              <a:rPr dirty="0" err="1"/>
              <a:t>nieuwe</a:t>
            </a:r>
            <a:r>
              <a:rPr dirty="0"/>
              <a:t> </a:t>
            </a:r>
            <a:r>
              <a:rPr dirty="0" err="1"/>
              <a:t>huisstijl</a:t>
            </a:r>
            <a:r>
              <a:rPr dirty="0"/>
              <a:t>.</a:t>
            </a:r>
          </a:p>
          <a:p>
            <a:endParaRPr dirty="0"/>
          </a:p>
          <a:p>
            <a:r>
              <a:rPr dirty="0" err="1"/>
              <a:t>Nieuwe</a:t>
            </a:r>
            <a:r>
              <a:rPr dirty="0"/>
              <a:t> </a:t>
            </a:r>
            <a:r>
              <a:rPr dirty="0" err="1"/>
              <a:t>aangiften</a:t>
            </a:r>
            <a:r>
              <a:rPr dirty="0"/>
              <a:t> </a:t>
            </a:r>
            <a:r>
              <a:rPr dirty="0" err="1"/>
              <a:t>zullen</a:t>
            </a:r>
            <a:r>
              <a:rPr dirty="0"/>
              <a:t> </a:t>
            </a:r>
            <a:r>
              <a:rPr dirty="0" err="1"/>
              <a:t>volgens</a:t>
            </a:r>
            <a:r>
              <a:rPr dirty="0"/>
              <a:t> de </a:t>
            </a:r>
            <a:r>
              <a:rPr dirty="0" err="1"/>
              <a:t>beschikbare</a:t>
            </a:r>
            <a:r>
              <a:rPr dirty="0"/>
              <a:t> </a:t>
            </a:r>
            <a:r>
              <a:rPr dirty="0" err="1"/>
              <a:t>informatie</a:t>
            </a:r>
            <a:r>
              <a:rPr dirty="0"/>
              <a:t> met </a:t>
            </a:r>
            <a:r>
              <a:rPr dirty="0" err="1"/>
              <a:t>een</a:t>
            </a:r>
            <a:r>
              <a:rPr dirty="0"/>
              <a:t> </a:t>
            </a:r>
            <a:r>
              <a:rPr dirty="0" err="1"/>
              <a:t>ander</a:t>
            </a:r>
            <a:r>
              <a:rPr dirty="0"/>
              <a:t> type </a:t>
            </a:r>
            <a:r>
              <a:rPr dirty="0" err="1"/>
              <a:t>nummer</a:t>
            </a:r>
            <a:r>
              <a:rPr dirty="0"/>
              <a:t> </a:t>
            </a:r>
            <a:r>
              <a:rPr dirty="0" err="1"/>
              <a:t>starten</a:t>
            </a:r>
            <a:r>
              <a:rPr dirty="0"/>
              <a:t> dan de </a:t>
            </a:r>
            <a:r>
              <a:rPr dirty="0" err="1"/>
              <a:t>klassieke</a:t>
            </a:r>
            <a:r>
              <a:rPr dirty="0"/>
              <a:t> 1Y1-nummers. Zo </a:t>
            </a:r>
            <a:r>
              <a:rPr dirty="0" err="1"/>
              <a:t>wordt</a:t>
            </a:r>
            <a:r>
              <a:rPr dirty="0"/>
              <a:t> </a:t>
            </a:r>
            <a:r>
              <a:rPr dirty="0" err="1"/>
              <a:t>duidelijk</a:t>
            </a:r>
            <a:r>
              <a:rPr dirty="0"/>
              <a:t> </a:t>
            </a:r>
            <a:r>
              <a:rPr dirty="0" err="1"/>
              <a:t>welke</a:t>
            </a:r>
            <a:r>
              <a:rPr dirty="0"/>
              <a:t> werf op de </a:t>
            </a:r>
            <a:r>
              <a:rPr dirty="0" err="1"/>
              <a:t>oude</a:t>
            </a:r>
            <a:r>
              <a:rPr dirty="0"/>
              <a:t> </a:t>
            </a:r>
            <a:r>
              <a:rPr dirty="0" err="1"/>
              <a:t>en</a:t>
            </a:r>
            <a:r>
              <a:rPr dirty="0"/>
              <a:t> </a:t>
            </a:r>
            <a:r>
              <a:rPr dirty="0" err="1"/>
              <a:t>welke</a:t>
            </a:r>
            <a:r>
              <a:rPr dirty="0"/>
              <a:t> op de </a:t>
            </a:r>
            <a:r>
              <a:rPr dirty="0" err="1"/>
              <a:t>nieuwe</a:t>
            </a:r>
            <a:r>
              <a:rPr dirty="0"/>
              <a:t> </a:t>
            </a:r>
            <a:r>
              <a:rPr dirty="0" err="1"/>
              <a:t>manier</a:t>
            </a:r>
            <a:r>
              <a:rPr dirty="0"/>
              <a:t> </a:t>
            </a:r>
            <a:r>
              <a:rPr dirty="0" err="1"/>
              <a:t>werd</a:t>
            </a:r>
            <a:r>
              <a:rPr dirty="0"/>
              <a:t> </a:t>
            </a:r>
            <a:r>
              <a:rPr dirty="0" err="1"/>
              <a:t>aangegeven</a:t>
            </a:r>
            <a:r>
              <a:rPr dirty="0"/>
              <a:t>. </a:t>
            </a:r>
            <a:r>
              <a:rPr dirty="0" err="1"/>
              <a:t>Bestaande</a:t>
            </a:r>
            <a:r>
              <a:rPr dirty="0"/>
              <a:t> </a:t>
            </a:r>
            <a:r>
              <a:rPr dirty="0" err="1"/>
              <a:t>aangiften</a:t>
            </a:r>
            <a:r>
              <a:rPr dirty="0"/>
              <a:t> </a:t>
            </a:r>
            <a:r>
              <a:rPr dirty="0" err="1"/>
              <a:t>zouden</a:t>
            </a:r>
            <a:r>
              <a:rPr dirty="0"/>
              <a:t> </a:t>
            </a:r>
            <a:r>
              <a:rPr dirty="0" err="1"/>
              <a:t>worden</a:t>
            </a:r>
            <a:r>
              <a:rPr dirty="0"/>
              <a:t> </a:t>
            </a:r>
            <a:r>
              <a:rPr dirty="0" err="1"/>
              <a:t>overgezet</a:t>
            </a:r>
            <a:r>
              <a:rPr dirty="0"/>
              <a:t>.</a:t>
            </a:r>
          </a:p>
          <a:p>
            <a:endParaRPr dirty="0"/>
          </a:p>
          <a:p>
            <a:r>
              <a:rPr dirty="0"/>
              <a:t>De </a:t>
            </a:r>
            <a:r>
              <a:rPr dirty="0" err="1"/>
              <a:t>beschikbare</a:t>
            </a:r>
            <a:r>
              <a:rPr dirty="0"/>
              <a:t> planning </a:t>
            </a:r>
            <a:r>
              <a:rPr dirty="0" err="1"/>
              <a:t>vermeldt</a:t>
            </a:r>
            <a:r>
              <a:rPr dirty="0"/>
              <a:t> </a:t>
            </a:r>
            <a:r>
              <a:rPr dirty="0" err="1"/>
              <a:t>een</a:t>
            </a:r>
            <a:r>
              <a:rPr dirty="0"/>
              <a:t> </a:t>
            </a:r>
            <a:r>
              <a:rPr dirty="0" err="1"/>
              <a:t>eerste</a:t>
            </a:r>
            <a:r>
              <a:rPr dirty="0"/>
              <a:t> </a:t>
            </a:r>
            <a:r>
              <a:rPr dirty="0" err="1"/>
              <a:t>fase</a:t>
            </a:r>
            <a:r>
              <a:rPr dirty="0"/>
              <a:t> </a:t>
            </a:r>
            <a:r>
              <a:rPr dirty="0" err="1"/>
              <a:t>tegen</a:t>
            </a:r>
            <a:r>
              <a:rPr dirty="0"/>
              <a:t> 1 </a:t>
            </a:r>
            <a:r>
              <a:rPr dirty="0" err="1"/>
              <a:t>april</a:t>
            </a:r>
            <a:r>
              <a:rPr dirty="0"/>
              <a:t> 2027 </a:t>
            </a:r>
            <a:r>
              <a:rPr dirty="0" err="1"/>
              <a:t>en</a:t>
            </a:r>
            <a:r>
              <a:rPr dirty="0"/>
              <a:t> </a:t>
            </a:r>
            <a:r>
              <a:rPr dirty="0" err="1"/>
              <a:t>een</a:t>
            </a:r>
            <a:r>
              <a:rPr dirty="0"/>
              <a:t> </a:t>
            </a:r>
            <a:r>
              <a:rPr dirty="0" err="1"/>
              <a:t>tweede</a:t>
            </a:r>
            <a:r>
              <a:rPr dirty="0"/>
              <a:t> </a:t>
            </a:r>
            <a:r>
              <a:rPr dirty="0" err="1"/>
              <a:t>fase</a:t>
            </a:r>
            <a:r>
              <a:rPr dirty="0"/>
              <a:t> later in 2027. </a:t>
            </a:r>
            <a:r>
              <a:rPr dirty="0" err="1"/>
              <a:t>Volg</a:t>
            </a:r>
            <a:r>
              <a:rPr dirty="0"/>
              <a:t> de RSZ-</a:t>
            </a:r>
            <a:r>
              <a:rPr dirty="0" err="1"/>
              <a:t>communicatie</a:t>
            </a:r>
            <a:r>
              <a:rPr dirty="0"/>
              <a:t> </a:t>
            </a:r>
            <a:r>
              <a:rPr dirty="0" err="1"/>
              <a:t>nauw</a:t>
            </a:r>
            <a:r>
              <a:rPr dirty="0"/>
              <a:t> op, want de </a:t>
            </a:r>
            <a:r>
              <a:rPr dirty="0" err="1"/>
              <a:t>praktische</a:t>
            </a:r>
            <a:r>
              <a:rPr dirty="0"/>
              <a:t> </a:t>
            </a:r>
            <a:r>
              <a:rPr dirty="0" err="1"/>
              <a:t>uitrol</a:t>
            </a:r>
            <a:r>
              <a:rPr dirty="0"/>
              <a:t> </a:t>
            </a:r>
            <a:r>
              <a:rPr dirty="0" err="1"/>
              <a:t>kan</a:t>
            </a:r>
            <a:r>
              <a:rPr dirty="0"/>
              <a:t> </a:t>
            </a:r>
            <a:r>
              <a:rPr dirty="0" err="1"/>
              <a:t>nog</a:t>
            </a:r>
            <a:r>
              <a:rPr dirty="0"/>
              <a:t> </a:t>
            </a:r>
            <a:r>
              <a:rPr dirty="0" err="1"/>
              <a:t>evolueren</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De </a:t>
            </a:r>
            <a:r>
              <a:rPr dirty="0" err="1"/>
              <a:t>meest</a:t>
            </a:r>
            <a:r>
              <a:rPr dirty="0"/>
              <a:t> </a:t>
            </a:r>
            <a:r>
              <a:rPr dirty="0" err="1"/>
              <a:t>zichtbare</a:t>
            </a:r>
            <a:r>
              <a:rPr dirty="0"/>
              <a:t> </a:t>
            </a:r>
            <a:r>
              <a:rPr dirty="0" err="1"/>
              <a:t>wijziging</a:t>
            </a:r>
            <a:r>
              <a:rPr dirty="0"/>
              <a:t> is de </a:t>
            </a:r>
            <a:r>
              <a:rPr dirty="0" err="1"/>
              <a:t>centralisering</a:t>
            </a:r>
            <a:r>
              <a:rPr dirty="0"/>
              <a:t> van de </a:t>
            </a:r>
            <a:r>
              <a:rPr dirty="0" err="1"/>
              <a:t>meldingsbevoegdheid</a:t>
            </a:r>
            <a:r>
              <a:rPr dirty="0"/>
              <a:t>.</a:t>
            </a:r>
            <a:r>
              <a:rPr lang="nl-BE" dirty="0"/>
              <a:t> Penvoerder = de onderneming die in </a:t>
            </a:r>
            <a:r>
              <a:rPr lang="nl-BE" dirty="0" err="1"/>
              <a:t>Catena</a:t>
            </a:r>
            <a:r>
              <a:rPr lang="nl-BE" dirty="0"/>
              <a:t> de aangifte en de ketenmelding beheert</a:t>
            </a:r>
            <a:endParaRPr dirty="0"/>
          </a:p>
          <a:p>
            <a:endParaRPr dirty="0"/>
          </a:p>
          <a:p>
            <a:r>
              <a:rPr dirty="0"/>
              <a:t>Onder Catena </a:t>
            </a:r>
            <a:r>
              <a:rPr dirty="0" err="1"/>
              <a:t>zal</a:t>
            </a:r>
            <a:r>
              <a:rPr dirty="0"/>
              <a:t> </a:t>
            </a:r>
            <a:r>
              <a:rPr dirty="0" err="1"/>
              <a:t>alleen</a:t>
            </a:r>
            <a:r>
              <a:rPr dirty="0"/>
              <a:t> de </a:t>
            </a:r>
            <a:r>
              <a:rPr dirty="0" err="1"/>
              <a:t>penvoerder</a:t>
            </a:r>
            <a:r>
              <a:rPr dirty="0"/>
              <a:t> of </a:t>
            </a:r>
            <a:r>
              <a:rPr dirty="0" err="1"/>
              <a:t>hoofdaannemer</a:t>
            </a:r>
            <a:r>
              <a:rPr dirty="0"/>
              <a:t> de </a:t>
            </a:r>
            <a:r>
              <a:rPr dirty="0" err="1"/>
              <a:t>onderaannemers</a:t>
            </a:r>
            <a:r>
              <a:rPr dirty="0"/>
              <a:t> </a:t>
            </a:r>
            <a:r>
              <a:rPr dirty="0" err="1"/>
              <a:t>kunnen</a:t>
            </a:r>
            <a:r>
              <a:rPr dirty="0"/>
              <a:t> </a:t>
            </a:r>
            <a:r>
              <a:rPr dirty="0" err="1"/>
              <a:t>melden</a:t>
            </a:r>
            <a:r>
              <a:rPr dirty="0"/>
              <a:t>. De </a:t>
            </a:r>
            <a:r>
              <a:rPr dirty="0" err="1"/>
              <a:t>mogelijkheid</a:t>
            </a:r>
            <a:r>
              <a:rPr dirty="0"/>
              <a:t> voor </a:t>
            </a:r>
            <a:r>
              <a:rPr dirty="0" err="1"/>
              <a:t>een</a:t>
            </a:r>
            <a:r>
              <a:rPr dirty="0"/>
              <a:t> </a:t>
            </a:r>
            <a:r>
              <a:rPr dirty="0" err="1"/>
              <a:t>onderaannemer</a:t>
            </a:r>
            <a:r>
              <a:rPr dirty="0"/>
              <a:t> om </a:t>
            </a:r>
            <a:r>
              <a:rPr dirty="0" err="1"/>
              <a:t>zichzelf</a:t>
            </a:r>
            <a:r>
              <a:rPr dirty="0"/>
              <a:t> </a:t>
            </a:r>
            <a:r>
              <a:rPr dirty="0" err="1"/>
              <a:t>te</a:t>
            </a:r>
            <a:r>
              <a:rPr dirty="0"/>
              <a:t> </a:t>
            </a:r>
            <a:r>
              <a:rPr dirty="0" err="1"/>
              <a:t>melden</a:t>
            </a:r>
            <a:r>
              <a:rPr dirty="0"/>
              <a:t> </a:t>
            </a:r>
            <a:r>
              <a:rPr dirty="0" err="1"/>
              <a:t>verdwijnt</a:t>
            </a:r>
            <a:r>
              <a:rPr dirty="0"/>
              <a:t>.</a:t>
            </a:r>
          </a:p>
          <a:p>
            <a:endParaRPr dirty="0"/>
          </a:p>
          <a:p>
            <a:r>
              <a:rPr dirty="0"/>
              <a:t>De </a:t>
            </a:r>
            <a:r>
              <a:rPr dirty="0" err="1"/>
              <a:t>hoofdaannemer</a:t>
            </a:r>
            <a:r>
              <a:rPr dirty="0"/>
              <a:t> </a:t>
            </a:r>
            <a:r>
              <a:rPr dirty="0" err="1"/>
              <a:t>moet</a:t>
            </a:r>
            <a:r>
              <a:rPr dirty="0"/>
              <a:t> </a:t>
            </a:r>
            <a:r>
              <a:rPr dirty="0" err="1"/>
              <a:t>dus</a:t>
            </a:r>
            <a:r>
              <a:rPr dirty="0"/>
              <a:t> </a:t>
            </a:r>
            <a:r>
              <a:rPr dirty="0" err="1"/>
              <a:t>tijdig</a:t>
            </a:r>
            <a:r>
              <a:rPr dirty="0"/>
              <a:t> </a:t>
            </a:r>
            <a:r>
              <a:rPr dirty="0" err="1"/>
              <a:t>volledige</a:t>
            </a:r>
            <a:r>
              <a:rPr dirty="0"/>
              <a:t> </a:t>
            </a:r>
            <a:r>
              <a:rPr dirty="0" err="1"/>
              <a:t>en</a:t>
            </a:r>
            <a:r>
              <a:rPr dirty="0"/>
              <a:t> </a:t>
            </a:r>
            <a:r>
              <a:rPr dirty="0" err="1"/>
              <a:t>correcte</a:t>
            </a:r>
            <a:r>
              <a:rPr dirty="0"/>
              <a:t> </a:t>
            </a:r>
            <a:r>
              <a:rPr dirty="0" err="1"/>
              <a:t>gegevens</a:t>
            </a:r>
            <a:r>
              <a:rPr dirty="0"/>
              <a:t> </a:t>
            </a:r>
            <a:r>
              <a:rPr dirty="0" err="1"/>
              <a:t>ontvangen</a:t>
            </a:r>
            <a:r>
              <a:rPr dirty="0"/>
              <a:t>. Onderaannemers </a:t>
            </a:r>
            <a:r>
              <a:rPr dirty="0" err="1"/>
              <a:t>moeten</a:t>
            </a:r>
            <a:r>
              <a:rPr dirty="0"/>
              <a:t> </a:t>
            </a:r>
            <a:r>
              <a:rPr dirty="0" err="1"/>
              <a:t>veel</a:t>
            </a:r>
            <a:r>
              <a:rPr dirty="0"/>
              <a:t> </a:t>
            </a:r>
            <a:r>
              <a:rPr dirty="0" err="1"/>
              <a:t>strikter</a:t>
            </a:r>
            <a:r>
              <a:rPr dirty="0"/>
              <a:t> </a:t>
            </a:r>
            <a:r>
              <a:rPr dirty="0" err="1"/>
              <a:t>en</a:t>
            </a:r>
            <a:r>
              <a:rPr dirty="0"/>
              <a:t> </a:t>
            </a:r>
            <a:r>
              <a:rPr dirty="0" err="1"/>
              <a:t>vooraf</a:t>
            </a:r>
            <a:r>
              <a:rPr dirty="0"/>
              <a:t> </a:t>
            </a:r>
            <a:r>
              <a:rPr dirty="0" err="1"/>
              <a:t>communiceren</a:t>
            </a:r>
            <a:r>
              <a:rPr dirty="0"/>
              <a:t> over </a:t>
            </a:r>
            <a:r>
              <a:rPr dirty="0" err="1"/>
              <a:t>wie</a:t>
            </a:r>
            <a:r>
              <a:rPr dirty="0"/>
              <a:t> </a:t>
            </a:r>
            <a:r>
              <a:rPr dirty="0" err="1"/>
              <a:t>zij</a:t>
            </a:r>
            <a:r>
              <a:rPr dirty="0"/>
              <a:t> </a:t>
            </a:r>
            <a:r>
              <a:rPr dirty="0" err="1"/>
              <a:t>inschakelen</a:t>
            </a:r>
            <a:r>
              <a:rPr dirty="0"/>
              <a:t>.</a:t>
            </a:r>
          </a:p>
          <a:p>
            <a:endParaRPr dirty="0"/>
          </a:p>
          <a:p>
            <a:r>
              <a:rPr dirty="0"/>
              <a:t>Maak van </a:t>
            </a:r>
            <a:r>
              <a:rPr dirty="0" err="1"/>
              <a:t>meldtermijnen</a:t>
            </a:r>
            <a:r>
              <a:rPr dirty="0"/>
              <a:t>, </a:t>
            </a:r>
            <a:r>
              <a:rPr dirty="0" err="1"/>
              <a:t>een</a:t>
            </a:r>
            <a:r>
              <a:rPr dirty="0"/>
              <a:t> </a:t>
            </a:r>
            <a:r>
              <a:rPr dirty="0" err="1"/>
              <a:t>duidelijke</a:t>
            </a:r>
            <a:r>
              <a:rPr dirty="0"/>
              <a:t> </a:t>
            </a:r>
            <a:r>
              <a:rPr dirty="0" err="1"/>
              <a:t>contactpersoon</a:t>
            </a:r>
            <a:r>
              <a:rPr dirty="0"/>
              <a:t> </a:t>
            </a:r>
            <a:r>
              <a:rPr dirty="0" err="1"/>
              <a:t>en</a:t>
            </a:r>
            <a:r>
              <a:rPr dirty="0"/>
              <a:t> </a:t>
            </a:r>
            <a:r>
              <a:rPr dirty="0" err="1"/>
              <a:t>een</a:t>
            </a:r>
            <a:r>
              <a:rPr dirty="0"/>
              <a:t> ‘</a:t>
            </a:r>
            <a:r>
              <a:rPr dirty="0" err="1"/>
              <a:t>geen</a:t>
            </a:r>
            <a:r>
              <a:rPr dirty="0"/>
              <a:t> start </a:t>
            </a:r>
            <a:r>
              <a:rPr dirty="0" err="1"/>
              <a:t>zonder</a:t>
            </a:r>
            <a:r>
              <a:rPr dirty="0"/>
              <a:t> </a:t>
            </a:r>
            <a:r>
              <a:rPr dirty="0" err="1"/>
              <a:t>bevestiging</a:t>
            </a:r>
            <a:r>
              <a:rPr dirty="0"/>
              <a:t>’-</a:t>
            </a:r>
            <a:r>
              <a:rPr dirty="0" err="1"/>
              <a:t>proces</a:t>
            </a:r>
            <a:r>
              <a:rPr dirty="0"/>
              <a:t> </a:t>
            </a:r>
            <a:r>
              <a:rPr dirty="0" err="1"/>
              <a:t>vaste</a:t>
            </a:r>
            <a:r>
              <a:rPr dirty="0"/>
              <a:t> </a:t>
            </a:r>
            <a:r>
              <a:rPr dirty="0" err="1"/>
              <a:t>elementen</a:t>
            </a:r>
            <a:r>
              <a:rPr dirty="0"/>
              <a:t> van de </a:t>
            </a:r>
            <a:r>
              <a:rPr dirty="0" err="1"/>
              <a:t>werfopstart</a:t>
            </a:r>
            <a:r>
              <a:rPr dirty="0"/>
              <a:t> </a:t>
            </a:r>
            <a:r>
              <a:rPr dirty="0" err="1"/>
              <a:t>en</a:t>
            </a:r>
            <a:r>
              <a:rPr dirty="0"/>
              <a:t> de onderaannemingsovereenkomst.</a:t>
            </a: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Catena wijzigt ook de zichtbaarheid in de onderaannemingsketen.</a:t>
            </a:r>
          </a:p>
          <a:p>
            <a:endParaRPr/>
          </a:p>
          <a:p>
            <a:r>
              <a:t>De hoofdaannemer of penvoerder behoudt het volledige overzicht. Een onderaannemer krijgt alleen zicht op de onderaannemers onder hem in de keten, niet op partijen boven hem.</a:t>
            </a:r>
          </a:p>
          <a:p>
            <a:endParaRPr/>
          </a:p>
          <a:p>
            <a:r>
              <a:t>Daarnaast wordt een volgnummer in de keten zichtbaar. Voor onderaannemers gaat het vooral om consultatierechten voor hun eigen deel van de keten.</a:t>
            </a:r>
          </a:p>
          <a:p>
            <a:endParaRPr/>
          </a:p>
          <a:p>
            <a:r>
              <a:t>De praktische boodschap: iedere partij moet haar plaats in de keten en de lagere schakels beheren; de centrale coördinatie ligt bij de penvoerder.</a:t>
            </a:r>
          </a:p>
        </p:txBody>
      </p:sp>
      <p:sp>
        <p:nvSpPr>
          <p:cNvPr id="4" name="Slide Number Placeholder 3"/>
          <p:cNvSpPr>
            <a:spLocks noGrp="1"/>
          </p:cNvSpPr>
          <p:nvPr>
            <p:ph type="sldNum" sz="quarter"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Voor </a:t>
            </a:r>
            <a:r>
              <a:rPr dirty="0" err="1"/>
              <a:t>overheidsopdrachten</a:t>
            </a:r>
            <a:r>
              <a:rPr dirty="0"/>
              <a:t> </a:t>
            </a:r>
            <a:r>
              <a:rPr dirty="0" err="1"/>
              <a:t>komt</a:t>
            </a:r>
            <a:r>
              <a:rPr dirty="0"/>
              <a:t> er </a:t>
            </a:r>
            <a:r>
              <a:rPr dirty="0" err="1"/>
              <a:t>volgens</a:t>
            </a:r>
            <a:r>
              <a:rPr dirty="0"/>
              <a:t> de </a:t>
            </a:r>
            <a:r>
              <a:rPr dirty="0" err="1"/>
              <a:t>beschikbare</a:t>
            </a:r>
            <a:r>
              <a:rPr dirty="0"/>
              <a:t> </a:t>
            </a:r>
            <a:r>
              <a:rPr dirty="0" err="1"/>
              <a:t>informatie</a:t>
            </a:r>
            <a:r>
              <a:rPr dirty="0"/>
              <a:t> extra </a:t>
            </a:r>
            <a:r>
              <a:rPr dirty="0" err="1"/>
              <a:t>administratieve</a:t>
            </a:r>
            <a:r>
              <a:rPr dirty="0"/>
              <a:t> </a:t>
            </a:r>
            <a:r>
              <a:rPr dirty="0" err="1"/>
              <a:t>informatie</a:t>
            </a:r>
            <a:r>
              <a:rPr dirty="0"/>
              <a:t> </a:t>
            </a:r>
            <a:r>
              <a:rPr dirty="0" err="1"/>
              <a:t>bij</a:t>
            </a:r>
            <a:r>
              <a:rPr dirty="0"/>
              <a:t>.</a:t>
            </a:r>
          </a:p>
          <a:p>
            <a:endParaRPr dirty="0"/>
          </a:p>
          <a:p>
            <a:r>
              <a:rPr dirty="0" err="1"/>
              <a:t>Verwacht</a:t>
            </a:r>
            <a:r>
              <a:rPr dirty="0"/>
              <a:t> </a:t>
            </a:r>
            <a:r>
              <a:rPr dirty="0" err="1"/>
              <a:t>worden</a:t>
            </a:r>
            <a:r>
              <a:rPr dirty="0"/>
              <a:t>: de </a:t>
            </a:r>
            <a:r>
              <a:rPr dirty="0" err="1"/>
              <a:t>categorie</a:t>
            </a:r>
            <a:r>
              <a:rPr dirty="0"/>
              <a:t> van het </a:t>
            </a:r>
            <a:r>
              <a:rPr dirty="0" err="1"/>
              <a:t>werk</a:t>
            </a:r>
            <a:r>
              <a:rPr dirty="0"/>
              <a:t>, de </a:t>
            </a:r>
            <a:r>
              <a:rPr dirty="0" err="1"/>
              <a:t>subcategorie</a:t>
            </a:r>
            <a:r>
              <a:rPr dirty="0"/>
              <a:t> van de </a:t>
            </a:r>
            <a:r>
              <a:rPr dirty="0" err="1"/>
              <a:t>activiteiten</a:t>
            </a:r>
            <a:r>
              <a:rPr dirty="0"/>
              <a:t> van de </a:t>
            </a:r>
            <a:r>
              <a:rPr dirty="0" err="1"/>
              <a:t>onderaannemer</a:t>
            </a:r>
            <a:r>
              <a:rPr dirty="0"/>
              <a:t>, de </a:t>
            </a:r>
            <a:r>
              <a:rPr dirty="0" err="1"/>
              <a:t>aanduiding</a:t>
            </a:r>
            <a:r>
              <a:rPr dirty="0"/>
              <a:t> van </a:t>
            </a:r>
            <a:r>
              <a:rPr dirty="0" err="1"/>
              <a:t>wie</a:t>
            </a:r>
            <a:r>
              <a:rPr dirty="0"/>
              <a:t> </a:t>
            </a:r>
            <a:r>
              <a:rPr dirty="0" err="1"/>
              <a:t>asbestwerkzaamheden</a:t>
            </a:r>
            <a:r>
              <a:rPr dirty="0"/>
              <a:t> </a:t>
            </a:r>
            <a:r>
              <a:rPr dirty="0" err="1"/>
              <a:t>uitvoert</a:t>
            </a:r>
            <a:r>
              <a:rPr dirty="0"/>
              <a:t>, </a:t>
            </a:r>
            <a:r>
              <a:rPr dirty="0" err="1"/>
              <a:t>en</a:t>
            </a:r>
            <a:r>
              <a:rPr dirty="0"/>
              <a:t> </a:t>
            </a:r>
            <a:r>
              <a:rPr dirty="0" err="1"/>
              <a:t>een</a:t>
            </a:r>
            <a:r>
              <a:rPr dirty="0"/>
              <a:t> </a:t>
            </a:r>
            <a:r>
              <a:rPr dirty="0" err="1"/>
              <a:t>verplichte</a:t>
            </a:r>
            <a:r>
              <a:rPr dirty="0"/>
              <a:t> </a:t>
            </a:r>
            <a:r>
              <a:rPr dirty="0" err="1"/>
              <a:t>opgave</a:t>
            </a:r>
            <a:r>
              <a:rPr dirty="0"/>
              <a:t> van alle </a:t>
            </a:r>
            <a:r>
              <a:rPr dirty="0" err="1"/>
              <a:t>werflocaties</a:t>
            </a:r>
            <a:r>
              <a:rPr dirty="0"/>
              <a:t>.</a:t>
            </a:r>
          </a:p>
          <a:p>
            <a:endParaRPr dirty="0"/>
          </a:p>
          <a:p>
            <a:r>
              <a:rPr dirty="0"/>
              <a:t>Dat </a:t>
            </a:r>
            <a:r>
              <a:rPr dirty="0" err="1"/>
              <a:t>laatste</a:t>
            </a:r>
            <a:r>
              <a:rPr dirty="0"/>
              <a:t> is </a:t>
            </a:r>
            <a:r>
              <a:rPr dirty="0" err="1"/>
              <a:t>operationeel</a:t>
            </a:r>
            <a:r>
              <a:rPr dirty="0"/>
              <a:t> </a:t>
            </a:r>
            <a:r>
              <a:rPr dirty="0" err="1"/>
              <a:t>belangrijk</a:t>
            </a:r>
            <a:r>
              <a:rPr dirty="0"/>
              <a:t>. Een </a:t>
            </a:r>
            <a:r>
              <a:rPr dirty="0" err="1"/>
              <a:t>onderhoudsdossier</a:t>
            </a:r>
            <a:r>
              <a:rPr dirty="0"/>
              <a:t> met </a:t>
            </a:r>
            <a:r>
              <a:rPr dirty="0" err="1"/>
              <a:t>twintig</a:t>
            </a:r>
            <a:r>
              <a:rPr dirty="0"/>
              <a:t> tunnels </a:t>
            </a:r>
            <a:r>
              <a:rPr dirty="0" err="1"/>
              <a:t>kan</a:t>
            </a:r>
            <a:r>
              <a:rPr dirty="0"/>
              <a:t> </a:t>
            </a:r>
            <a:r>
              <a:rPr dirty="0" err="1"/>
              <a:t>betekenen</a:t>
            </a:r>
            <a:r>
              <a:rPr dirty="0"/>
              <a:t> </a:t>
            </a:r>
            <a:r>
              <a:rPr dirty="0" err="1"/>
              <a:t>dat</a:t>
            </a:r>
            <a:r>
              <a:rPr dirty="0"/>
              <a:t> </a:t>
            </a:r>
            <a:r>
              <a:rPr dirty="0" err="1"/>
              <a:t>twintig</a:t>
            </a:r>
            <a:r>
              <a:rPr dirty="0"/>
              <a:t> </a:t>
            </a:r>
            <a:r>
              <a:rPr dirty="0" err="1"/>
              <a:t>afzonderlijke</a:t>
            </a:r>
            <a:r>
              <a:rPr dirty="0"/>
              <a:t> </a:t>
            </a:r>
            <a:r>
              <a:rPr dirty="0" err="1"/>
              <a:t>adressen</a:t>
            </a:r>
            <a:r>
              <a:rPr dirty="0"/>
              <a:t> of </a:t>
            </a:r>
            <a:r>
              <a:rPr dirty="0" err="1"/>
              <a:t>locaties</a:t>
            </a:r>
            <a:r>
              <a:rPr dirty="0"/>
              <a:t> </a:t>
            </a:r>
            <a:r>
              <a:rPr dirty="0" err="1"/>
              <a:t>moeten</a:t>
            </a:r>
            <a:r>
              <a:rPr dirty="0"/>
              <a:t> </a:t>
            </a:r>
            <a:r>
              <a:rPr dirty="0" err="1"/>
              <a:t>worden</a:t>
            </a:r>
            <a:r>
              <a:rPr dirty="0"/>
              <a:t> </a:t>
            </a:r>
            <a:r>
              <a:rPr dirty="0" err="1"/>
              <a:t>ingevoerd</a:t>
            </a:r>
            <a:r>
              <a:rPr dirty="0"/>
              <a:t>.</a:t>
            </a:r>
          </a:p>
          <a:p>
            <a:endParaRPr dirty="0"/>
          </a:p>
          <a:p>
            <a:r>
              <a:rPr dirty="0" err="1"/>
              <a:t>Organisaties</a:t>
            </a:r>
            <a:r>
              <a:rPr dirty="0"/>
              <a:t> die </a:t>
            </a:r>
            <a:r>
              <a:rPr dirty="0" err="1"/>
              <a:t>regelmatig</a:t>
            </a:r>
            <a:r>
              <a:rPr dirty="0"/>
              <a:t> </a:t>
            </a:r>
            <a:r>
              <a:rPr dirty="0" err="1"/>
              <a:t>overheidsopdrachten</a:t>
            </a:r>
            <a:r>
              <a:rPr dirty="0"/>
              <a:t> </a:t>
            </a:r>
            <a:r>
              <a:rPr dirty="0" err="1"/>
              <a:t>uitvoeren</a:t>
            </a:r>
            <a:r>
              <a:rPr dirty="0"/>
              <a:t>, </a:t>
            </a:r>
            <a:r>
              <a:rPr dirty="0" err="1"/>
              <a:t>doen</a:t>
            </a:r>
            <a:r>
              <a:rPr dirty="0"/>
              <a:t> er </a:t>
            </a:r>
            <a:r>
              <a:rPr dirty="0" err="1"/>
              <a:t>goed</a:t>
            </a:r>
            <a:r>
              <a:rPr dirty="0"/>
              <a:t> </a:t>
            </a:r>
            <a:r>
              <a:rPr dirty="0" err="1"/>
              <a:t>aan</a:t>
            </a:r>
            <a:r>
              <a:rPr dirty="0"/>
              <a:t> om nu al </a:t>
            </a:r>
            <a:r>
              <a:rPr dirty="0" err="1"/>
              <a:t>na</a:t>
            </a:r>
            <a:r>
              <a:rPr dirty="0"/>
              <a:t> </a:t>
            </a:r>
            <a:r>
              <a:rPr dirty="0" err="1"/>
              <a:t>te</a:t>
            </a:r>
            <a:r>
              <a:rPr dirty="0"/>
              <a:t> </a:t>
            </a:r>
            <a:r>
              <a:rPr dirty="0" err="1"/>
              <a:t>gaan</a:t>
            </a:r>
            <a:r>
              <a:rPr dirty="0"/>
              <a:t> of die </a:t>
            </a:r>
            <a:r>
              <a:rPr dirty="0" err="1"/>
              <a:t>gegevens</a:t>
            </a:r>
            <a:r>
              <a:rPr dirty="0"/>
              <a:t> </a:t>
            </a:r>
            <a:r>
              <a:rPr dirty="0" err="1"/>
              <a:t>centraal</a:t>
            </a:r>
            <a:r>
              <a:rPr dirty="0"/>
              <a:t> </a:t>
            </a:r>
            <a:r>
              <a:rPr dirty="0" err="1"/>
              <a:t>beschikbaar</a:t>
            </a:r>
            <a:r>
              <a:rPr dirty="0"/>
              <a:t> </a:t>
            </a:r>
            <a:r>
              <a:rPr dirty="0" err="1"/>
              <a:t>zijn</a:t>
            </a:r>
            <a:r>
              <a:rPr dirty="0"/>
              <a:t> </a:t>
            </a:r>
            <a:r>
              <a:rPr dirty="0" err="1"/>
              <a:t>bij</a:t>
            </a:r>
            <a:r>
              <a:rPr dirty="0"/>
              <a:t> </a:t>
            </a:r>
            <a:r>
              <a:rPr dirty="0" err="1"/>
              <a:t>calculatie</a:t>
            </a:r>
            <a:r>
              <a:rPr dirty="0"/>
              <a:t>, </a:t>
            </a:r>
            <a:r>
              <a:rPr dirty="0" err="1"/>
              <a:t>uitvoering</a:t>
            </a:r>
            <a:r>
              <a:rPr dirty="0"/>
              <a:t> </a:t>
            </a:r>
            <a:r>
              <a:rPr dirty="0" err="1"/>
              <a:t>en</a:t>
            </a:r>
            <a:r>
              <a:rPr dirty="0"/>
              <a:t> </a:t>
            </a:r>
            <a:r>
              <a:rPr dirty="0" err="1"/>
              <a:t>administratie</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De </a:t>
            </a:r>
            <a:r>
              <a:rPr dirty="0" err="1"/>
              <a:t>samenvatting</a:t>
            </a:r>
            <a:r>
              <a:rPr dirty="0"/>
              <a:t> is </a:t>
            </a:r>
            <a:r>
              <a:rPr dirty="0" err="1"/>
              <a:t>eenvoudig</a:t>
            </a:r>
            <a:r>
              <a:rPr dirty="0"/>
              <a:t>. Catena is </a:t>
            </a:r>
            <a:r>
              <a:rPr dirty="0" err="1"/>
              <a:t>een</a:t>
            </a:r>
            <a:r>
              <a:rPr dirty="0"/>
              <a:t> </a:t>
            </a:r>
            <a:r>
              <a:rPr dirty="0" err="1"/>
              <a:t>nieuwe</a:t>
            </a:r>
            <a:r>
              <a:rPr dirty="0"/>
              <a:t> </a:t>
            </a:r>
            <a:r>
              <a:rPr dirty="0" err="1"/>
              <a:t>toepassing</a:t>
            </a:r>
            <a:r>
              <a:rPr dirty="0"/>
              <a:t>, maar </a:t>
            </a:r>
            <a:r>
              <a:rPr dirty="0" err="1"/>
              <a:t>vooral</a:t>
            </a:r>
            <a:r>
              <a:rPr dirty="0"/>
              <a:t> </a:t>
            </a:r>
            <a:r>
              <a:rPr dirty="0" err="1"/>
              <a:t>een</a:t>
            </a:r>
            <a:r>
              <a:rPr dirty="0"/>
              <a:t> </a:t>
            </a:r>
            <a:r>
              <a:rPr dirty="0" err="1"/>
              <a:t>nieuwe</a:t>
            </a:r>
            <a:r>
              <a:rPr dirty="0"/>
              <a:t> </a:t>
            </a:r>
            <a:r>
              <a:rPr dirty="0" err="1"/>
              <a:t>ketenlogica</a:t>
            </a:r>
            <a:r>
              <a:rPr dirty="0"/>
              <a:t>.</a:t>
            </a:r>
          </a:p>
          <a:p>
            <a:endParaRPr dirty="0"/>
          </a:p>
          <a:p>
            <a:r>
              <a:rPr dirty="0"/>
              <a:t>De </a:t>
            </a:r>
            <a:r>
              <a:rPr dirty="0" err="1"/>
              <a:t>hoofdaannemer</a:t>
            </a:r>
            <a:r>
              <a:rPr dirty="0"/>
              <a:t> of </a:t>
            </a:r>
            <a:r>
              <a:rPr dirty="0" err="1"/>
              <a:t>penvoerder</a:t>
            </a:r>
            <a:r>
              <a:rPr dirty="0"/>
              <a:t> </a:t>
            </a:r>
            <a:r>
              <a:rPr dirty="0" err="1"/>
              <a:t>wordt</a:t>
            </a:r>
            <a:r>
              <a:rPr dirty="0"/>
              <a:t> de centrale actor. De </a:t>
            </a:r>
            <a:r>
              <a:rPr dirty="0" err="1"/>
              <a:t>onderaannemer</a:t>
            </a:r>
            <a:r>
              <a:rPr dirty="0"/>
              <a:t> </a:t>
            </a:r>
            <a:r>
              <a:rPr dirty="0" err="1"/>
              <a:t>ziet</a:t>
            </a:r>
            <a:r>
              <a:rPr dirty="0"/>
              <a:t> </a:t>
            </a:r>
            <a:r>
              <a:rPr dirty="0" err="1"/>
              <a:t>vooral</a:t>
            </a:r>
            <a:r>
              <a:rPr dirty="0"/>
              <a:t> </a:t>
            </a:r>
            <a:r>
              <a:rPr dirty="0" err="1"/>
              <a:t>zijn</a:t>
            </a:r>
            <a:r>
              <a:rPr dirty="0"/>
              <a:t> </a:t>
            </a:r>
            <a:r>
              <a:rPr dirty="0" err="1"/>
              <a:t>plaats</a:t>
            </a:r>
            <a:r>
              <a:rPr dirty="0"/>
              <a:t> </a:t>
            </a:r>
            <a:r>
              <a:rPr dirty="0" err="1"/>
              <a:t>en</a:t>
            </a:r>
            <a:r>
              <a:rPr dirty="0"/>
              <a:t> de </a:t>
            </a:r>
            <a:r>
              <a:rPr dirty="0" err="1"/>
              <a:t>lagere</a:t>
            </a:r>
            <a:r>
              <a:rPr dirty="0"/>
              <a:t> </a:t>
            </a:r>
            <a:r>
              <a:rPr dirty="0" err="1"/>
              <a:t>schakels</a:t>
            </a:r>
            <a:r>
              <a:rPr dirty="0"/>
              <a:t>. Bij </a:t>
            </a:r>
            <a:r>
              <a:rPr dirty="0" err="1"/>
              <a:t>overheidsopdrachten</a:t>
            </a:r>
            <a:r>
              <a:rPr dirty="0"/>
              <a:t> </a:t>
            </a:r>
            <a:r>
              <a:rPr dirty="0" err="1"/>
              <a:t>komen</a:t>
            </a:r>
            <a:r>
              <a:rPr dirty="0"/>
              <a:t> </a:t>
            </a:r>
            <a:r>
              <a:rPr dirty="0" err="1"/>
              <a:t>bijkomende</a:t>
            </a:r>
            <a:r>
              <a:rPr dirty="0"/>
              <a:t> </a:t>
            </a:r>
            <a:r>
              <a:rPr dirty="0" err="1"/>
              <a:t>gegevensvereisten</a:t>
            </a:r>
            <a:r>
              <a:rPr dirty="0"/>
              <a:t>.</a:t>
            </a:r>
          </a:p>
          <a:p>
            <a:endParaRPr dirty="0"/>
          </a:p>
          <a:p>
            <a:r>
              <a:rPr dirty="0" err="1"/>
              <a:t>Bereid</a:t>
            </a:r>
            <a:r>
              <a:rPr dirty="0"/>
              <a:t> u </a:t>
            </a:r>
            <a:r>
              <a:rPr dirty="0" err="1"/>
              <a:t>dus</a:t>
            </a:r>
            <a:r>
              <a:rPr dirty="0"/>
              <a:t> </a:t>
            </a:r>
            <a:r>
              <a:rPr dirty="0" err="1"/>
              <a:t>niet</a:t>
            </a:r>
            <a:r>
              <a:rPr dirty="0"/>
              <a:t> </a:t>
            </a:r>
            <a:r>
              <a:rPr dirty="0" err="1"/>
              <a:t>alleen</a:t>
            </a:r>
            <a:r>
              <a:rPr dirty="0"/>
              <a:t> </a:t>
            </a:r>
            <a:r>
              <a:rPr dirty="0" err="1"/>
              <a:t>technisch</a:t>
            </a:r>
            <a:r>
              <a:rPr dirty="0"/>
              <a:t> voor. </a:t>
            </a:r>
            <a:r>
              <a:rPr dirty="0" err="1"/>
              <a:t>Breng</a:t>
            </a:r>
            <a:r>
              <a:rPr dirty="0"/>
              <a:t> de </a:t>
            </a:r>
            <a:r>
              <a:rPr dirty="0" err="1"/>
              <a:t>keten</a:t>
            </a:r>
            <a:r>
              <a:rPr dirty="0"/>
              <a:t> in </a:t>
            </a:r>
            <a:r>
              <a:rPr dirty="0" err="1"/>
              <a:t>kaart</a:t>
            </a:r>
            <a:r>
              <a:rPr dirty="0"/>
              <a:t>, </a:t>
            </a:r>
            <a:r>
              <a:rPr dirty="0" err="1"/>
              <a:t>zet</a:t>
            </a:r>
            <a:r>
              <a:rPr dirty="0"/>
              <a:t> de </a:t>
            </a:r>
            <a:r>
              <a:rPr dirty="0" err="1"/>
              <a:t>informatieflow</a:t>
            </a:r>
            <a:r>
              <a:rPr dirty="0"/>
              <a:t> </a:t>
            </a:r>
            <a:r>
              <a:rPr dirty="0" err="1"/>
              <a:t>contractueel</a:t>
            </a:r>
            <a:r>
              <a:rPr dirty="0"/>
              <a:t> </a:t>
            </a:r>
            <a:r>
              <a:rPr dirty="0" err="1"/>
              <a:t>scherp</a:t>
            </a:r>
            <a:r>
              <a:rPr dirty="0"/>
              <a:t> </a:t>
            </a:r>
            <a:r>
              <a:rPr dirty="0" err="1"/>
              <a:t>en</a:t>
            </a:r>
            <a:r>
              <a:rPr dirty="0"/>
              <a:t> </a:t>
            </a:r>
            <a:r>
              <a:rPr dirty="0" err="1"/>
              <a:t>zorg</a:t>
            </a:r>
            <a:r>
              <a:rPr dirty="0"/>
              <a:t> </a:t>
            </a:r>
            <a:r>
              <a:rPr dirty="0" err="1"/>
              <a:t>dat</a:t>
            </a:r>
            <a:r>
              <a:rPr dirty="0"/>
              <a:t> de </a:t>
            </a:r>
            <a:r>
              <a:rPr dirty="0" err="1"/>
              <a:t>gegevens</a:t>
            </a:r>
            <a:r>
              <a:rPr dirty="0"/>
              <a:t> </a:t>
            </a:r>
            <a:r>
              <a:rPr dirty="0" err="1"/>
              <a:t>vóór</a:t>
            </a:r>
            <a:r>
              <a:rPr dirty="0"/>
              <a:t> de </a:t>
            </a:r>
            <a:r>
              <a:rPr dirty="0" err="1"/>
              <a:t>werfstart</a:t>
            </a:r>
            <a:r>
              <a:rPr dirty="0"/>
              <a:t> </a:t>
            </a:r>
            <a:r>
              <a:rPr dirty="0" err="1"/>
              <a:t>beschikbaar</a:t>
            </a:r>
            <a:r>
              <a:rPr dirty="0"/>
              <a:t> </a:t>
            </a:r>
            <a:r>
              <a:rPr dirty="0" err="1"/>
              <a:t>zijn</a:t>
            </a:r>
            <a:r>
              <a:rPr dirty="0"/>
              <a:t>.</a:t>
            </a:r>
          </a:p>
          <a:p>
            <a:endParaRPr dirty="0"/>
          </a:p>
          <a:p>
            <a:r>
              <a:rPr dirty="0" err="1"/>
              <a:t>Volgens</a:t>
            </a:r>
            <a:r>
              <a:rPr dirty="0"/>
              <a:t> de </a:t>
            </a:r>
            <a:r>
              <a:rPr dirty="0" err="1"/>
              <a:t>beschikbare</a:t>
            </a:r>
            <a:r>
              <a:rPr dirty="0"/>
              <a:t> </a:t>
            </a:r>
            <a:r>
              <a:rPr dirty="0" err="1"/>
              <a:t>informatie</a:t>
            </a:r>
            <a:r>
              <a:rPr dirty="0"/>
              <a:t> </a:t>
            </a:r>
            <a:r>
              <a:rPr dirty="0" err="1"/>
              <a:t>voorziet</a:t>
            </a:r>
            <a:r>
              <a:rPr dirty="0"/>
              <a:t> de RSZ </a:t>
            </a:r>
            <a:r>
              <a:rPr dirty="0" err="1"/>
              <a:t>communicatie</a:t>
            </a:r>
            <a:r>
              <a:rPr dirty="0"/>
              <a:t> </a:t>
            </a:r>
            <a:r>
              <a:rPr dirty="0" err="1"/>
              <a:t>en</a:t>
            </a:r>
            <a:r>
              <a:rPr dirty="0"/>
              <a:t> </a:t>
            </a:r>
            <a:r>
              <a:rPr dirty="0" err="1"/>
              <a:t>een</a:t>
            </a:r>
            <a:r>
              <a:rPr dirty="0"/>
              <a:t> </a:t>
            </a:r>
            <a:r>
              <a:rPr dirty="0" err="1"/>
              <a:t>testperiode</a:t>
            </a:r>
            <a:r>
              <a:rPr dirty="0"/>
              <a:t> vanaf het </a:t>
            </a:r>
            <a:r>
              <a:rPr dirty="0" err="1"/>
              <a:t>najaar</a:t>
            </a:r>
            <a:r>
              <a:rPr dirty="0"/>
              <a:t> 2026. </a:t>
            </a:r>
            <a:r>
              <a:rPr dirty="0" err="1"/>
              <a:t>Volg</a:t>
            </a:r>
            <a:r>
              <a:rPr dirty="0"/>
              <a:t> </a:t>
            </a:r>
            <a:r>
              <a:rPr dirty="0" err="1"/>
              <a:t>dit</a:t>
            </a:r>
            <a:r>
              <a:rPr dirty="0"/>
              <a:t> </a:t>
            </a:r>
            <a:r>
              <a:rPr dirty="0" err="1"/>
              <a:t>nauwgezet</a:t>
            </a:r>
            <a:r>
              <a:rPr dirty="0"/>
              <a:t> op.</a:t>
            </a:r>
          </a:p>
        </p:txBody>
      </p:sp>
      <p:sp>
        <p:nvSpPr>
          <p:cNvPr id="4" name="Slide Number Placeholder 3"/>
          <p:cNvSpPr>
            <a:spLocks noGrp="1"/>
          </p:cNvSpPr>
          <p:nvPr>
            <p:ph type="sldNum" sz="quarter" idx="5"/>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Ciao </a:t>
            </a:r>
            <a:r>
              <a:rPr dirty="0" err="1"/>
              <a:t>staat</a:t>
            </a:r>
            <a:r>
              <a:rPr dirty="0"/>
              <a:t> voor Check In and Out at Work </a:t>
            </a:r>
            <a:r>
              <a:rPr lang="nl-BE" dirty="0">
                <a:sym typeface="Wingdings" panose="05000000000000000000" pitchFamily="2" charset="2"/>
              </a:rPr>
              <a:t> ciao </a:t>
            </a:r>
            <a:r>
              <a:rPr lang="nl-BE" dirty="0" err="1">
                <a:sym typeface="Wingdings" panose="05000000000000000000" pitchFamily="2" charset="2"/>
              </a:rPr>
              <a:t>bella</a:t>
            </a:r>
            <a:r>
              <a:rPr lang="nl-BE" dirty="0">
                <a:sym typeface="Wingdings" panose="05000000000000000000" pitchFamily="2" charset="2"/>
              </a:rPr>
              <a:t>! </a:t>
            </a:r>
            <a:endParaRPr dirty="0"/>
          </a:p>
          <a:p>
            <a:endParaRPr dirty="0"/>
          </a:p>
          <a:p>
            <a:r>
              <a:rPr dirty="0" err="1"/>
              <a:t>Volgens</a:t>
            </a:r>
            <a:r>
              <a:rPr dirty="0"/>
              <a:t> de </a:t>
            </a:r>
            <a:r>
              <a:rPr dirty="0" err="1"/>
              <a:t>beschikbare</a:t>
            </a:r>
            <a:r>
              <a:rPr dirty="0"/>
              <a:t> </a:t>
            </a:r>
            <a:r>
              <a:rPr dirty="0" err="1"/>
              <a:t>sectorinformatie</a:t>
            </a:r>
            <a:r>
              <a:rPr dirty="0"/>
              <a:t> is de start </a:t>
            </a:r>
            <a:r>
              <a:rPr dirty="0" err="1"/>
              <a:t>voorzien</a:t>
            </a:r>
            <a:r>
              <a:rPr dirty="0"/>
              <a:t> op 1 </a:t>
            </a:r>
            <a:r>
              <a:rPr dirty="0" err="1"/>
              <a:t>april</a:t>
            </a:r>
            <a:r>
              <a:rPr dirty="0"/>
              <a:t> 2027, </a:t>
            </a:r>
            <a:r>
              <a:rPr dirty="0" err="1"/>
              <a:t>dus</a:t>
            </a:r>
            <a:r>
              <a:rPr dirty="0"/>
              <a:t> </a:t>
            </a:r>
            <a:r>
              <a:rPr dirty="0" err="1"/>
              <a:t>niet</a:t>
            </a:r>
            <a:r>
              <a:rPr dirty="0"/>
              <a:t> op 1 </a:t>
            </a:r>
            <a:r>
              <a:rPr dirty="0" err="1"/>
              <a:t>januari</a:t>
            </a:r>
            <a:r>
              <a:rPr dirty="0"/>
              <a:t> 2027. Testen </a:t>
            </a:r>
            <a:r>
              <a:rPr dirty="0" err="1"/>
              <a:t>zou</a:t>
            </a:r>
            <a:r>
              <a:rPr dirty="0"/>
              <a:t> al in het </a:t>
            </a:r>
            <a:r>
              <a:rPr dirty="0" err="1"/>
              <a:t>eerste</a:t>
            </a:r>
            <a:r>
              <a:rPr dirty="0"/>
              <a:t> </a:t>
            </a:r>
            <a:r>
              <a:rPr dirty="0" err="1"/>
              <a:t>kwartaal</a:t>
            </a:r>
            <a:r>
              <a:rPr dirty="0"/>
              <a:t> van 2027 </a:t>
            </a:r>
            <a:r>
              <a:rPr dirty="0" err="1"/>
              <a:t>mogelijk</a:t>
            </a:r>
            <a:r>
              <a:rPr dirty="0"/>
              <a:t> </a:t>
            </a:r>
            <a:r>
              <a:rPr dirty="0" err="1"/>
              <a:t>zijn</a:t>
            </a:r>
            <a:r>
              <a:rPr dirty="0"/>
              <a:t>. Vanaf de start </a:t>
            </a:r>
            <a:r>
              <a:rPr dirty="0" err="1"/>
              <a:t>wordt</a:t>
            </a:r>
            <a:r>
              <a:rPr dirty="0"/>
              <a:t> </a:t>
            </a:r>
            <a:r>
              <a:rPr dirty="0" err="1"/>
              <a:t>een</a:t>
            </a:r>
            <a:r>
              <a:rPr dirty="0"/>
              <a:t> </a:t>
            </a:r>
            <a:r>
              <a:rPr dirty="0" err="1"/>
              <a:t>overgangsperiode</a:t>
            </a:r>
            <a:r>
              <a:rPr dirty="0"/>
              <a:t> </a:t>
            </a:r>
            <a:r>
              <a:rPr dirty="0" err="1"/>
              <a:t>zonder</a:t>
            </a:r>
            <a:r>
              <a:rPr dirty="0"/>
              <a:t> </a:t>
            </a:r>
            <a:r>
              <a:rPr dirty="0" err="1"/>
              <a:t>sancties</a:t>
            </a:r>
            <a:r>
              <a:rPr dirty="0"/>
              <a:t> </a:t>
            </a:r>
            <a:r>
              <a:rPr dirty="0" err="1"/>
              <a:t>verwacht</a:t>
            </a:r>
            <a:r>
              <a:rPr dirty="0"/>
              <a:t>.</a:t>
            </a:r>
          </a:p>
          <a:p>
            <a:endParaRPr dirty="0"/>
          </a:p>
          <a:p>
            <a:r>
              <a:rPr dirty="0"/>
              <a:t>Het </a:t>
            </a:r>
            <a:r>
              <a:rPr dirty="0" err="1"/>
              <a:t>belangrijkste</a:t>
            </a:r>
            <a:r>
              <a:rPr dirty="0"/>
              <a:t> </a:t>
            </a:r>
            <a:r>
              <a:rPr dirty="0" err="1"/>
              <a:t>onderscheid</a:t>
            </a:r>
            <a:r>
              <a:rPr dirty="0"/>
              <a:t>: Ciao is </a:t>
            </a:r>
            <a:r>
              <a:rPr dirty="0" err="1"/>
              <a:t>een</a:t>
            </a:r>
            <a:r>
              <a:rPr dirty="0"/>
              <a:t> </a:t>
            </a:r>
            <a:r>
              <a:rPr dirty="0" err="1"/>
              <a:t>uitbreiding</a:t>
            </a:r>
            <a:r>
              <a:rPr dirty="0"/>
              <a:t> van de </a:t>
            </a:r>
            <a:r>
              <a:rPr dirty="0" err="1"/>
              <a:t>aanwezigheidsregistratie</a:t>
            </a:r>
            <a:r>
              <a:rPr dirty="0"/>
              <a:t> op de werf. Het is </a:t>
            </a:r>
            <a:r>
              <a:rPr dirty="0" err="1"/>
              <a:t>niet</a:t>
            </a:r>
            <a:r>
              <a:rPr dirty="0"/>
              <a:t> </a:t>
            </a:r>
            <a:r>
              <a:rPr dirty="0" err="1"/>
              <a:t>hetzelfde</a:t>
            </a:r>
            <a:r>
              <a:rPr dirty="0"/>
              <a:t> </a:t>
            </a:r>
            <a:r>
              <a:rPr dirty="0" err="1"/>
              <a:t>als</a:t>
            </a:r>
            <a:r>
              <a:rPr dirty="0"/>
              <a:t> de </a:t>
            </a:r>
            <a:r>
              <a:rPr dirty="0" err="1"/>
              <a:t>algemene</a:t>
            </a:r>
            <a:r>
              <a:rPr dirty="0"/>
              <a:t> </a:t>
            </a:r>
            <a:r>
              <a:rPr dirty="0" err="1"/>
              <a:t>arbeidstijdregistratie</a:t>
            </a:r>
            <a:r>
              <a:rPr dirty="0"/>
              <a:t> </a:t>
            </a:r>
            <a:r>
              <a:rPr dirty="0" err="1"/>
              <a:t>waarover</a:t>
            </a:r>
            <a:r>
              <a:rPr dirty="0"/>
              <a:t> we </a:t>
            </a:r>
            <a:r>
              <a:rPr dirty="0" err="1"/>
              <a:t>eerder</a:t>
            </a:r>
            <a:r>
              <a:rPr dirty="0"/>
              <a:t> </a:t>
            </a:r>
            <a:r>
              <a:rPr dirty="0" err="1"/>
              <a:t>spraken</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a:p>
            <a:r>
              <a:rPr dirty="0"/>
              <a:t>CIAW is de </a:t>
            </a:r>
            <a:r>
              <a:rPr dirty="0" err="1"/>
              <a:t>bestaande</a:t>
            </a:r>
            <a:r>
              <a:rPr dirty="0"/>
              <a:t> </a:t>
            </a:r>
            <a:r>
              <a:rPr dirty="0" err="1"/>
              <a:t>elektronische</a:t>
            </a:r>
            <a:r>
              <a:rPr dirty="0"/>
              <a:t> </a:t>
            </a:r>
            <a:r>
              <a:rPr dirty="0" err="1"/>
              <a:t>aanwezigheidsregistratie</a:t>
            </a:r>
            <a:r>
              <a:rPr dirty="0"/>
              <a:t> op </a:t>
            </a:r>
            <a:r>
              <a:rPr dirty="0" err="1"/>
              <a:t>bepaalde</a:t>
            </a:r>
            <a:r>
              <a:rPr dirty="0"/>
              <a:t> </a:t>
            </a:r>
            <a:r>
              <a:rPr dirty="0" err="1"/>
              <a:t>bouwplaatsen</a:t>
            </a:r>
            <a:r>
              <a:rPr dirty="0"/>
              <a:t>. Ciao </a:t>
            </a:r>
            <a:r>
              <a:rPr dirty="0" err="1"/>
              <a:t>bouwt</a:t>
            </a:r>
            <a:r>
              <a:rPr dirty="0"/>
              <a:t> </a:t>
            </a:r>
            <a:r>
              <a:rPr dirty="0" err="1"/>
              <a:t>daarop</a:t>
            </a:r>
            <a:r>
              <a:rPr dirty="0"/>
              <a:t> </a:t>
            </a:r>
            <a:r>
              <a:rPr dirty="0" err="1"/>
              <a:t>voort</a:t>
            </a:r>
            <a:r>
              <a:rPr dirty="0"/>
              <a:t>, maar </a:t>
            </a:r>
            <a:r>
              <a:rPr dirty="0" err="1"/>
              <a:t>vraagt</a:t>
            </a:r>
            <a:r>
              <a:rPr dirty="0"/>
              <a:t> </a:t>
            </a:r>
            <a:r>
              <a:rPr dirty="0" err="1"/>
              <a:t>naast</a:t>
            </a:r>
            <a:r>
              <a:rPr dirty="0"/>
              <a:t> de check-in </a:t>
            </a:r>
            <a:r>
              <a:rPr dirty="0" err="1"/>
              <a:t>ook</a:t>
            </a:r>
            <a:r>
              <a:rPr dirty="0"/>
              <a:t> </a:t>
            </a:r>
            <a:r>
              <a:rPr dirty="0" err="1"/>
              <a:t>een</a:t>
            </a:r>
            <a:r>
              <a:rPr dirty="0"/>
              <a:t> check-out.</a:t>
            </a:r>
          </a:p>
          <a:p>
            <a:endParaRPr dirty="0"/>
          </a:p>
          <a:p>
            <a:r>
              <a:rPr dirty="0"/>
              <a:t>Bij Ciao </a:t>
            </a:r>
            <a:r>
              <a:rPr dirty="0" err="1"/>
              <a:t>registreert</a:t>
            </a:r>
            <a:r>
              <a:rPr dirty="0"/>
              <a:t> de </a:t>
            </a:r>
            <a:r>
              <a:rPr dirty="0" err="1"/>
              <a:t>individuele</a:t>
            </a:r>
            <a:r>
              <a:rPr dirty="0"/>
              <a:t> </a:t>
            </a:r>
            <a:r>
              <a:rPr dirty="0" err="1"/>
              <a:t>arbeider</a:t>
            </a:r>
            <a:r>
              <a:rPr dirty="0"/>
              <a:t> of </a:t>
            </a:r>
            <a:r>
              <a:rPr dirty="0" err="1"/>
              <a:t>zelfstandige</a:t>
            </a:r>
            <a:r>
              <a:rPr dirty="0"/>
              <a:t> </a:t>
            </a:r>
            <a:r>
              <a:rPr dirty="0" err="1"/>
              <a:t>zelf</a:t>
            </a:r>
            <a:r>
              <a:rPr dirty="0"/>
              <a:t>. De </a:t>
            </a:r>
            <a:r>
              <a:rPr dirty="0" err="1"/>
              <a:t>werkgever</a:t>
            </a:r>
            <a:r>
              <a:rPr dirty="0"/>
              <a:t> </a:t>
            </a:r>
            <a:r>
              <a:rPr dirty="0" err="1"/>
              <a:t>kan</a:t>
            </a:r>
            <a:r>
              <a:rPr dirty="0"/>
              <a:t> de </a:t>
            </a:r>
            <a:r>
              <a:rPr dirty="0" err="1"/>
              <a:t>registratie</a:t>
            </a:r>
            <a:r>
              <a:rPr dirty="0"/>
              <a:t> </a:t>
            </a:r>
            <a:r>
              <a:rPr dirty="0" err="1"/>
              <a:t>raadplegen</a:t>
            </a:r>
            <a:r>
              <a:rPr dirty="0"/>
              <a:t>, maar </a:t>
            </a:r>
            <a:r>
              <a:rPr dirty="0" err="1"/>
              <a:t>zou</a:t>
            </a:r>
            <a:r>
              <a:rPr dirty="0"/>
              <a:t> ze </a:t>
            </a:r>
            <a:r>
              <a:rPr dirty="0" err="1"/>
              <a:t>niet</a:t>
            </a:r>
            <a:r>
              <a:rPr dirty="0"/>
              <a:t> </a:t>
            </a:r>
            <a:r>
              <a:rPr dirty="0" err="1"/>
              <a:t>zelf</a:t>
            </a:r>
            <a:r>
              <a:rPr dirty="0"/>
              <a:t> </a:t>
            </a:r>
            <a:r>
              <a:rPr dirty="0" err="1"/>
              <a:t>kunnen</a:t>
            </a:r>
            <a:r>
              <a:rPr dirty="0"/>
              <a:t> </a:t>
            </a:r>
            <a:r>
              <a:rPr dirty="0" err="1"/>
              <a:t>doorgeven</a:t>
            </a:r>
            <a:r>
              <a:rPr dirty="0"/>
              <a:t> of </a:t>
            </a:r>
            <a:r>
              <a:rPr dirty="0" err="1"/>
              <a:t>corrigeren</a:t>
            </a:r>
            <a:r>
              <a:rPr dirty="0"/>
              <a:t>. Bij </a:t>
            </a:r>
            <a:r>
              <a:rPr dirty="0" err="1"/>
              <a:t>een</a:t>
            </a:r>
            <a:r>
              <a:rPr dirty="0"/>
              <a:t> </a:t>
            </a:r>
            <a:r>
              <a:rPr dirty="0" err="1"/>
              <a:t>ontbrekende</a:t>
            </a:r>
            <a:r>
              <a:rPr dirty="0"/>
              <a:t> </a:t>
            </a:r>
            <a:r>
              <a:rPr dirty="0" err="1"/>
              <a:t>registratie</a:t>
            </a:r>
            <a:r>
              <a:rPr dirty="0"/>
              <a:t> </a:t>
            </a:r>
            <a:r>
              <a:rPr dirty="0" err="1"/>
              <a:t>moet</a:t>
            </a:r>
            <a:r>
              <a:rPr dirty="0"/>
              <a:t> de </a:t>
            </a:r>
            <a:r>
              <a:rPr dirty="0" err="1"/>
              <a:t>werkgever</a:t>
            </a:r>
            <a:r>
              <a:rPr dirty="0"/>
              <a:t> de </a:t>
            </a:r>
            <a:r>
              <a:rPr dirty="0" err="1"/>
              <a:t>betrokkene</a:t>
            </a:r>
            <a:r>
              <a:rPr dirty="0"/>
              <a:t> </a:t>
            </a:r>
            <a:r>
              <a:rPr dirty="0" err="1"/>
              <a:t>aanmanen</a:t>
            </a:r>
            <a:r>
              <a:rPr dirty="0"/>
              <a:t> om </a:t>
            </a:r>
            <a:r>
              <a:rPr dirty="0" err="1"/>
              <a:t>zelf</a:t>
            </a:r>
            <a:r>
              <a:rPr dirty="0"/>
              <a:t> de IN of OUT in </a:t>
            </a:r>
            <a:r>
              <a:rPr dirty="0" err="1"/>
              <a:t>orde</a:t>
            </a:r>
            <a:r>
              <a:rPr dirty="0"/>
              <a:t> </a:t>
            </a:r>
            <a:r>
              <a:rPr dirty="0" err="1"/>
              <a:t>te</a:t>
            </a:r>
            <a:r>
              <a:rPr dirty="0"/>
              <a:t> </a:t>
            </a:r>
            <a:r>
              <a:rPr dirty="0" err="1"/>
              <a:t>brengen</a:t>
            </a:r>
            <a:r>
              <a:rPr dirty="0"/>
              <a:t>.</a:t>
            </a:r>
          </a:p>
          <a:p>
            <a:endParaRPr dirty="0"/>
          </a:p>
          <a:p>
            <a:r>
              <a:rPr dirty="0"/>
              <a:t>Voor de </a:t>
            </a:r>
            <a:r>
              <a:rPr dirty="0" err="1"/>
              <a:t>bouwsector</a:t>
            </a:r>
            <a:r>
              <a:rPr dirty="0"/>
              <a:t> is </a:t>
            </a:r>
            <a:r>
              <a:rPr dirty="0" err="1"/>
              <a:t>volgens</a:t>
            </a:r>
            <a:r>
              <a:rPr dirty="0"/>
              <a:t> de </a:t>
            </a:r>
            <a:r>
              <a:rPr dirty="0" err="1"/>
              <a:t>beschikbare</a:t>
            </a:r>
            <a:r>
              <a:rPr dirty="0"/>
              <a:t> </a:t>
            </a:r>
            <a:r>
              <a:rPr dirty="0" err="1"/>
              <a:t>informatie</a:t>
            </a:r>
            <a:r>
              <a:rPr dirty="0"/>
              <a:t> </a:t>
            </a:r>
            <a:r>
              <a:rPr dirty="0" err="1"/>
              <a:t>geen</a:t>
            </a:r>
            <a:r>
              <a:rPr dirty="0"/>
              <a:t> </a:t>
            </a:r>
            <a:r>
              <a:rPr dirty="0" err="1"/>
              <a:t>aparte</a:t>
            </a:r>
            <a:r>
              <a:rPr dirty="0"/>
              <a:t> </a:t>
            </a:r>
            <a:r>
              <a:rPr dirty="0" err="1"/>
              <a:t>pauzeregistratie</a:t>
            </a:r>
            <a:r>
              <a:rPr dirty="0"/>
              <a:t> </a:t>
            </a:r>
            <a:r>
              <a:rPr dirty="0" err="1"/>
              <a:t>voorzien</a:t>
            </a:r>
            <a:r>
              <a:rPr dirty="0"/>
              <a:t>. Dit is </a:t>
            </a:r>
            <a:r>
              <a:rPr dirty="0" err="1"/>
              <a:t>dus</a:t>
            </a:r>
            <a:r>
              <a:rPr dirty="0"/>
              <a:t> </a:t>
            </a:r>
            <a:r>
              <a:rPr dirty="0" err="1"/>
              <a:t>niet</a:t>
            </a:r>
            <a:r>
              <a:rPr dirty="0"/>
              <a:t> </a:t>
            </a:r>
            <a:r>
              <a:rPr dirty="0" err="1"/>
              <a:t>hetzelfde</a:t>
            </a:r>
            <a:r>
              <a:rPr dirty="0"/>
              <a:t> </a:t>
            </a:r>
            <a:r>
              <a:rPr dirty="0" err="1"/>
              <a:t>als</a:t>
            </a:r>
            <a:r>
              <a:rPr dirty="0"/>
              <a:t> </a:t>
            </a:r>
            <a:r>
              <a:rPr dirty="0" err="1"/>
              <a:t>een</a:t>
            </a:r>
            <a:r>
              <a:rPr dirty="0"/>
              <a:t> </a:t>
            </a:r>
            <a:r>
              <a:rPr dirty="0" err="1"/>
              <a:t>algemene</a:t>
            </a:r>
            <a:r>
              <a:rPr dirty="0"/>
              <a:t>, </a:t>
            </a:r>
            <a:r>
              <a:rPr dirty="0" err="1"/>
              <a:t>volwaardige</a:t>
            </a:r>
            <a:r>
              <a:rPr dirty="0"/>
              <a:t> </a:t>
            </a:r>
            <a:r>
              <a:rPr dirty="0" err="1"/>
              <a:t>arbeidstijdregistratie</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Ciao </a:t>
            </a:r>
            <a:r>
              <a:rPr dirty="0" err="1"/>
              <a:t>werkt</a:t>
            </a:r>
            <a:r>
              <a:rPr dirty="0"/>
              <a:t> </a:t>
            </a:r>
            <a:r>
              <a:rPr dirty="0" err="1"/>
              <a:t>vanuit</a:t>
            </a:r>
            <a:r>
              <a:rPr dirty="0"/>
              <a:t> </a:t>
            </a:r>
            <a:r>
              <a:rPr dirty="0" err="1"/>
              <a:t>een</a:t>
            </a:r>
            <a:r>
              <a:rPr dirty="0"/>
              <a:t> </a:t>
            </a:r>
            <a:r>
              <a:rPr dirty="0" err="1"/>
              <a:t>persoonlijke</a:t>
            </a:r>
            <a:r>
              <a:rPr dirty="0"/>
              <a:t> </a:t>
            </a:r>
            <a:r>
              <a:rPr dirty="0" err="1"/>
              <a:t>registratieverantwoordelijkheid</a:t>
            </a:r>
            <a:r>
              <a:rPr dirty="0"/>
              <a:t>.</a:t>
            </a:r>
          </a:p>
          <a:p>
            <a:endParaRPr dirty="0"/>
          </a:p>
          <a:p>
            <a:r>
              <a:rPr dirty="0"/>
              <a:t>De </a:t>
            </a:r>
            <a:r>
              <a:rPr dirty="0" err="1"/>
              <a:t>arbeider</a:t>
            </a:r>
            <a:r>
              <a:rPr dirty="0"/>
              <a:t> of </a:t>
            </a:r>
            <a:r>
              <a:rPr dirty="0" err="1"/>
              <a:t>zelfstandige</a:t>
            </a:r>
            <a:r>
              <a:rPr dirty="0"/>
              <a:t> </a:t>
            </a:r>
            <a:r>
              <a:rPr dirty="0" err="1"/>
              <a:t>moet</a:t>
            </a:r>
            <a:r>
              <a:rPr dirty="0"/>
              <a:t> </a:t>
            </a:r>
            <a:r>
              <a:rPr dirty="0" err="1"/>
              <a:t>zelf</a:t>
            </a:r>
            <a:r>
              <a:rPr dirty="0"/>
              <a:t> in- </a:t>
            </a:r>
            <a:r>
              <a:rPr dirty="0" err="1"/>
              <a:t>en</a:t>
            </a:r>
            <a:r>
              <a:rPr dirty="0"/>
              <a:t> </a:t>
            </a:r>
            <a:r>
              <a:rPr dirty="0" err="1"/>
              <a:t>uitchecken</a:t>
            </a:r>
            <a:r>
              <a:rPr dirty="0"/>
              <a:t>. Ook </a:t>
            </a:r>
            <a:r>
              <a:rPr dirty="0" err="1"/>
              <a:t>een</a:t>
            </a:r>
            <a:r>
              <a:rPr dirty="0"/>
              <a:t> </a:t>
            </a:r>
            <a:r>
              <a:rPr dirty="0" err="1"/>
              <a:t>ontbrekende</a:t>
            </a:r>
            <a:r>
              <a:rPr dirty="0"/>
              <a:t> </a:t>
            </a:r>
            <a:r>
              <a:rPr dirty="0" err="1"/>
              <a:t>registratie</a:t>
            </a:r>
            <a:r>
              <a:rPr dirty="0"/>
              <a:t> </a:t>
            </a:r>
            <a:r>
              <a:rPr dirty="0" err="1"/>
              <a:t>moet</a:t>
            </a:r>
            <a:r>
              <a:rPr dirty="0"/>
              <a:t> door die </a:t>
            </a:r>
            <a:r>
              <a:rPr dirty="0" err="1"/>
              <a:t>persoon</a:t>
            </a:r>
            <a:r>
              <a:rPr dirty="0"/>
              <a:t> </a:t>
            </a:r>
            <a:r>
              <a:rPr dirty="0" err="1"/>
              <a:t>zelf</a:t>
            </a:r>
            <a:r>
              <a:rPr dirty="0"/>
              <a:t> </a:t>
            </a:r>
            <a:r>
              <a:rPr dirty="0" err="1"/>
              <a:t>worden</a:t>
            </a:r>
            <a:r>
              <a:rPr dirty="0"/>
              <a:t> </a:t>
            </a:r>
            <a:r>
              <a:rPr dirty="0" err="1"/>
              <a:t>aangevuld</a:t>
            </a:r>
            <a:r>
              <a:rPr dirty="0"/>
              <a:t>.</a:t>
            </a:r>
          </a:p>
          <a:p>
            <a:endParaRPr dirty="0"/>
          </a:p>
          <a:p>
            <a:r>
              <a:rPr dirty="0"/>
              <a:t>De </a:t>
            </a:r>
            <a:r>
              <a:rPr dirty="0" err="1"/>
              <a:t>werkgever</a:t>
            </a:r>
            <a:r>
              <a:rPr dirty="0"/>
              <a:t> </a:t>
            </a:r>
            <a:r>
              <a:rPr dirty="0" err="1"/>
              <a:t>blijft</a:t>
            </a:r>
            <a:r>
              <a:rPr dirty="0"/>
              <a:t> </a:t>
            </a:r>
            <a:r>
              <a:rPr dirty="0" err="1"/>
              <a:t>wel</a:t>
            </a:r>
            <a:r>
              <a:rPr dirty="0"/>
              <a:t> </a:t>
            </a:r>
            <a:r>
              <a:rPr dirty="0" err="1"/>
              <a:t>essentieel</a:t>
            </a:r>
            <a:r>
              <a:rPr dirty="0"/>
              <a:t>: </a:t>
            </a:r>
            <a:r>
              <a:rPr dirty="0" err="1"/>
              <a:t>hij</a:t>
            </a:r>
            <a:r>
              <a:rPr dirty="0"/>
              <a:t> </a:t>
            </a:r>
            <a:r>
              <a:rPr dirty="0" err="1"/>
              <a:t>moet</a:t>
            </a:r>
            <a:r>
              <a:rPr dirty="0"/>
              <a:t> alle </a:t>
            </a:r>
            <a:r>
              <a:rPr dirty="0" err="1"/>
              <a:t>nodige</a:t>
            </a:r>
            <a:r>
              <a:rPr dirty="0"/>
              <a:t> </a:t>
            </a:r>
            <a:r>
              <a:rPr dirty="0" err="1"/>
              <a:t>middelen</a:t>
            </a:r>
            <a:r>
              <a:rPr dirty="0"/>
              <a:t> ter </a:t>
            </a:r>
            <a:r>
              <a:rPr dirty="0" err="1"/>
              <a:t>beschikking</a:t>
            </a:r>
            <a:r>
              <a:rPr dirty="0"/>
              <a:t> </a:t>
            </a:r>
            <a:r>
              <a:rPr dirty="0" err="1"/>
              <a:t>stellen</a:t>
            </a:r>
            <a:r>
              <a:rPr dirty="0"/>
              <a:t>, de </a:t>
            </a:r>
            <a:r>
              <a:rPr dirty="0" err="1"/>
              <a:t>registraties</a:t>
            </a:r>
            <a:r>
              <a:rPr dirty="0"/>
              <a:t> </a:t>
            </a:r>
            <a:r>
              <a:rPr dirty="0" err="1"/>
              <a:t>kunnen</a:t>
            </a:r>
            <a:r>
              <a:rPr dirty="0"/>
              <a:t> </a:t>
            </a:r>
            <a:r>
              <a:rPr dirty="0" err="1"/>
              <a:t>consulteren</a:t>
            </a:r>
            <a:r>
              <a:rPr dirty="0"/>
              <a:t> </a:t>
            </a:r>
            <a:r>
              <a:rPr dirty="0" err="1"/>
              <a:t>en</a:t>
            </a:r>
            <a:r>
              <a:rPr dirty="0"/>
              <a:t> </a:t>
            </a:r>
            <a:r>
              <a:rPr dirty="0" err="1"/>
              <a:t>werknemers</a:t>
            </a:r>
            <a:r>
              <a:rPr dirty="0"/>
              <a:t> of </a:t>
            </a:r>
            <a:r>
              <a:rPr dirty="0" err="1"/>
              <a:t>zelfstandigen</a:t>
            </a:r>
            <a:r>
              <a:rPr dirty="0"/>
              <a:t> </a:t>
            </a:r>
            <a:r>
              <a:rPr dirty="0" err="1"/>
              <a:t>tijdig</a:t>
            </a:r>
            <a:r>
              <a:rPr dirty="0"/>
              <a:t> </a:t>
            </a:r>
            <a:r>
              <a:rPr dirty="0" err="1"/>
              <a:t>aanmanen</a:t>
            </a:r>
            <a:r>
              <a:rPr dirty="0"/>
              <a:t> </a:t>
            </a:r>
            <a:r>
              <a:rPr dirty="0" err="1"/>
              <a:t>wanneer</a:t>
            </a:r>
            <a:r>
              <a:rPr dirty="0"/>
              <a:t> </a:t>
            </a:r>
            <a:r>
              <a:rPr dirty="0" err="1"/>
              <a:t>een</a:t>
            </a:r>
            <a:r>
              <a:rPr dirty="0"/>
              <a:t> IN- of OUT-</a:t>
            </a:r>
            <a:r>
              <a:rPr dirty="0" err="1"/>
              <a:t>registratie</a:t>
            </a:r>
            <a:r>
              <a:rPr dirty="0"/>
              <a:t> </a:t>
            </a:r>
            <a:r>
              <a:rPr dirty="0" err="1"/>
              <a:t>ontbreekt</a:t>
            </a:r>
            <a:r>
              <a:rPr dirty="0"/>
              <a:t>.</a:t>
            </a:r>
          </a:p>
          <a:p>
            <a:endParaRPr dirty="0"/>
          </a:p>
          <a:p>
            <a:r>
              <a:rPr dirty="0"/>
              <a:t>Ook op </a:t>
            </a:r>
            <a:r>
              <a:rPr dirty="0" err="1"/>
              <a:t>werfniveau</a:t>
            </a:r>
            <a:r>
              <a:rPr dirty="0"/>
              <a:t> </a:t>
            </a:r>
            <a:r>
              <a:rPr dirty="0" err="1"/>
              <a:t>moet</a:t>
            </a:r>
            <a:r>
              <a:rPr dirty="0"/>
              <a:t> de </a:t>
            </a:r>
            <a:r>
              <a:rPr dirty="0" err="1"/>
              <a:t>organisatie</a:t>
            </a:r>
            <a:r>
              <a:rPr dirty="0"/>
              <a:t> </a:t>
            </a:r>
            <a:r>
              <a:rPr dirty="0" err="1"/>
              <a:t>kloppen</a:t>
            </a:r>
            <a:r>
              <a:rPr dirty="0"/>
              <a:t>: de </a:t>
            </a:r>
            <a:r>
              <a:rPr dirty="0" err="1"/>
              <a:t>bouwdirectie</a:t>
            </a:r>
            <a:r>
              <a:rPr dirty="0"/>
              <a:t> of </a:t>
            </a:r>
            <a:r>
              <a:rPr dirty="0" err="1"/>
              <a:t>werfverantwoordelijke</a:t>
            </a:r>
            <a:r>
              <a:rPr dirty="0"/>
              <a:t> </a:t>
            </a:r>
            <a:r>
              <a:rPr dirty="0" err="1"/>
              <a:t>moet</a:t>
            </a:r>
            <a:r>
              <a:rPr dirty="0"/>
              <a:t> </a:t>
            </a:r>
            <a:r>
              <a:rPr dirty="0" err="1"/>
              <a:t>ervoor</a:t>
            </a:r>
            <a:r>
              <a:rPr dirty="0"/>
              <a:t> </a:t>
            </a:r>
            <a:r>
              <a:rPr dirty="0" err="1"/>
              <a:t>zorgen</a:t>
            </a:r>
            <a:r>
              <a:rPr dirty="0"/>
              <a:t> </a:t>
            </a:r>
            <a:r>
              <a:rPr dirty="0" err="1"/>
              <a:t>dat</a:t>
            </a:r>
            <a:r>
              <a:rPr dirty="0"/>
              <a:t> </a:t>
            </a:r>
            <a:r>
              <a:rPr dirty="0" err="1"/>
              <a:t>een</a:t>
            </a:r>
            <a:r>
              <a:rPr dirty="0"/>
              <a:t> </a:t>
            </a:r>
            <a:r>
              <a:rPr dirty="0" err="1"/>
              <a:t>praktisch</a:t>
            </a:r>
            <a:r>
              <a:rPr dirty="0"/>
              <a:t> </a:t>
            </a:r>
            <a:r>
              <a:rPr dirty="0" err="1"/>
              <a:t>systeem</a:t>
            </a:r>
            <a:r>
              <a:rPr dirty="0"/>
              <a:t> </a:t>
            </a:r>
            <a:r>
              <a:rPr dirty="0" err="1"/>
              <a:t>en</a:t>
            </a:r>
            <a:r>
              <a:rPr dirty="0"/>
              <a:t> de </a:t>
            </a:r>
            <a:r>
              <a:rPr dirty="0" err="1"/>
              <a:t>noodzakelijke</a:t>
            </a:r>
            <a:r>
              <a:rPr dirty="0"/>
              <a:t> </a:t>
            </a:r>
            <a:r>
              <a:rPr dirty="0" err="1"/>
              <a:t>informatie</a:t>
            </a:r>
            <a:r>
              <a:rPr dirty="0"/>
              <a:t> </a:t>
            </a:r>
            <a:r>
              <a:rPr dirty="0" err="1"/>
              <a:t>beschikbaar</a:t>
            </a:r>
            <a:r>
              <a:rPr dirty="0"/>
              <a:t> </a:t>
            </a:r>
            <a:r>
              <a:rPr dirty="0" err="1"/>
              <a:t>zijn</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We </a:t>
            </a:r>
            <a:r>
              <a:rPr dirty="0" err="1"/>
              <a:t>hoeven</a:t>
            </a:r>
            <a:r>
              <a:rPr dirty="0"/>
              <a:t> </a:t>
            </a:r>
            <a:r>
              <a:rPr dirty="0" err="1"/>
              <a:t>niet</a:t>
            </a:r>
            <a:r>
              <a:rPr dirty="0"/>
              <a:t> alle </a:t>
            </a:r>
            <a:r>
              <a:rPr dirty="0" err="1"/>
              <a:t>technische</a:t>
            </a:r>
            <a:r>
              <a:rPr dirty="0"/>
              <a:t> screenshots over </a:t>
            </a:r>
            <a:r>
              <a:rPr dirty="0" err="1"/>
              <a:t>te</a:t>
            </a:r>
            <a:r>
              <a:rPr dirty="0"/>
              <a:t> </a:t>
            </a:r>
            <a:r>
              <a:rPr dirty="0" err="1"/>
              <a:t>nemen</a:t>
            </a:r>
            <a:r>
              <a:rPr dirty="0"/>
              <a:t>. De flow </a:t>
            </a:r>
            <a:r>
              <a:rPr dirty="0" err="1"/>
              <a:t>volstaat</a:t>
            </a:r>
            <a:r>
              <a:rPr dirty="0"/>
              <a:t>.</a:t>
            </a:r>
          </a:p>
          <a:p>
            <a:endParaRPr dirty="0"/>
          </a:p>
          <a:p>
            <a:r>
              <a:rPr dirty="0"/>
              <a:t>De </a:t>
            </a:r>
            <a:r>
              <a:rPr dirty="0" err="1"/>
              <a:t>meest</a:t>
            </a:r>
            <a:r>
              <a:rPr dirty="0"/>
              <a:t> voor de hand </a:t>
            </a:r>
            <a:r>
              <a:rPr dirty="0" err="1"/>
              <a:t>liggende</a:t>
            </a:r>
            <a:r>
              <a:rPr dirty="0"/>
              <a:t> </a:t>
            </a:r>
            <a:r>
              <a:rPr dirty="0" err="1"/>
              <a:t>methode</a:t>
            </a:r>
            <a:r>
              <a:rPr dirty="0"/>
              <a:t> is: QR-code op de RSZ-</a:t>
            </a:r>
            <a:r>
              <a:rPr dirty="0" err="1"/>
              <a:t>werfaffiche</a:t>
            </a:r>
            <a:r>
              <a:rPr dirty="0"/>
              <a:t> </a:t>
            </a:r>
            <a:r>
              <a:rPr dirty="0" err="1"/>
              <a:t>scannen</a:t>
            </a:r>
            <a:r>
              <a:rPr dirty="0"/>
              <a:t>, </a:t>
            </a:r>
            <a:r>
              <a:rPr dirty="0" err="1"/>
              <a:t>doorklikken</a:t>
            </a:r>
            <a:r>
              <a:rPr dirty="0"/>
              <a:t>, </a:t>
            </a:r>
            <a:r>
              <a:rPr dirty="0" err="1"/>
              <a:t>identificeren</a:t>
            </a:r>
            <a:r>
              <a:rPr dirty="0"/>
              <a:t>, de </a:t>
            </a:r>
            <a:r>
              <a:rPr dirty="0" err="1"/>
              <a:t>werfgegevens</a:t>
            </a:r>
            <a:r>
              <a:rPr dirty="0"/>
              <a:t> </a:t>
            </a:r>
            <a:r>
              <a:rPr dirty="0" err="1"/>
              <a:t>controleren</a:t>
            </a:r>
            <a:r>
              <a:rPr dirty="0"/>
              <a:t> </a:t>
            </a:r>
            <a:r>
              <a:rPr dirty="0" err="1"/>
              <a:t>en</a:t>
            </a:r>
            <a:r>
              <a:rPr dirty="0"/>
              <a:t> </a:t>
            </a:r>
            <a:r>
              <a:rPr dirty="0" err="1"/>
              <a:t>vervolgens</a:t>
            </a:r>
            <a:r>
              <a:rPr dirty="0"/>
              <a:t> IN of OUT </a:t>
            </a:r>
            <a:r>
              <a:rPr dirty="0" err="1"/>
              <a:t>kiezen</a:t>
            </a:r>
            <a:r>
              <a:rPr dirty="0"/>
              <a:t>.</a:t>
            </a:r>
          </a:p>
          <a:p>
            <a:endParaRPr dirty="0"/>
          </a:p>
          <a:p>
            <a:r>
              <a:rPr dirty="0" err="1"/>
              <a:t>Volgens</a:t>
            </a:r>
            <a:r>
              <a:rPr dirty="0"/>
              <a:t> de </a:t>
            </a:r>
            <a:r>
              <a:rPr dirty="0" err="1"/>
              <a:t>beschikbare</a:t>
            </a:r>
            <a:r>
              <a:rPr dirty="0"/>
              <a:t> </a:t>
            </a:r>
            <a:r>
              <a:rPr dirty="0" err="1"/>
              <a:t>informatie</a:t>
            </a:r>
            <a:r>
              <a:rPr dirty="0"/>
              <a:t> </a:t>
            </a:r>
            <a:r>
              <a:rPr dirty="0" err="1"/>
              <a:t>zijn</a:t>
            </a:r>
            <a:r>
              <a:rPr dirty="0"/>
              <a:t> </a:t>
            </a:r>
            <a:r>
              <a:rPr dirty="0" err="1"/>
              <a:t>ook</a:t>
            </a:r>
            <a:r>
              <a:rPr dirty="0"/>
              <a:t> </a:t>
            </a:r>
            <a:r>
              <a:rPr dirty="0" err="1"/>
              <a:t>andere</a:t>
            </a:r>
            <a:r>
              <a:rPr dirty="0"/>
              <a:t> </a:t>
            </a:r>
            <a:r>
              <a:rPr dirty="0" err="1"/>
              <a:t>kanalen</a:t>
            </a:r>
            <a:r>
              <a:rPr dirty="0"/>
              <a:t> </a:t>
            </a:r>
            <a:r>
              <a:rPr dirty="0" err="1"/>
              <a:t>denkbaar</a:t>
            </a:r>
            <a:r>
              <a:rPr dirty="0"/>
              <a:t>: </a:t>
            </a:r>
            <a:r>
              <a:rPr dirty="0" err="1"/>
              <a:t>een</a:t>
            </a:r>
            <a:r>
              <a:rPr dirty="0"/>
              <a:t> URL, het </a:t>
            </a:r>
            <a:r>
              <a:rPr dirty="0" err="1"/>
              <a:t>portaal</a:t>
            </a:r>
            <a:r>
              <a:rPr dirty="0"/>
              <a:t> van de Sociale </a:t>
            </a:r>
            <a:r>
              <a:rPr dirty="0" err="1"/>
              <a:t>Zekerheid</a:t>
            </a:r>
            <a:r>
              <a:rPr dirty="0"/>
              <a:t>, </a:t>
            </a:r>
            <a:r>
              <a:rPr dirty="0" err="1"/>
              <a:t>een</a:t>
            </a:r>
            <a:r>
              <a:rPr dirty="0"/>
              <a:t> </a:t>
            </a:r>
            <a:r>
              <a:rPr dirty="0" err="1"/>
              <a:t>registratieapparaat</a:t>
            </a:r>
            <a:r>
              <a:rPr dirty="0"/>
              <a:t> of </a:t>
            </a:r>
            <a:r>
              <a:rPr dirty="0" err="1"/>
              <a:t>een</a:t>
            </a:r>
            <a:r>
              <a:rPr dirty="0"/>
              <a:t> </a:t>
            </a:r>
            <a:r>
              <a:rPr dirty="0" err="1"/>
              <a:t>koppeling</a:t>
            </a:r>
            <a:r>
              <a:rPr dirty="0"/>
              <a:t> met </a:t>
            </a:r>
            <a:r>
              <a:rPr dirty="0" err="1"/>
              <a:t>een</a:t>
            </a:r>
            <a:r>
              <a:rPr dirty="0"/>
              <a:t> </a:t>
            </a:r>
            <a:r>
              <a:rPr dirty="0" err="1"/>
              <a:t>bestaand</a:t>
            </a:r>
            <a:r>
              <a:rPr dirty="0"/>
              <a:t> track-and-trace- of </a:t>
            </a:r>
            <a:r>
              <a:rPr dirty="0" err="1"/>
              <a:t>registratiesysteem</a:t>
            </a:r>
            <a:r>
              <a:rPr dirty="0"/>
              <a:t>.</a:t>
            </a:r>
          </a:p>
          <a:p>
            <a:endParaRPr dirty="0"/>
          </a:p>
          <a:p>
            <a:r>
              <a:rPr dirty="0"/>
              <a:t>De </a:t>
            </a:r>
            <a:r>
              <a:rPr dirty="0" err="1"/>
              <a:t>technische</a:t>
            </a:r>
            <a:r>
              <a:rPr dirty="0"/>
              <a:t> details </a:t>
            </a:r>
            <a:r>
              <a:rPr dirty="0" err="1"/>
              <a:t>rond</a:t>
            </a:r>
            <a:r>
              <a:rPr dirty="0"/>
              <a:t> de </a:t>
            </a:r>
            <a:r>
              <a:rPr dirty="0" err="1"/>
              <a:t>identiteitscontrole</a:t>
            </a:r>
            <a:r>
              <a:rPr dirty="0"/>
              <a:t> </a:t>
            </a:r>
            <a:r>
              <a:rPr dirty="0" err="1"/>
              <a:t>en</a:t>
            </a:r>
            <a:r>
              <a:rPr dirty="0"/>
              <a:t> </a:t>
            </a:r>
            <a:r>
              <a:rPr dirty="0" err="1"/>
              <a:t>koppelingen</a:t>
            </a:r>
            <a:r>
              <a:rPr dirty="0"/>
              <a:t> </a:t>
            </a:r>
            <a:r>
              <a:rPr dirty="0" err="1"/>
              <a:t>moeten</a:t>
            </a:r>
            <a:r>
              <a:rPr dirty="0"/>
              <a:t> </a:t>
            </a:r>
            <a:r>
              <a:rPr dirty="0" err="1"/>
              <a:t>verder</a:t>
            </a:r>
            <a:r>
              <a:rPr dirty="0"/>
              <a:t> </a:t>
            </a:r>
            <a:r>
              <a:rPr dirty="0" err="1"/>
              <a:t>worden</a:t>
            </a:r>
            <a:r>
              <a:rPr dirty="0"/>
              <a:t> </a:t>
            </a:r>
            <a:r>
              <a:rPr dirty="0" err="1"/>
              <a:t>uitgewerkt</a:t>
            </a:r>
            <a:r>
              <a:rPr dirty="0"/>
              <a:t>. </a:t>
            </a:r>
            <a:r>
              <a:rPr dirty="0" err="1"/>
              <a:t>Daarom</a:t>
            </a:r>
            <a:r>
              <a:rPr dirty="0"/>
              <a:t>: </a:t>
            </a:r>
            <a:r>
              <a:rPr dirty="0" err="1"/>
              <a:t>volg</a:t>
            </a:r>
            <a:r>
              <a:rPr dirty="0"/>
              <a:t> </a:t>
            </a:r>
            <a:r>
              <a:rPr dirty="0" err="1"/>
              <a:t>vóór</a:t>
            </a:r>
            <a:r>
              <a:rPr dirty="0"/>
              <a:t> de </a:t>
            </a:r>
            <a:r>
              <a:rPr dirty="0" err="1"/>
              <a:t>livegang</a:t>
            </a:r>
            <a:r>
              <a:rPr dirty="0"/>
              <a:t> </a:t>
            </a:r>
            <a:r>
              <a:rPr dirty="0" err="1"/>
              <a:t>altijd</a:t>
            </a:r>
            <a:r>
              <a:rPr dirty="0"/>
              <a:t> de </a:t>
            </a:r>
            <a:r>
              <a:rPr dirty="0" err="1"/>
              <a:t>definitieve</a:t>
            </a:r>
            <a:r>
              <a:rPr dirty="0"/>
              <a:t> RSZ-</a:t>
            </a:r>
            <a:r>
              <a:rPr dirty="0" err="1"/>
              <a:t>handleiding</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Vier </a:t>
            </a:r>
            <a:r>
              <a:rPr dirty="0" err="1"/>
              <a:t>praktische</a:t>
            </a:r>
            <a:r>
              <a:rPr dirty="0"/>
              <a:t> </a:t>
            </a:r>
            <a:r>
              <a:rPr dirty="0" err="1"/>
              <a:t>aandachtspunten</a:t>
            </a:r>
            <a:r>
              <a:rPr dirty="0"/>
              <a:t>.</a:t>
            </a:r>
          </a:p>
          <a:p>
            <a:endParaRPr dirty="0"/>
          </a:p>
          <a:p>
            <a:r>
              <a:rPr dirty="0" err="1"/>
              <a:t>Eén</a:t>
            </a:r>
            <a:r>
              <a:rPr dirty="0"/>
              <a:t>: de </a:t>
            </a:r>
            <a:r>
              <a:rPr dirty="0" err="1"/>
              <a:t>werkgever</a:t>
            </a:r>
            <a:r>
              <a:rPr dirty="0"/>
              <a:t> </a:t>
            </a:r>
            <a:r>
              <a:rPr dirty="0" err="1"/>
              <a:t>kan</a:t>
            </a:r>
            <a:r>
              <a:rPr dirty="0"/>
              <a:t> </a:t>
            </a:r>
            <a:r>
              <a:rPr dirty="0" err="1"/>
              <a:t>niet</a:t>
            </a:r>
            <a:r>
              <a:rPr dirty="0"/>
              <a:t> </a:t>
            </a:r>
            <a:r>
              <a:rPr dirty="0" err="1"/>
              <a:t>zelf</a:t>
            </a:r>
            <a:r>
              <a:rPr dirty="0"/>
              <a:t> </a:t>
            </a:r>
            <a:r>
              <a:rPr dirty="0" err="1"/>
              <a:t>corrigeren</a:t>
            </a:r>
            <a:r>
              <a:rPr dirty="0"/>
              <a:t>. De </a:t>
            </a:r>
            <a:r>
              <a:rPr dirty="0" err="1"/>
              <a:t>persoon</a:t>
            </a:r>
            <a:r>
              <a:rPr dirty="0"/>
              <a:t> </a:t>
            </a:r>
            <a:r>
              <a:rPr dirty="0" err="1"/>
              <a:t>moet</a:t>
            </a:r>
            <a:r>
              <a:rPr dirty="0"/>
              <a:t> </a:t>
            </a:r>
            <a:r>
              <a:rPr dirty="0" err="1"/>
              <a:t>zijn</a:t>
            </a:r>
            <a:r>
              <a:rPr dirty="0"/>
              <a:t> eigen </a:t>
            </a:r>
            <a:r>
              <a:rPr dirty="0" err="1"/>
              <a:t>registratie</a:t>
            </a:r>
            <a:r>
              <a:rPr dirty="0"/>
              <a:t> in </a:t>
            </a:r>
            <a:r>
              <a:rPr dirty="0" err="1"/>
              <a:t>orde</a:t>
            </a:r>
            <a:r>
              <a:rPr dirty="0"/>
              <a:t> </a:t>
            </a:r>
            <a:r>
              <a:rPr dirty="0" err="1"/>
              <a:t>brengen</a:t>
            </a:r>
            <a:r>
              <a:rPr dirty="0"/>
              <a:t>.</a:t>
            </a:r>
          </a:p>
          <a:p>
            <a:endParaRPr dirty="0"/>
          </a:p>
          <a:p>
            <a:r>
              <a:rPr dirty="0"/>
              <a:t>Twee: de </a:t>
            </a:r>
            <a:r>
              <a:rPr dirty="0" err="1"/>
              <a:t>bouwsector</a:t>
            </a:r>
            <a:r>
              <a:rPr dirty="0"/>
              <a:t> </a:t>
            </a:r>
            <a:r>
              <a:rPr dirty="0" err="1"/>
              <a:t>zou</a:t>
            </a:r>
            <a:r>
              <a:rPr dirty="0"/>
              <a:t> </a:t>
            </a:r>
            <a:r>
              <a:rPr dirty="0" err="1"/>
              <a:t>geen</a:t>
            </a:r>
            <a:r>
              <a:rPr dirty="0"/>
              <a:t> </a:t>
            </a:r>
            <a:r>
              <a:rPr dirty="0" err="1"/>
              <a:t>aparte</a:t>
            </a:r>
            <a:r>
              <a:rPr dirty="0"/>
              <a:t> </a:t>
            </a:r>
            <a:r>
              <a:rPr dirty="0" err="1"/>
              <a:t>pauzeregistratie</a:t>
            </a:r>
            <a:r>
              <a:rPr dirty="0"/>
              <a:t> </a:t>
            </a:r>
            <a:r>
              <a:rPr dirty="0" err="1"/>
              <a:t>kennen</a:t>
            </a:r>
            <a:r>
              <a:rPr dirty="0"/>
              <a:t>. Het </a:t>
            </a:r>
            <a:r>
              <a:rPr dirty="0" err="1"/>
              <a:t>gaat</a:t>
            </a:r>
            <a:r>
              <a:rPr dirty="0"/>
              <a:t> om IN </a:t>
            </a:r>
            <a:r>
              <a:rPr dirty="0" err="1"/>
              <a:t>bij</a:t>
            </a:r>
            <a:r>
              <a:rPr dirty="0"/>
              <a:t> </a:t>
            </a:r>
            <a:r>
              <a:rPr dirty="0" err="1"/>
              <a:t>aanvang</a:t>
            </a:r>
            <a:r>
              <a:rPr dirty="0"/>
              <a:t> </a:t>
            </a:r>
            <a:r>
              <a:rPr dirty="0" err="1"/>
              <a:t>en</a:t>
            </a:r>
            <a:r>
              <a:rPr dirty="0"/>
              <a:t> OUT </a:t>
            </a:r>
            <a:r>
              <a:rPr dirty="0" err="1"/>
              <a:t>bij</a:t>
            </a:r>
            <a:r>
              <a:rPr dirty="0"/>
              <a:t> </a:t>
            </a:r>
            <a:r>
              <a:rPr dirty="0" err="1"/>
              <a:t>einde</a:t>
            </a:r>
            <a:r>
              <a:rPr dirty="0"/>
              <a:t>.</a:t>
            </a:r>
          </a:p>
          <a:p>
            <a:endParaRPr dirty="0"/>
          </a:p>
          <a:p>
            <a:r>
              <a:rPr dirty="0" err="1"/>
              <a:t>Drie</a:t>
            </a:r>
            <a:r>
              <a:rPr dirty="0"/>
              <a:t>: </a:t>
            </a:r>
            <a:r>
              <a:rPr dirty="0" err="1"/>
              <a:t>geolocatie</a:t>
            </a:r>
            <a:r>
              <a:rPr dirty="0"/>
              <a:t> </a:t>
            </a:r>
            <a:r>
              <a:rPr dirty="0" err="1"/>
              <a:t>zou</a:t>
            </a:r>
            <a:r>
              <a:rPr dirty="0"/>
              <a:t> </a:t>
            </a:r>
            <a:r>
              <a:rPr dirty="0" err="1"/>
              <a:t>niet</a:t>
            </a:r>
            <a:r>
              <a:rPr dirty="0"/>
              <a:t> </a:t>
            </a:r>
            <a:r>
              <a:rPr dirty="0" err="1"/>
              <a:t>blokkerend</a:t>
            </a:r>
            <a:r>
              <a:rPr dirty="0"/>
              <a:t> </a:t>
            </a:r>
            <a:r>
              <a:rPr dirty="0" err="1"/>
              <a:t>zijn</a:t>
            </a:r>
            <a:r>
              <a:rPr dirty="0"/>
              <a:t>; </a:t>
            </a:r>
            <a:r>
              <a:rPr dirty="0" err="1"/>
              <a:t>registreren</a:t>
            </a:r>
            <a:r>
              <a:rPr dirty="0"/>
              <a:t> </a:t>
            </a:r>
            <a:r>
              <a:rPr dirty="0" err="1"/>
              <a:t>moet</a:t>
            </a:r>
            <a:r>
              <a:rPr dirty="0"/>
              <a:t> </a:t>
            </a:r>
            <a:r>
              <a:rPr dirty="0" err="1"/>
              <a:t>ook</a:t>
            </a:r>
            <a:r>
              <a:rPr dirty="0"/>
              <a:t> op of net </a:t>
            </a:r>
            <a:r>
              <a:rPr dirty="0" err="1"/>
              <a:t>buiten</a:t>
            </a:r>
            <a:r>
              <a:rPr dirty="0"/>
              <a:t> de werf </a:t>
            </a:r>
            <a:r>
              <a:rPr dirty="0" err="1"/>
              <a:t>mogelijk</a:t>
            </a:r>
            <a:r>
              <a:rPr dirty="0"/>
              <a:t> </a:t>
            </a:r>
            <a:r>
              <a:rPr dirty="0" err="1"/>
              <a:t>blijven</a:t>
            </a:r>
            <a:r>
              <a:rPr dirty="0"/>
              <a:t>, </a:t>
            </a:r>
            <a:r>
              <a:rPr dirty="0" err="1"/>
              <a:t>bijvoorbeeld</a:t>
            </a:r>
            <a:r>
              <a:rPr dirty="0"/>
              <a:t> </a:t>
            </a:r>
            <a:r>
              <a:rPr dirty="0" err="1"/>
              <a:t>bij</a:t>
            </a:r>
            <a:r>
              <a:rPr dirty="0"/>
              <a:t> </a:t>
            </a:r>
            <a:r>
              <a:rPr dirty="0" err="1"/>
              <a:t>beveiligde</a:t>
            </a:r>
            <a:r>
              <a:rPr dirty="0"/>
              <a:t> zones.</a:t>
            </a:r>
          </a:p>
          <a:p>
            <a:endParaRPr dirty="0"/>
          </a:p>
          <a:p>
            <a:r>
              <a:rPr dirty="0"/>
              <a:t>Vier: </a:t>
            </a:r>
            <a:r>
              <a:rPr dirty="0" err="1"/>
              <a:t>aanwezigheid</a:t>
            </a:r>
            <a:r>
              <a:rPr dirty="0"/>
              <a:t> is </a:t>
            </a:r>
            <a:r>
              <a:rPr dirty="0" err="1"/>
              <a:t>niet</a:t>
            </a:r>
            <a:r>
              <a:rPr dirty="0"/>
              <a:t> </a:t>
            </a:r>
            <a:r>
              <a:rPr dirty="0" err="1"/>
              <a:t>noodzakelijk</a:t>
            </a:r>
            <a:r>
              <a:rPr dirty="0"/>
              <a:t> </a:t>
            </a:r>
            <a:r>
              <a:rPr dirty="0" err="1"/>
              <a:t>hetzelfde</a:t>
            </a:r>
            <a:r>
              <a:rPr dirty="0"/>
              <a:t> </a:t>
            </a:r>
            <a:r>
              <a:rPr dirty="0" err="1"/>
              <a:t>als</a:t>
            </a:r>
            <a:r>
              <a:rPr dirty="0"/>
              <a:t> </a:t>
            </a:r>
            <a:r>
              <a:rPr dirty="0" err="1"/>
              <a:t>arbeidstijd</a:t>
            </a:r>
            <a:r>
              <a:rPr dirty="0"/>
              <a:t>. </a:t>
            </a:r>
            <a:r>
              <a:rPr dirty="0" err="1"/>
              <a:t>Wanneer</a:t>
            </a:r>
            <a:r>
              <a:rPr dirty="0"/>
              <a:t> </a:t>
            </a:r>
            <a:r>
              <a:rPr dirty="0" err="1"/>
              <a:t>iemand</a:t>
            </a:r>
            <a:r>
              <a:rPr dirty="0"/>
              <a:t> exact </a:t>
            </a:r>
            <a:r>
              <a:rPr dirty="0" err="1"/>
              <a:t>geacht</a:t>
            </a:r>
            <a:r>
              <a:rPr dirty="0"/>
              <a:t> </a:t>
            </a:r>
            <a:r>
              <a:rPr dirty="0" err="1"/>
              <a:t>wordt</a:t>
            </a:r>
            <a:r>
              <a:rPr dirty="0"/>
              <a:t> </a:t>
            </a:r>
            <a:r>
              <a:rPr dirty="0" err="1"/>
              <a:t>aanwezig</a:t>
            </a:r>
            <a:r>
              <a:rPr dirty="0"/>
              <a:t> </a:t>
            </a:r>
            <a:r>
              <a:rPr dirty="0" err="1"/>
              <a:t>te</a:t>
            </a:r>
            <a:r>
              <a:rPr dirty="0"/>
              <a:t> </a:t>
            </a:r>
            <a:r>
              <a:rPr dirty="0" err="1"/>
              <a:t>zijn</a:t>
            </a:r>
            <a:r>
              <a:rPr dirty="0"/>
              <a:t> — </a:t>
            </a:r>
            <a:r>
              <a:rPr dirty="0" err="1"/>
              <a:t>bij</a:t>
            </a:r>
            <a:r>
              <a:rPr dirty="0"/>
              <a:t> </a:t>
            </a:r>
            <a:r>
              <a:rPr dirty="0" err="1"/>
              <a:t>aankomst</a:t>
            </a:r>
            <a:r>
              <a:rPr dirty="0"/>
              <a:t> op de werf of </a:t>
            </a:r>
            <a:r>
              <a:rPr dirty="0" err="1"/>
              <a:t>bij</a:t>
            </a:r>
            <a:r>
              <a:rPr dirty="0"/>
              <a:t> </a:t>
            </a:r>
            <a:r>
              <a:rPr dirty="0" err="1"/>
              <a:t>feitelijke</a:t>
            </a:r>
            <a:r>
              <a:rPr dirty="0"/>
              <a:t> </a:t>
            </a:r>
            <a:r>
              <a:rPr dirty="0" err="1"/>
              <a:t>aanvang</a:t>
            </a:r>
            <a:r>
              <a:rPr dirty="0"/>
              <a:t> van het </a:t>
            </a:r>
            <a:r>
              <a:rPr dirty="0" err="1"/>
              <a:t>werk</a:t>
            </a:r>
            <a:r>
              <a:rPr dirty="0"/>
              <a:t> — </a:t>
            </a:r>
            <a:r>
              <a:rPr dirty="0" err="1"/>
              <a:t>kan</a:t>
            </a:r>
            <a:r>
              <a:rPr dirty="0"/>
              <a:t> </a:t>
            </a:r>
            <a:r>
              <a:rPr dirty="0" err="1"/>
              <a:t>gevolgen</a:t>
            </a:r>
            <a:r>
              <a:rPr dirty="0"/>
              <a:t> </a:t>
            </a:r>
            <a:r>
              <a:rPr dirty="0" err="1"/>
              <a:t>hebben</a:t>
            </a:r>
            <a:r>
              <a:rPr dirty="0"/>
              <a:t> voor </a:t>
            </a:r>
            <a:r>
              <a:rPr dirty="0" err="1"/>
              <a:t>onder</a:t>
            </a:r>
            <a:r>
              <a:rPr dirty="0"/>
              <a:t> </a:t>
            </a:r>
            <a:r>
              <a:rPr dirty="0" err="1"/>
              <a:t>meer</a:t>
            </a:r>
            <a:r>
              <a:rPr dirty="0"/>
              <a:t> </a:t>
            </a:r>
            <a:r>
              <a:rPr dirty="0" err="1"/>
              <a:t>uurregeling</a:t>
            </a:r>
            <a:r>
              <a:rPr dirty="0"/>
              <a:t>, payroll </a:t>
            </a:r>
            <a:r>
              <a:rPr dirty="0" err="1"/>
              <a:t>en</a:t>
            </a:r>
            <a:r>
              <a:rPr dirty="0"/>
              <a:t> </a:t>
            </a:r>
            <a:r>
              <a:rPr dirty="0" err="1"/>
              <a:t>tijdelijke</a:t>
            </a:r>
            <a:r>
              <a:rPr dirty="0"/>
              <a:t> </a:t>
            </a:r>
            <a:r>
              <a:rPr dirty="0" err="1"/>
              <a:t>werkloosheid</a:t>
            </a:r>
            <a:r>
              <a:rPr dirty="0"/>
              <a:t>. Die </a:t>
            </a:r>
            <a:r>
              <a:rPr dirty="0" err="1"/>
              <a:t>afstemming</a:t>
            </a:r>
            <a:r>
              <a:rPr dirty="0"/>
              <a:t> </a:t>
            </a:r>
            <a:r>
              <a:rPr dirty="0" err="1"/>
              <a:t>verdient</a:t>
            </a:r>
            <a:r>
              <a:rPr dirty="0"/>
              <a:t> </a:t>
            </a:r>
            <a:r>
              <a:rPr dirty="0" err="1"/>
              <a:t>aandacht</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Voor buitenlandse arbeidskrachten is dit een aandachtspunt dat niet te laat mag worden opgepakt.</a:t>
            </a:r>
          </a:p>
          <a:p>
            <a:endParaRPr/>
          </a:p>
          <a:p>
            <a:r>
              <a:t>Volgens de ontvangen sectorinformatie zal de QR-code op het Limosa-attest niet meer kunnen dienen als methode voor deze aanwezigheidsregistratie. eIDAS wordt naar voren geschoven als Europese digitale identificatie.</a:t>
            </a:r>
          </a:p>
          <a:p>
            <a:endParaRPr/>
          </a:p>
          <a:p>
            <a:r>
              <a:t>Als eIDAS niet beschikbaar of niet bruikbaar is, kan een voorbereidend traject via Sigedis nodig zijn, met digitale identificatie en een digitale sleutel.</a:t>
            </a:r>
          </a:p>
          <a:p>
            <a:endParaRPr/>
          </a:p>
          <a:p>
            <a:r>
              <a:t>De boodschap voor werkgevers en onderaannemers met buitenlandse arbeidskrachten: bereid dit vooraf voor. Wacht niet tot de eerste persoon aan de werfpoort staat.</a:t>
            </a:r>
          </a:p>
        </p:txBody>
      </p:sp>
      <p:sp>
        <p:nvSpPr>
          <p:cNvPr id="4" name="Slide Number Placeholder 3"/>
          <p:cNvSpPr>
            <a:spLocks noGrp="1"/>
          </p:cNvSpPr>
          <p:nvPr>
            <p:ph type="sldNum" sz="quarter" idx="5"/>
          </p:nvPr>
        </p:nvSpPr>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Gebruik</a:t>
            </a:r>
            <a:r>
              <a:rPr dirty="0"/>
              <a:t> 2026 </a:t>
            </a:r>
            <a:r>
              <a:rPr dirty="0" err="1"/>
              <a:t>en</a:t>
            </a:r>
            <a:r>
              <a:rPr dirty="0"/>
              <a:t> begin 2027 om de </a:t>
            </a:r>
            <a:r>
              <a:rPr dirty="0" err="1"/>
              <a:t>praktische</a:t>
            </a:r>
            <a:r>
              <a:rPr dirty="0"/>
              <a:t> </a:t>
            </a:r>
            <a:r>
              <a:rPr dirty="0" err="1"/>
              <a:t>werfprocedure</a:t>
            </a:r>
            <a:r>
              <a:rPr dirty="0"/>
              <a:t> </a:t>
            </a:r>
            <a:r>
              <a:rPr dirty="0" err="1"/>
              <a:t>te</a:t>
            </a:r>
            <a:r>
              <a:rPr dirty="0"/>
              <a:t> </a:t>
            </a:r>
            <a:r>
              <a:rPr dirty="0" err="1"/>
              <a:t>ontwerpen</a:t>
            </a:r>
            <a:r>
              <a:rPr dirty="0"/>
              <a:t>.</a:t>
            </a:r>
          </a:p>
          <a:p>
            <a:endParaRPr dirty="0"/>
          </a:p>
          <a:p>
            <a:r>
              <a:rPr dirty="0" err="1"/>
              <a:t>Breng</a:t>
            </a:r>
            <a:r>
              <a:rPr dirty="0"/>
              <a:t> in </a:t>
            </a:r>
            <a:r>
              <a:rPr dirty="0" err="1"/>
              <a:t>kaart</a:t>
            </a:r>
            <a:r>
              <a:rPr dirty="0"/>
              <a:t> </a:t>
            </a:r>
            <a:r>
              <a:rPr dirty="0" err="1"/>
              <a:t>waar</a:t>
            </a:r>
            <a:r>
              <a:rPr dirty="0"/>
              <a:t> CIAW </a:t>
            </a:r>
            <a:r>
              <a:rPr dirty="0" err="1"/>
              <a:t>vandaag</a:t>
            </a:r>
            <a:r>
              <a:rPr dirty="0"/>
              <a:t> al </a:t>
            </a:r>
            <a:r>
              <a:rPr dirty="0" err="1"/>
              <a:t>geldt</a:t>
            </a:r>
            <a:r>
              <a:rPr dirty="0"/>
              <a:t>. Kies </a:t>
            </a:r>
            <a:r>
              <a:rPr dirty="0" err="1"/>
              <a:t>vervolgens</a:t>
            </a:r>
            <a:r>
              <a:rPr dirty="0"/>
              <a:t> hoe IN </a:t>
            </a:r>
            <a:r>
              <a:rPr dirty="0" err="1"/>
              <a:t>en</a:t>
            </a:r>
            <a:r>
              <a:rPr dirty="0"/>
              <a:t> OUT in de </a:t>
            </a:r>
            <a:r>
              <a:rPr dirty="0" err="1"/>
              <a:t>praktijk</a:t>
            </a:r>
            <a:r>
              <a:rPr dirty="0"/>
              <a:t> </a:t>
            </a:r>
            <a:r>
              <a:rPr dirty="0" err="1"/>
              <a:t>zullen</a:t>
            </a:r>
            <a:r>
              <a:rPr dirty="0"/>
              <a:t> </a:t>
            </a:r>
            <a:r>
              <a:rPr dirty="0" err="1"/>
              <a:t>gebeuren</a:t>
            </a:r>
            <a:r>
              <a:rPr dirty="0"/>
              <a:t>: met QR-code, </a:t>
            </a:r>
            <a:r>
              <a:rPr dirty="0" err="1"/>
              <a:t>toestel</a:t>
            </a:r>
            <a:r>
              <a:rPr dirty="0"/>
              <a:t>, </a:t>
            </a:r>
            <a:r>
              <a:rPr dirty="0" err="1"/>
              <a:t>koppeling</a:t>
            </a:r>
            <a:r>
              <a:rPr dirty="0"/>
              <a:t> of </a:t>
            </a:r>
            <a:r>
              <a:rPr dirty="0" err="1"/>
              <a:t>een</a:t>
            </a:r>
            <a:r>
              <a:rPr dirty="0"/>
              <a:t> </a:t>
            </a:r>
            <a:r>
              <a:rPr dirty="0" err="1"/>
              <a:t>andere</a:t>
            </a:r>
            <a:r>
              <a:rPr dirty="0"/>
              <a:t> </a:t>
            </a:r>
            <a:r>
              <a:rPr dirty="0" err="1"/>
              <a:t>toegelaten</a:t>
            </a:r>
            <a:r>
              <a:rPr dirty="0"/>
              <a:t> </a:t>
            </a:r>
            <a:r>
              <a:rPr dirty="0" err="1"/>
              <a:t>oplossing</a:t>
            </a:r>
            <a:r>
              <a:rPr dirty="0"/>
              <a:t>.</a:t>
            </a:r>
          </a:p>
          <a:p>
            <a:endParaRPr dirty="0"/>
          </a:p>
          <a:p>
            <a:r>
              <a:rPr dirty="0"/>
              <a:t>Leg </a:t>
            </a:r>
            <a:r>
              <a:rPr dirty="0" err="1"/>
              <a:t>verantwoordelijkheden</a:t>
            </a:r>
            <a:r>
              <a:rPr dirty="0"/>
              <a:t> vast. </a:t>
            </a:r>
            <a:r>
              <a:rPr dirty="0" err="1"/>
              <a:t>Informeer</a:t>
            </a:r>
            <a:r>
              <a:rPr dirty="0"/>
              <a:t> </a:t>
            </a:r>
            <a:r>
              <a:rPr dirty="0" err="1"/>
              <a:t>niet</a:t>
            </a:r>
            <a:r>
              <a:rPr dirty="0"/>
              <a:t> </a:t>
            </a:r>
            <a:r>
              <a:rPr dirty="0" err="1"/>
              <a:t>alleen</a:t>
            </a:r>
            <a:r>
              <a:rPr dirty="0"/>
              <a:t> eigen </a:t>
            </a:r>
            <a:r>
              <a:rPr dirty="0" err="1"/>
              <a:t>werknemers</a:t>
            </a:r>
            <a:r>
              <a:rPr dirty="0"/>
              <a:t>, maar </a:t>
            </a:r>
            <a:r>
              <a:rPr dirty="0" err="1"/>
              <a:t>ook</a:t>
            </a:r>
            <a:r>
              <a:rPr dirty="0"/>
              <a:t> </a:t>
            </a:r>
            <a:r>
              <a:rPr dirty="0" err="1"/>
              <a:t>zelfstandigen</a:t>
            </a:r>
            <a:r>
              <a:rPr dirty="0"/>
              <a:t> </a:t>
            </a:r>
            <a:r>
              <a:rPr dirty="0" err="1"/>
              <a:t>en</a:t>
            </a:r>
            <a:r>
              <a:rPr dirty="0"/>
              <a:t> </a:t>
            </a:r>
            <a:r>
              <a:rPr dirty="0" err="1"/>
              <a:t>onderaannemers</a:t>
            </a:r>
            <a:r>
              <a:rPr dirty="0"/>
              <a:t>. </a:t>
            </a:r>
            <a:r>
              <a:rPr dirty="0" err="1"/>
              <a:t>Vergeet</a:t>
            </a:r>
            <a:r>
              <a:rPr dirty="0"/>
              <a:t> </a:t>
            </a:r>
            <a:r>
              <a:rPr dirty="0" err="1"/>
              <a:t>buitenlandse</a:t>
            </a:r>
            <a:r>
              <a:rPr dirty="0"/>
              <a:t> </a:t>
            </a:r>
            <a:r>
              <a:rPr dirty="0" err="1"/>
              <a:t>arbeidskrachten</a:t>
            </a:r>
            <a:r>
              <a:rPr dirty="0"/>
              <a:t> </a:t>
            </a:r>
            <a:r>
              <a:rPr dirty="0" err="1"/>
              <a:t>niet</a:t>
            </a:r>
            <a:r>
              <a:rPr dirty="0"/>
              <a:t>.</a:t>
            </a:r>
          </a:p>
          <a:p>
            <a:endParaRPr dirty="0"/>
          </a:p>
          <a:p>
            <a:r>
              <a:rPr dirty="0"/>
              <a:t>De </a:t>
            </a:r>
            <a:r>
              <a:rPr dirty="0" err="1"/>
              <a:t>uiteindelijke</a:t>
            </a:r>
            <a:r>
              <a:rPr dirty="0"/>
              <a:t> details </a:t>
            </a:r>
            <a:r>
              <a:rPr dirty="0" err="1"/>
              <a:t>moeten</a:t>
            </a:r>
            <a:r>
              <a:rPr dirty="0"/>
              <a:t> </a:t>
            </a:r>
            <a:r>
              <a:rPr dirty="0" err="1"/>
              <a:t>worden</a:t>
            </a:r>
            <a:r>
              <a:rPr dirty="0"/>
              <a:t> </a:t>
            </a:r>
            <a:r>
              <a:rPr dirty="0" err="1"/>
              <a:t>afgestemd</a:t>
            </a:r>
            <a:r>
              <a:rPr dirty="0"/>
              <a:t> op de RSZ-</a:t>
            </a:r>
            <a:r>
              <a:rPr dirty="0" err="1"/>
              <a:t>testfase</a:t>
            </a:r>
            <a:r>
              <a:rPr dirty="0"/>
              <a:t> </a:t>
            </a:r>
            <a:r>
              <a:rPr dirty="0" err="1"/>
              <a:t>en</a:t>
            </a:r>
            <a:r>
              <a:rPr dirty="0"/>
              <a:t> </a:t>
            </a:r>
            <a:r>
              <a:rPr dirty="0" err="1"/>
              <a:t>definitieve</a:t>
            </a:r>
            <a:r>
              <a:rPr dirty="0"/>
              <a:t> </a:t>
            </a:r>
            <a:r>
              <a:rPr dirty="0" err="1"/>
              <a:t>technische</a:t>
            </a:r>
            <a:r>
              <a:rPr dirty="0"/>
              <a:t> </a:t>
            </a:r>
            <a:r>
              <a:rPr dirty="0" err="1"/>
              <a:t>richtlijnen</a:t>
            </a:r>
            <a:r>
              <a:rPr dirty="0"/>
              <a:t>. De </a:t>
            </a:r>
            <a:r>
              <a:rPr dirty="0" err="1"/>
              <a:t>belangrijkste</a:t>
            </a:r>
            <a:r>
              <a:rPr dirty="0"/>
              <a:t> </a:t>
            </a:r>
            <a:r>
              <a:rPr dirty="0" err="1"/>
              <a:t>voorbereiding</a:t>
            </a:r>
            <a:r>
              <a:rPr dirty="0"/>
              <a:t> is </a:t>
            </a:r>
            <a:r>
              <a:rPr dirty="0" err="1"/>
              <a:t>echter</a:t>
            </a:r>
            <a:r>
              <a:rPr dirty="0"/>
              <a:t> </a:t>
            </a:r>
            <a:r>
              <a:rPr dirty="0" err="1"/>
              <a:t>niet</a:t>
            </a:r>
            <a:r>
              <a:rPr dirty="0"/>
              <a:t> de tool, maar </a:t>
            </a:r>
            <a:r>
              <a:rPr dirty="0" err="1"/>
              <a:t>een</a:t>
            </a:r>
            <a:r>
              <a:rPr dirty="0"/>
              <a:t> </a:t>
            </a:r>
            <a:r>
              <a:rPr dirty="0" err="1"/>
              <a:t>werkbare</a:t>
            </a:r>
            <a:r>
              <a:rPr dirty="0"/>
              <a:t> procedure op de werf.</a:t>
            </a:r>
          </a:p>
        </p:txBody>
      </p:sp>
      <p:sp>
        <p:nvSpPr>
          <p:cNvPr id="4" name="Slide Number Placeholder 3"/>
          <p:cNvSpPr>
            <a:spLocks noGrp="1"/>
          </p:cNvSpPr>
          <p:nvPr>
            <p:ph type="sldNum" sz="quarter" idx="5"/>
          </p:nvPr>
        </p:nvSpPr>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De </a:t>
            </a:r>
            <a:r>
              <a:rPr dirty="0" err="1"/>
              <a:t>afsluiter</a:t>
            </a:r>
            <a:r>
              <a:rPr dirty="0"/>
              <a:t>.</a:t>
            </a:r>
          </a:p>
          <a:p>
            <a:endParaRPr dirty="0"/>
          </a:p>
          <a:p>
            <a:r>
              <a:rPr dirty="0"/>
              <a:t>Ciao </a:t>
            </a:r>
            <a:r>
              <a:rPr dirty="0" err="1"/>
              <a:t>betekent</a:t>
            </a:r>
            <a:r>
              <a:rPr dirty="0"/>
              <a:t>: van </a:t>
            </a:r>
            <a:r>
              <a:rPr dirty="0" err="1"/>
              <a:t>enkel</a:t>
            </a:r>
            <a:r>
              <a:rPr dirty="0"/>
              <a:t> </a:t>
            </a:r>
            <a:r>
              <a:rPr dirty="0" err="1"/>
              <a:t>aanwezigheidsregistratie</a:t>
            </a:r>
            <a:r>
              <a:rPr dirty="0"/>
              <a:t> </a:t>
            </a:r>
            <a:r>
              <a:rPr dirty="0" err="1"/>
              <a:t>naar</a:t>
            </a:r>
            <a:r>
              <a:rPr dirty="0"/>
              <a:t> </a:t>
            </a:r>
            <a:r>
              <a:rPr dirty="0" err="1"/>
              <a:t>een</a:t>
            </a:r>
            <a:r>
              <a:rPr dirty="0"/>
              <a:t> </a:t>
            </a:r>
            <a:r>
              <a:rPr dirty="0" err="1"/>
              <a:t>persoonlijke</a:t>
            </a:r>
            <a:r>
              <a:rPr dirty="0"/>
              <a:t> IN- </a:t>
            </a:r>
            <a:r>
              <a:rPr dirty="0" err="1"/>
              <a:t>én</a:t>
            </a:r>
            <a:r>
              <a:rPr dirty="0"/>
              <a:t> OUT-</a:t>
            </a:r>
            <a:r>
              <a:rPr dirty="0" err="1"/>
              <a:t>registratie</a:t>
            </a:r>
            <a:r>
              <a:rPr dirty="0"/>
              <a:t> op de werf. De </a:t>
            </a:r>
            <a:r>
              <a:rPr dirty="0" err="1"/>
              <a:t>geplande</a:t>
            </a:r>
            <a:r>
              <a:rPr dirty="0"/>
              <a:t> </a:t>
            </a:r>
            <a:r>
              <a:rPr dirty="0" err="1"/>
              <a:t>startdatum</a:t>
            </a:r>
            <a:r>
              <a:rPr dirty="0"/>
              <a:t> is 1 </a:t>
            </a:r>
            <a:r>
              <a:rPr dirty="0" err="1"/>
              <a:t>april</a:t>
            </a:r>
            <a:r>
              <a:rPr dirty="0"/>
              <a:t> 2027, met </a:t>
            </a:r>
            <a:r>
              <a:rPr dirty="0" err="1"/>
              <a:t>testen</a:t>
            </a:r>
            <a:r>
              <a:rPr dirty="0"/>
              <a:t> vanaf het </a:t>
            </a:r>
            <a:r>
              <a:rPr dirty="0" err="1"/>
              <a:t>eerste</a:t>
            </a:r>
            <a:r>
              <a:rPr dirty="0"/>
              <a:t> </a:t>
            </a:r>
            <a:r>
              <a:rPr dirty="0" err="1"/>
              <a:t>kwartaal</a:t>
            </a:r>
            <a:r>
              <a:rPr dirty="0"/>
              <a:t> </a:t>
            </a:r>
            <a:r>
              <a:rPr dirty="0" err="1"/>
              <a:t>en</a:t>
            </a:r>
            <a:r>
              <a:rPr dirty="0"/>
              <a:t> </a:t>
            </a:r>
            <a:r>
              <a:rPr dirty="0" err="1"/>
              <a:t>een</a:t>
            </a:r>
            <a:r>
              <a:rPr dirty="0"/>
              <a:t> </a:t>
            </a:r>
            <a:r>
              <a:rPr dirty="0" err="1"/>
              <a:t>overgangsperiode</a:t>
            </a:r>
            <a:r>
              <a:rPr dirty="0"/>
              <a:t> </a:t>
            </a:r>
            <a:r>
              <a:rPr dirty="0" err="1"/>
              <a:t>zonder</a:t>
            </a:r>
            <a:r>
              <a:rPr dirty="0"/>
              <a:t> </a:t>
            </a:r>
            <a:r>
              <a:rPr dirty="0" err="1"/>
              <a:t>sancties</a:t>
            </a:r>
            <a:r>
              <a:rPr dirty="0"/>
              <a:t>.</a:t>
            </a:r>
          </a:p>
          <a:p>
            <a:endParaRPr dirty="0"/>
          </a:p>
          <a:p>
            <a:r>
              <a:rPr dirty="0"/>
              <a:t>De </a:t>
            </a:r>
            <a:r>
              <a:rPr dirty="0" err="1"/>
              <a:t>persoon</a:t>
            </a:r>
            <a:r>
              <a:rPr dirty="0"/>
              <a:t> </a:t>
            </a:r>
            <a:r>
              <a:rPr dirty="0" err="1"/>
              <a:t>registreert</a:t>
            </a:r>
            <a:r>
              <a:rPr dirty="0"/>
              <a:t> </a:t>
            </a:r>
            <a:r>
              <a:rPr dirty="0" err="1"/>
              <a:t>zelf</a:t>
            </a:r>
            <a:r>
              <a:rPr dirty="0"/>
              <a:t>; de </a:t>
            </a:r>
            <a:r>
              <a:rPr dirty="0" err="1"/>
              <a:t>werkgever</a:t>
            </a:r>
            <a:r>
              <a:rPr dirty="0"/>
              <a:t> </a:t>
            </a:r>
            <a:r>
              <a:rPr dirty="0" err="1"/>
              <a:t>blijft</a:t>
            </a:r>
            <a:r>
              <a:rPr dirty="0"/>
              <a:t> </a:t>
            </a:r>
            <a:r>
              <a:rPr dirty="0" err="1"/>
              <a:t>verantwoordelijk</a:t>
            </a:r>
            <a:r>
              <a:rPr dirty="0"/>
              <a:t> om de </a:t>
            </a:r>
            <a:r>
              <a:rPr dirty="0" err="1"/>
              <a:t>middelen</a:t>
            </a:r>
            <a:r>
              <a:rPr dirty="0"/>
              <a:t> </a:t>
            </a:r>
            <a:r>
              <a:rPr dirty="0" err="1"/>
              <a:t>en</a:t>
            </a:r>
            <a:r>
              <a:rPr dirty="0"/>
              <a:t> de </a:t>
            </a:r>
            <a:r>
              <a:rPr dirty="0" err="1"/>
              <a:t>organisatie</a:t>
            </a:r>
            <a:r>
              <a:rPr dirty="0"/>
              <a:t> </a:t>
            </a:r>
            <a:r>
              <a:rPr dirty="0" err="1"/>
              <a:t>te</a:t>
            </a:r>
            <a:r>
              <a:rPr dirty="0"/>
              <a:t> </a:t>
            </a:r>
            <a:r>
              <a:rPr dirty="0" err="1"/>
              <a:t>voorzien</a:t>
            </a:r>
            <a:r>
              <a:rPr dirty="0"/>
              <a:t>.</a:t>
            </a:r>
          </a:p>
          <a:p>
            <a:endParaRPr dirty="0"/>
          </a:p>
          <a:p>
            <a:r>
              <a:rPr dirty="0"/>
              <a:t>En </a:t>
            </a:r>
            <a:r>
              <a:rPr dirty="0" err="1"/>
              <a:t>vooral</a:t>
            </a:r>
            <a:r>
              <a:rPr dirty="0"/>
              <a:t>: </a:t>
            </a:r>
            <a:r>
              <a:rPr dirty="0" err="1"/>
              <a:t>verwar</a:t>
            </a:r>
            <a:r>
              <a:rPr dirty="0"/>
              <a:t> Ciao </a:t>
            </a:r>
            <a:r>
              <a:rPr dirty="0" err="1"/>
              <a:t>niet</a:t>
            </a:r>
            <a:r>
              <a:rPr dirty="0"/>
              <a:t> met de </a:t>
            </a:r>
            <a:r>
              <a:rPr dirty="0" err="1"/>
              <a:t>algemene</a:t>
            </a:r>
            <a:r>
              <a:rPr dirty="0"/>
              <a:t> </a:t>
            </a:r>
            <a:r>
              <a:rPr dirty="0" err="1"/>
              <a:t>arbeidstijdregistratie</a:t>
            </a:r>
            <a:r>
              <a:rPr dirty="0"/>
              <a:t>. Ciao is </a:t>
            </a:r>
            <a:r>
              <a:rPr dirty="0" err="1"/>
              <a:t>een</a:t>
            </a:r>
            <a:r>
              <a:rPr dirty="0"/>
              <a:t> </a:t>
            </a:r>
            <a:r>
              <a:rPr dirty="0" err="1"/>
              <a:t>werfgebonden</a:t>
            </a:r>
            <a:r>
              <a:rPr dirty="0"/>
              <a:t> </a:t>
            </a:r>
            <a:r>
              <a:rPr dirty="0" err="1"/>
              <a:t>aanwezigheidsregistratie</a:t>
            </a:r>
            <a:r>
              <a:rPr dirty="0"/>
              <a:t>. De </a:t>
            </a:r>
            <a:r>
              <a:rPr dirty="0" err="1"/>
              <a:t>echte</a:t>
            </a:r>
            <a:r>
              <a:rPr dirty="0"/>
              <a:t> </a:t>
            </a:r>
            <a:r>
              <a:rPr dirty="0" err="1"/>
              <a:t>voorbereiding</a:t>
            </a:r>
            <a:r>
              <a:rPr dirty="0"/>
              <a:t> zit in de </a:t>
            </a:r>
            <a:r>
              <a:rPr dirty="0" err="1"/>
              <a:t>werfprocedure</a:t>
            </a:r>
            <a:r>
              <a:rPr dirty="0"/>
              <a:t>, de </a:t>
            </a:r>
            <a:r>
              <a:rPr dirty="0" err="1"/>
              <a:t>communicatie</a:t>
            </a:r>
            <a:r>
              <a:rPr dirty="0"/>
              <a:t> </a:t>
            </a:r>
            <a:r>
              <a:rPr dirty="0" err="1"/>
              <a:t>en</a:t>
            </a:r>
            <a:r>
              <a:rPr dirty="0"/>
              <a:t> de </a:t>
            </a:r>
            <a:r>
              <a:rPr dirty="0" err="1"/>
              <a:t>opvolging</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3E837D3-0F2A-49F9-82B0-B7973B070C75}" type="slidenum">
              <a:rPr lang="nl-BE" smtClean="0"/>
              <a:t>63</a:t>
            </a:fld>
            <a:endParaRPr lang="nl-BE"/>
          </a:p>
        </p:txBody>
      </p:sp>
    </p:spTree>
    <p:extLst>
      <p:ext uri="{BB962C8B-B14F-4D97-AF65-F5344CB8AC3E}">
        <p14:creationId xmlns:p14="http://schemas.microsoft.com/office/powerpoint/2010/main" val="3533063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Voor de provincie Antwerpen beveelt Embuild Antwerpen twee mogelijke regelingen aan.</a:t>
            </a:r>
          </a:p>
          <a:p>
            <a:endParaRPr/>
          </a:p>
          <a:p>
            <a:r>
              <a:t>De hoofdaanbeveling is een collectieve sluiting van maandag 12 juli tot en met vrijdag 30 juli 2027. Dat zijn veertien vakantiedagen; werknemers houden dan maximaal zes dagen over.</a:t>
            </a:r>
          </a:p>
          <a:p>
            <a:endParaRPr/>
          </a:p>
          <a:p>
            <a:r>
              <a:t>Als ondergeschikte aanbeveling geldt een sluiting van 12 juli tot en met 23 juli 2027. Dat zijn negen vakantiedagen; werknemers houden maximaal elf dagen over.</a:t>
            </a:r>
          </a:p>
          <a:p>
            <a:endParaRPr/>
          </a:p>
          <a:p>
            <a:r>
              <a:t>De cruciale boodschap: dit is een regionale aanbeveling. Het is geen automatische of wettelijke sluitingsplicht voor iedere onderneming.</a:t>
            </a:r>
          </a:p>
        </p:txBody>
      </p:sp>
      <p:sp>
        <p:nvSpPr>
          <p:cNvPr id="4" name="Slide Number Placeholder 3"/>
          <p:cNvSpPr>
            <a:spLocks noGrp="1"/>
          </p:cNvSpPr>
          <p:nvPr>
            <p:ph type="sldNum" sz="quarter" idx="5"/>
          </p:nvPr>
        </p:nvSpPr>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Een </a:t>
            </a:r>
            <a:r>
              <a:rPr dirty="0" err="1"/>
              <a:t>onderneming</a:t>
            </a:r>
            <a:r>
              <a:rPr dirty="0"/>
              <a:t> </a:t>
            </a:r>
            <a:r>
              <a:rPr dirty="0" err="1"/>
              <a:t>kan</a:t>
            </a:r>
            <a:r>
              <a:rPr dirty="0"/>
              <a:t> de </a:t>
            </a:r>
            <a:r>
              <a:rPr dirty="0" err="1"/>
              <a:t>hoofdaanbeveling</a:t>
            </a:r>
            <a:r>
              <a:rPr dirty="0"/>
              <a:t> </a:t>
            </a:r>
            <a:r>
              <a:rPr dirty="0" err="1"/>
              <a:t>volgen</a:t>
            </a:r>
            <a:r>
              <a:rPr dirty="0"/>
              <a:t>, de </a:t>
            </a:r>
            <a:r>
              <a:rPr dirty="0" err="1"/>
              <a:t>ondergeschikte</a:t>
            </a:r>
            <a:r>
              <a:rPr dirty="0"/>
              <a:t> </a:t>
            </a:r>
            <a:r>
              <a:rPr dirty="0" err="1"/>
              <a:t>aanbeveling</a:t>
            </a:r>
            <a:r>
              <a:rPr dirty="0"/>
              <a:t> </a:t>
            </a:r>
            <a:r>
              <a:rPr dirty="0" err="1"/>
              <a:t>volgen</a:t>
            </a:r>
            <a:r>
              <a:rPr dirty="0"/>
              <a:t>, of </a:t>
            </a:r>
            <a:r>
              <a:rPr dirty="0" err="1"/>
              <a:t>kiezen</a:t>
            </a:r>
            <a:r>
              <a:rPr dirty="0"/>
              <a:t> voor </a:t>
            </a:r>
            <a:r>
              <a:rPr dirty="0" err="1"/>
              <a:t>een</a:t>
            </a:r>
            <a:r>
              <a:rPr dirty="0"/>
              <a:t> </a:t>
            </a:r>
            <a:r>
              <a:rPr dirty="0" err="1"/>
              <a:t>bedrijfseigen</a:t>
            </a:r>
            <a:r>
              <a:rPr dirty="0"/>
              <a:t> </a:t>
            </a:r>
            <a:r>
              <a:rPr dirty="0" err="1"/>
              <a:t>regeling</a:t>
            </a:r>
            <a:r>
              <a:rPr dirty="0"/>
              <a:t>. Zij </a:t>
            </a:r>
            <a:r>
              <a:rPr dirty="0" err="1"/>
              <a:t>kan</a:t>
            </a:r>
            <a:r>
              <a:rPr dirty="0"/>
              <a:t> in </a:t>
            </a:r>
            <a:r>
              <a:rPr dirty="0" err="1"/>
              <a:t>principe</a:t>
            </a:r>
            <a:r>
              <a:rPr dirty="0"/>
              <a:t> </a:t>
            </a:r>
            <a:r>
              <a:rPr dirty="0" err="1"/>
              <a:t>ook</a:t>
            </a:r>
            <a:r>
              <a:rPr dirty="0"/>
              <a:t> </a:t>
            </a:r>
            <a:r>
              <a:rPr dirty="0" err="1"/>
              <a:t>geen</a:t>
            </a:r>
            <a:r>
              <a:rPr dirty="0"/>
              <a:t> </a:t>
            </a:r>
            <a:r>
              <a:rPr dirty="0" err="1"/>
              <a:t>collectieve</a:t>
            </a:r>
            <a:r>
              <a:rPr dirty="0"/>
              <a:t> </a:t>
            </a:r>
            <a:r>
              <a:rPr dirty="0" err="1"/>
              <a:t>sluiting</a:t>
            </a:r>
            <a:r>
              <a:rPr dirty="0"/>
              <a:t> </a:t>
            </a:r>
            <a:r>
              <a:rPr dirty="0" err="1"/>
              <a:t>organiseren</a:t>
            </a:r>
            <a:r>
              <a:rPr dirty="0"/>
              <a:t>, </a:t>
            </a:r>
            <a:r>
              <a:rPr dirty="0" err="1"/>
              <a:t>zodat</a:t>
            </a:r>
            <a:r>
              <a:rPr dirty="0"/>
              <a:t> </a:t>
            </a:r>
            <a:r>
              <a:rPr dirty="0" err="1"/>
              <a:t>werknemers</a:t>
            </a:r>
            <a:r>
              <a:rPr dirty="0"/>
              <a:t> </a:t>
            </a:r>
            <a:r>
              <a:rPr dirty="0" err="1"/>
              <a:t>hun</a:t>
            </a:r>
            <a:r>
              <a:rPr dirty="0"/>
              <a:t> </a:t>
            </a:r>
            <a:r>
              <a:rPr dirty="0" err="1"/>
              <a:t>vakantiedagen</a:t>
            </a:r>
            <a:r>
              <a:rPr dirty="0"/>
              <a:t> </a:t>
            </a:r>
            <a:r>
              <a:rPr dirty="0" err="1"/>
              <a:t>individueel</a:t>
            </a:r>
            <a:r>
              <a:rPr dirty="0"/>
              <a:t> </a:t>
            </a:r>
            <a:r>
              <a:rPr dirty="0" err="1"/>
              <a:t>opnemen</a:t>
            </a:r>
            <a:r>
              <a:rPr dirty="0"/>
              <a:t>.</a:t>
            </a:r>
          </a:p>
          <a:p>
            <a:endParaRPr dirty="0"/>
          </a:p>
          <a:p>
            <a:r>
              <a:rPr dirty="0"/>
              <a:t>De </a:t>
            </a:r>
            <a:r>
              <a:rPr dirty="0" err="1"/>
              <a:t>regionale</a:t>
            </a:r>
            <a:r>
              <a:rPr dirty="0"/>
              <a:t> </a:t>
            </a:r>
            <a:r>
              <a:rPr dirty="0" err="1"/>
              <a:t>aanbeveling</a:t>
            </a:r>
            <a:r>
              <a:rPr dirty="0"/>
              <a:t> is </a:t>
            </a:r>
            <a:r>
              <a:rPr dirty="0" err="1"/>
              <a:t>dus</a:t>
            </a:r>
            <a:r>
              <a:rPr dirty="0"/>
              <a:t> </a:t>
            </a:r>
            <a:r>
              <a:rPr dirty="0" err="1"/>
              <a:t>geen</a:t>
            </a:r>
            <a:r>
              <a:rPr dirty="0"/>
              <a:t> must. Maar </a:t>
            </a:r>
            <a:r>
              <a:rPr dirty="0" err="1"/>
              <a:t>zodra</a:t>
            </a:r>
            <a:r>
              <a:rPr dirty="0"/>
              <a:t> de </a:t>
            </a:r>
            <a:r>
              <a:rPr dirty="0" err="1"/>
              <a:t>onderneming</a:t>
            </a:r>
            <a:r>
              <a:rPr dirty="0"/>
              <a:t> </a:t>
            </a:r>
            <a:r>
              <a:rPr dirty="0" err="1"/>
              <a:t>beslist</a:t>
            </a:r>
            <a:r>
              <a:rPr dirty="0"/>
              <a:t> om </a:t>
            </a:r>
            <a:r>
              <a:rPr dirty="0" err="1"/>
              <a:t>collectief</a:t>
            </a:r>
            <a:r>
              <a:rPr dirty="0"/>
              <a:t> </a:t>
            </a:r>
            <a:r>
              <a:rPr dirty="0" err="1"/>
              <a:t>verlof</a:t>
            </a:r>
            <a:r>
              <a:rPr dirty="0"/>
              <a:t> </a:t>
            </a:r>
            <a:r>
              <a:rPr dirty="0" err="1"/>
              <a:t>te</a:t>
            </a:r>
            <a:r>
              <a:rPr dirty="0"/>
              <a:t> </a:t>
            </a:r>
            <a:r>
              <a:rPr dirty="0" err="1"/>
              <a:t>organiseren</a:t>
            </a:r>
            <a:r>
              <a:rPr dirty="0"/>
              <a:t>, </a:t>
            </a:r>
            <a:r>
              <a:rPr dirty="0" err="1"/>
              <a:t>moeten</a:t>
            </a:r>
            <a:r>
              <a:rPr dirty="0"/>
              <a:t> de </a:t>
            </a:r>
            <a:r>
              <a:rPr dirty="0" err="1"/>
              <a:t>correcte</a:t>
            </a:r>
            <a:r>
              <a:rPr dirty="0"/>
              <a:t> procedures </a:t>
            </a:r>
            <a:r>
              <a:rPr dirty="0" err="1"/>
              <a:t>en</a:t>
            </a:r>
            <a:r>
              <a:rPr dirty="0"/>
              <a:t> </a:t>
            </a:r>
            <a:r>
              <a:rPr dirty="0" err="1"/>
              <a:t>formaliteiten</a:t>
            </a:r>
            <a:r>
              <a:rPr dirty="0"/>
              <a:t> </a:t>
            </a:r>
            <a:r>
              <a:rPr dirty="0" err="1"/>
              <a:t>worden</a:t>
            </a:r>
            <a:r>
              <a:rPr dirty="0"/>
              <a:t> </a:t>
            </a:r>
            <a:r>
              <a:rPr dirty="0" err="1"/>
              <a:t>gevolgd</a:t>
            </a:r>
            <a:r>
              <a:rPr dirty="0"/>
              <a:t>.</a:t>
            </a:r>
          </a:p>
          <a:p>
            <a:endParaRPr dirty="0"/>
          </a:p>
          <a:p>
            <a:r>
              <a:rPr dirty="0" err="1"/>
              <a:t>Specifiek</a:t>
            </a:r>
            <a:r>
              <a:rPr dirty="0"/>
              <a:t> voor Antwerpen: </a:t>
            </a:r>
            <a:r>
              <a:rPr dirty="0" err="1"/>
              <a:t>wanneer</a:t>
            </a:r>
            <a:r>
              <a:rPr dirty="0"/>
              <a:t> er </a:t>
            </a:r>
            <a:r>
              <a:rPr dirty="0" err="1"/>
              <a:t>onenigheid</a:t>
            </a:r>
            <a:r>
              <a:rPr dirty="0"/>
              <a:t> </a:t>
            </a:r>
            <a:r>
              <a:rPr dirty="0" err="1"/>
              <a:t>ontstaat</a:t>
            </a:r>
            <a:r>
              <a:rPr dirty="0"/>
              <a:t> over de </a:t>
            </a:r>
            <a:r>
              <a:rPr dirty="0" err="1"/>
              <a:t>toepassing</a:t>
            </a:r>
            <a:r>
              <a:rPr dirty="0"/>
              <a:t> van </a:t>
            </a:r>
            <a:r>
              <a:rPr dirty="0" err="1"/>
              <a:t>hoofd</a:t>
            </a:r>
            <a:r>
              <a:rPr dirty="0"/>
              <a:t>- of </a:t>
            </a:r>
            <a:r>
              <a:rPr dirty="0" err="1"/>
              <a:t>ondergeschikte</a:t>
            </a:r>
            <a:r>
              <a:rPr dirty="0"/>
              <a:t> </a:t>
            </a:r>
            <a:r>
              <a:rPr dirty="0" err="1"/>
              <a:t>aanbeveling</a:t>
            </a:r>
            <a:r>
              <a:rPr dirty="0"/>
              <a:t> </a:t>
            </a:r>
            <a:r>
              <a:rPr dirty="0" err="1"/>
              <a:t>en</a:t>
            </a:r>
            <a:r>
              <a:rPr dirty="0"/>
              <a:t> </a:t>
            </a:r>
            <a:r>
              <a:rPr dirty="0" err="1"/>
              <a:t>een</a:t>
            </a:r>
            <a:r>
              <a:rPr dirty="0"/>
              <a:t> </a:t>
            </a:r>
            <a:r>
              <a:rPr dirty="0" err="1"/>
              <a:t>regionale</a:t>
            </a:r>
            <a:r>
              <a:rPr dirty="0"/>
              <a:t> </a:t>
            </a:r>
            <a:r>
              <a:rPr dirty="0" err="1"/>
              <a:t>verzoening</a:t>
            </a:r>
            <a:r>
              <a:rPr dirty="0"/>
              <a:t> </a:t>
            </a:r>
            <a:r>
              <a:rPr dirty="0" err="1"/>
              <a:t>dit</a:t>
            </a:r>
            <a:r>
              <a:rPr dirty="0"/>
              <a:t> </a:t>
            </a:r>
            <a:r>
              <a:rPr dirty="0" err="1"/>
              <a:t>niet</a:t>
            </a:r>
            <a:r>
              <a:rPr dirty="0"/>
              <a:t> </a:t>
            </a:r>
            <a:r>
              <a:rPr dirty="0" err="1"/>
              <a:t>oplost</a:t>
            </a:r>
            <a:r>
              <a:rPr dirty="0"/>
              <a:t>, </a:t>
            </a:r>
            <a:r>
              <a:rPr dirty="0" err="1"/>
              <a:t>wordt</a:t>
            </a:r>
            <a:r>
              <a:rPr dirty="0"/>
              <a:t> de </a:t>
            </a:r>
            <a:r>
              <a:rPr dirty="0" err="1"/>
              <a:t>hoofdaanbeveling</a:t>
            </a:r>
            <a:r>
              <a:rPr dirty="0"/>
              <a:t> </a:t>
            </a:r>
            <a:r>
              <a:rPr dirty="0" err="1"/>
              <a:t>toegepast</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Wie de </a:t>
            </a:r>
            <a:r>
              <a:rPr dirty="0" err="1"/>
              <a:t>hoofdaanbeveling</a:t>
            </a:r>
            <a:r>
              <a:rPr dirty="0"/>
              <a:t> </a:t>
            </a:r>
            <a:r>
              <a:rPr dirty="0" err="1"/>
              <a:t>volledig</a:t>
            </a:r>
            <a:r>
              <a:rPr dirty="0"/>
              <a:t> </a:t>
            </a:r>
            <a:r>
              <a:rPr dirty="0" err="1"/>
              <a:t>volgt</a:t>
            </a:r>
            <a:r>
              <a:rPr dirty="0"/>
              <a:t>, </a:t>
            </a:r>
            <a:r>
              <a:rPr dirty="0" err="1"/>
              <a:t>kiest</a:t>
            </a:r>
            <a:r>
              <a:rPr dirty="0"/>
              <a:t> de </a:t>
            </a:r>
            <a:r>
              <a:rPr dirty="0" err="1"/>
              <a:t>eenvoudigste</a:t>
            </a:r>
            <a:r>
              <a:rPr dirty="0"/>
              <a:t> route.</a:t>
            </a:r>
          </a:p>
          <a:p>
            <a:endParaRPr dirty="0"/>
          </a:p>
          <a:p>
            <a:r>
              <a:rPr dirty="0" err="1"/>
              <a:t>Vermeld</a:t>
            </a:r>
            <a:r>
              <a:rPr dirty="0"/>
              <a:t> in het </a:t>
            </a:r>
            <a:r>
              <a:rPr dirty="0" err="1"/>
              <a:t>arbeidsreglement</a:t>
            </a:r>
            <a:r>
              <a:rPr dirty="0"/>
              <a:t> </a:t>
            </a:r>
            <a:r>
              <a:rPr dirty="0" err="1"/>
              <a:t>dat</a:t>
            </a:r>
            <a:r>
              <a:rPr dirty="0"/>
              <a:t> de </a:t>
            </a:r>
            <a:r>
              <a:rPr dirty="0" err="1"/>
              <a:t>onderneming</a:t>
            </a:r>
            <a:r>
              <a:rPr dirty="0"/>
              <a:t> de </a:t>
            </a:r>
            <a:r>
              <a:rPr dirty="0" err="1"/>
              <a:t>regionale</a:t>
            </a:r>
            <a:r>
              <a:rPr dirty="0"/>
              <a:t> </a:t>
            </a:r>
            <a:r>
              <a:rPr dirty="0" err="1"/>
              <a:t>vakantieregeling</a:t>
            </a:r>
            <a:r>
              <a:rPr dirty="0"/>
              <a:t> </a:t>
            </a:r>
            <a:r>
              <a:rPr dirty="0" err="1"/>
              <a:t>volgt</a:t>
            </a:r>
            <a:r>
              <a:rPr dirty="0"/>
              <a:t>. Het </a:t>
            </a:r>
            <a:r>
              <a:rPr dirty="0" err="1"/>
              <a:t>arbeidsreglement</a:t>
            </a:r>
            <a:r>
              <a:rPr dirty="0"/>
              <a:t> of de </a:t>
            </a:r>
            <a:r>
              <a:rPr dirty="0" err="1"/>
              <a:t>bijlage</a:t>
            </a:r>
            <a:r>
              <a:rPr dirty="0"/>
              <a:t> </a:t>
            </a:r>
            <a:r>
              <a:rPr dirty="0" err="1"/>
              <a:t>kan</a:t>
            </a:r>
            <a:r>
              <a:rPr dirty="0"/>
              <a:t> </a:t>
            </a:r>
            <a:r>
              <a:rPr dirty="0" err="1"/>
              <a:t>digitaal</a:t>
            </a:r>
            <a:r>
              <a:rPr dirty="0"/>
              <a:t> </a:t>
            </a:r>
            <a:r>
              <a:rPr dirty="0" err="1"/>
              <a:t>worden</a:t>
            </a:r>
            <a:r>
              <a:rPr dirty="0"/>
              <a:t> </a:t>
            </a:r>
            <a:r>
              <a:rPr dirty="0" err="1"/>
              <a:t>geüpload</a:t>
            </a:r>
            <a:r>
              <a:rPr dirty="0"/>
              <a:t> via arbeidsreglement.belgie.be.</a:t>
            </a:r>
          </a:p>
          <a:p>
            <a:endParaRPr dirty="0"/>
          </a:p>
          <a:p>
            <a:r>
              <a:rPr dirty="0" err="1"/>
              <a:t>Daarnaast</a:t>
            </a:r>
            <a:r>
              <a:rPr dirty="0"/>
              <a:t> </a:t>
            </a:r>
            <a:r>
              <a:rPr dirty="0" err="1"/>
              <a:t>moeten</a:t>
            </a:r>
            <a:r>
              <a:rPr dirty="0"/>
              <a:t> de </a:t>
            </a:r>
            <a:r>
              <a:rPr dirty="0" err="1"/>
              <a:t>werknemers</a:t>
            </a:r>
            <a:r>
              <a:rPr dirty="0"/>
              <a:t> </a:t>
            </a:r>
            <a:r>
              <a:rPr dirty="0" err="1"/>
              <a:t>natuurlijk</a:t>
            </a:r>
            <a:r>
              <a:rPr dirty="0"/>
              <a:t> </a:t>
            </a:r>
            <a:r>
              <a:rPr dirty="0" err="1"/>
              <a:t>tijdig</a:t>
            </a:r>
            <a:r>
              <a:rPr dirty="0"/>
              <a:t> </a:t>
            </a:r>
            <a:r>
              <a:rPr dirty="0" err="1"/>
              <a:t>en</a:t>
            </a:r>
            <a:r>
              <a:rPr dirty="0"/>
              <a:t> </a:t>
            </a:r>
            <a:r>
              <a:rPr dirty="0" err="1"/>
              <a:t>duidelijk</a:t>
            </a:r>
            <a:r>
              <a:rPr dirty="0"/>
              <a:t> </a:t>
            </a:r>
            <a:r>
              <a:rPr dirty="0" err="1"/>
              <a:t>worden</a:t>
            </a:r>
            <a:r>
              <a:rPr dirty="0"/>
              <a:t> </a:t>
            </a:r>
            <a:r>
              <a:rPr dirty="0" err="1"/>
              <a:t>geïnformeerd</a:t>
            </a:r>
            <a:r>
              <a:rPr dirty="0"/>
              <a:t> over de data van de </a:t>
            </a:r>
            <a:r>
              <a:rPr dirty="0" err="1"/>
              <a:t>collectieve</a:t>
            </a:r>
            <a:r>
              <a:rPr dirty="0"/>
              <a:t> </a:t>
            </a:r>
            <a:r>
              <a:rPr dirty="0" err="1"/>
              <a:t>vakantie</a:t>
            </a:r>
            <a:r>
              <a:rPr dirty="0"/>
              <a:t>.</a:t>
            </a:r>
          </a:p>
          <a:p>
            <a:endParaRPr dirty="0"/>
          </a:p>
          <a:p>
            <a:r>
              <a:rPr dirty="0"/>
              <a:t>Embuild </a:t>
            </a:r>
            <a:r>
              <a:rPr lang="nl-BE" dirty="0" err="1"/>
              <a:t>Anwterpen</a:t>
            </a:r>
            <a:r>
              <a:rPr lang="nl-BE" dirty="0"/>
              <a:t> licht </a:t>
            </a:r>
            <a:r>
              <a:rPr dirty="0" err="1"/>
              <a:t>bij</a:t>
            </a:r>
            <a:r>
              <a:rPr dirty="0"/>
              <a:t> </a:t>
            </a:r>
            <a:r>
              <a:rPr dirty="0" err="1"/>
              <a:t>volledige</a:t>
            </a:r>
            <a:r>
              <a:rPr dirty="0"/>
              <a:t> </a:t>
            </a:r>
            <a:r>
              <a:rPr dirty="0" err="1"/>
              <a:t>toepassing</a:t>
            </a:r>
            <a:r>
              <a:rPr dirty="0"/>
              <a:t> van de </a:t>
            </a:r>
            <a:r>
              <a:rPr dirty="0" err="1"/>
              <a:t>hoofdaanbeveling</a:t>
            </a:r>
            <a:r>
              <a:rPr dirty="0"/>
              <a:t> de </a:t>
            </a:r>
            <a:r>
              <a:rPr dirty="0" err="1"/>
              <a:t>regionale</a:t>
            </a:r>
            <a:r>
              <a:rPr dirty="0"/>
              <a:t> </a:t>
            </a:r>
            <a:r>
              <a:rPr dirty="0" err="1"/>
              <a:t>directies</a:t>
            </a:r>
            <a:r>
              <a:rPr dirty="0"/>
              <a:t> in. </a:t>
            </a:r>
            <a:r>
              <a:rPr dirty="0" err="1"/>
              <a:t>Controleer</a:t>
            </a:r>
            <a:r>
              <a:rPr dirty="0"/>
              <a:t> v</a:t>
            </a:r>
            <a:r>
              <a:rPr lang="nl-BE" dirty="0"/>
              <a:t>oor</a:t>
            </a:r>
            <a:r>
              <a:rPr dirty="0"/>
              <a:t> </a:t>
            </a:r>
            <a:r>
              <a:rPr dirty="0" err="1"/>
              <a:t>uitvoering</a:t>
            </a:r>
            <a:r>
              <a:rPr dirty="0"/>
              <a:t> steeds of </a:t>
            </a:r>
            <a:r>
              <a:rPr dirty="0" err="1"/>
              <a:t>eventuele</a:t>
            </a:r>
            <a:r>
              <a:rPr dirty="0"/>
              <a:t> </a:t>
            </a:r>
            <a:r>
              <a:rPr dirty="0" err="1"/>
              <a:t>modellen</a:t>
            </a:r>
            <a:r>
              <a:rPr dirty="0"/>
              <a:t> of </a:t>
            </a:r>
            <a:r>
              <a:rPr dirty="0" err="1"/>
              <a:t>administratieve</a:t>
            </a:r>
            <a:r>
              <a:rPr dirty="0"/>
              <a:t> </a:t>
            </a:r>
            <a:r>
              <a:rPr dirty="0" err="1"/>
              <a:t>instructies</a:t>
            </a:r>
            <a:r>
              <a:rPr dirty="0"/>
              <a:t> </a:t>
            </a:r>
            <a:r>
              <a:rPr dirty="0" err="1"/>
              <a:t>nog</a:t>
            </a:r>
            <a:r>
              <a:rPr dirty="0"/>
              <a:t> </a:t>
            </a:r>
            <a:r>
              <a:rPr dirty="0" err="1"/>
              <a:t>zijn</a:t>
            </a:r>
            <a:r>
              <a:rPr dirty="0"/>
              <a:t> </a:t>
            </a:r>
            <a:r>
              <a:rPr dirty="0" err="1"/>
              <a:t>aangepast</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De </a:t>
            </a:r>
            <a:r>
              <a:rPr dirty="0" err="1"/>
              <a:t>ondergeschikte</a:t>
            </a:r>
            <a:r>
              <a:rPr dirty="0"/>
              <a:t> </a:t>
            </a:r>
            <a:r>
              <a:rPr dirty="0" err="1"/>
              <a:t>aanbeveling</a:t>
            </a:r>
            <a:r>
              <a:rPr dirty="0"/>
              <a:t> of </a:t>
            </a:r>
            <a:r>
              <a:rPr dirty="0" err="1"/>
              <a:t>een</a:t>
            </a:r>
            <a:r>
              <a:rPr dirty="0"/>
              <a:t> </a:t>
            </a:r>
            <a:r>
              <a:rPr dirty="0" err="1"/>
              <a:t>volledig</a:t>
            </a:r>
            <a:r>
              <a:rPr dirty="0"/>
              <a:t> </a:t>
            </a:r>
            <a:r>
              <a:rPr dirty="0" err="1"/>
              <a:t>afwijkende</a:t>
            </a:r>
            <a:r>
              <a:rPr dirty="0"/>
              <a:t> </a:t>
            </a:r>
            <a:r>
              <a:rPr dirty="0" err="1"/>
              <a:t>sluitingsperiode</a:t>
            </a:r>
            <a:r>
              <a:rPr dirty="0"/>
              <a:t> </a:t>
            </a:r>
            <a:r>
              <a:rPr dirty="0" err="1"/>
              <a:t>vraagt</a:t>
            </a:r>
            <a:r>
              <a:rPr dirty="0"/>
              <a:t> </a:t>
            </a:r>
            <a:r>
              <a:rPr dirty="0" err="1"/>
              <a:t>meer</a:t>
            </a:r>
            <a:r>
              <a:rPr dirty="0"/>
              <a:t> </a:t>
            </a:r>
            <a:r>
              <a:rPr dirty="0" err="1"/>
              <a:t>ondernemingsspecifieke</a:t>
            </a:r>
            <a:r>
              <a:rPr dirty="0"/>
              <a:t> </a:t>
            </a:r>
            <a:r>
              <a:rPr dirty="0" err="1"/>
              <a:t>actie</a:t>
            </a:r>
            <a:r>
              <a:rPr dirty="0"/>
              <a:t>.</a:t>
            </a:r>
          </a:p>
          <a:p>
            <a:endParaRPr dirty="0"/>
          </a:p>
          <a:p>
            <a:r>
              <a:rPr dirty="0"/>
              <a:t>Bij </a:t>
            </a:r>
            <a:r>
              <a:rPr dirty="0" err="1"/>
              <a:t>een</a:t>
            </a:r>
            <a:r>
              <a:rPr dirty="0"/>
              <a:t> </a:t>
            </a:r>
            <a:r>
              <a:rPr dirty="0" err="1"/>
              <a:t>afwijking</a:t>
            </a:r>
            <a:r>
              <a:rPr dirty="0"/>
              <a:t> van de </a:t>
            </a:r>
            <a:r>
              <a:rPr dirty="0" err="1"/>
              <a:t>regionale</a:t>
            </a:r>
            <a:r>
              <a:rPr dirty="0"/>
              <a:t> </a:t>
            </a:r>
            <a:r>
              <a:rPr dirty="0" err="1"/>
              <a:t>aanbeveling</a:t>
            </a:r>
            <a:r>
              <a:rPr dirty="0"/>
              <a:t> sluit u </a:t>
            </a:r>
            <a:r>
              <a:rPr dirty="0" err="1"/>
              <a:t>een</a:t>
            </a:r>
            <a:r>
              <a:rPr dirty="0"/>
              <a:t> </a:t>
            </a:r>
            <a:r>
              <a:rPr dirty="0" err="1"/>
              <a:t>bedrijfseigen</a:t>
            </a:r>
            <a:r>
              <a:rPr dirty="0"/>
              <a:t> </a:t>
            </a:r>
            <a:r>
              <a:rPr dirty="0" err="1"/>
              <a:t>verlofakkoord</a:t>
            </a:r>
            <a:r>
              <a:rPr dirty="0"/>
              <a:t> met de syndicale </a:t>
            </a:r>
            <a:r>
              <a:rPr dirty="0" err="1"/>
              <a:t>afvaardiging</a:t>
            </a:r>
            <a:r>
              <a:rPr dirty="0"/>
              <a:t>. Is die er </a:t>
            </a:r>
            <a:r>
              <a:rPr dirty="0" err="1"/>
              <a:t>niet</a:t>
            </a:r>
            <a:r>
              <a:rPr dirty="0"/>
              <a:t>, dan </a:t>
            </a:r>
            <a:r>
              <a:rPr dirty="0" err="1"/>
              <a:t>moet</a:t>
            </a:r>
            <a:r>
              <a:rPr dirty="0"/>
              <a:t> het </a:t>
            </a:r>
            <a:r>
              <a:rPr dirty="0" err="1"/>
              <a:t>akkoord</a:t>
            </a:r>
            <a:r>
              <a:rPr dirty="0"/>
              <a:t> met alle </a:t>
            </a:r>
            <a:r>
              <a:rPr dirty="0" err="1"/>
              <a:t>werknemers</a:t>
            </a:r>
            <a:r>
              <a:rPr dirty="0"/>
              <a:t> </a:t>
            </a:r>
            <a:r>
              <a:rPr dirty="0" err="1"/>
              <a:t>worden</a:t>
            </a:r>
            <a:r>
              <a:rPr dirty="0"/>
              <a:t> </a:t>
            </a:r>
            <a:r>
              <a:rPr dirty="0" err="1"/>
              <a:t>gesloten</a:t>
            </a:r>
            <a:r>
              <a:rPr dirty="0"/>
              <a:t>.</a:t>
            </a:r>
          </a:p>
          <a:p>
            <a:endParaRPr dirty="0"/>
          </a:p>
          <a:p>
            <a:r>
              <a:rPr dirty="0" err="1"/>
              <a:t>Daarna</a:t>
            </a:r>
            <a:r>
              <a:rPr dirty="0"/>
              <a:t> </a:t>
            </a:r>
            <a:r>
              <a:rPr dirty="0" err="1"/>
              <a:t>worden</a:t>
            </a:r>
            <a:r>
              <a:rPr dirty="0"/>
              <a:t> de data van de </a:t>
            </a:r>
            <a:r>
              <a:rPr dirty="0" err="1"/>
              <a:t>collectieve</a:t>
            </a:r>
            <a:r>
              <a:rPr dirty="0"/>
              <a:t> </a:t>
            </a:r>
            <a:r>
              <a:rPr dirty="0" err="1"/>
              <a:t>sluiting</a:t>
            </a:r>
            <a:r>
              <a:rPr dirty="0"/>
              <a:t> </a:t>
            </a:r>
            <a:r>
              <a:rPr dirty="0" err="1"/>
              <a:t>opgenomen</a:t>
            </a:r>
            <a:r>
              <a:rPr dirty="0"/>
              <a:t> in het </a:t>
            </a:r>
            <a:r>
              <a:rPr dirty="0" err="1"/>
              <a:t>arbeidsreglement</a:t>
            </a:r>
            <a:r>
              <a:rPr dirty="0"/>
              <a:t>. U </a:t>
            </a:r>
            <a:r>
              <a:rPr dirty="0" err="1"/>
              <a:t>verwittigt</a:t>
            </a:r>
            <a:r>
              <a:rPr dirty="0"/>
              <a:t> </a:t>
            </a:r>
            <a:r>
              <a:rPr dirty="0" err="1"/>
              <a:t>Toezicht</a:t>
            </a:r>
            <a:r>
              <a:rPr dirty="0"/>
              <a:t> Sociale </a:t>
            </a:r>
            <a:r>
              <a:rPr dirty="0" err="1"/>
              <a:t>Wetten</a:t>
            </a:r>
            <a:r>
              <a:rPr dirty="0"/>
              <a:t> door het </a:t>
            </a:r>
            <a:r>
              <a:rPr dirty="0" err="1"/>
              <a:t>arbeidsreglement</a:t>
            </a:r>
            <a:r>
              <a:rPr dirty="0"/>
              <a:t> </a:t>
            </a:r>
            <a:r>
              <a:rPr dirty="0" err="1"/>
              <a:t>digitaal</a:t>
            </a:r>
            <a:r>
              <a:rPr dirty="0"/>
              <a:t> </a:t>
            </a:r>
            <a:r>
              <a:rPr dirty="0" err="1"/>
              <a:t>te</a:t>
            </a:r>
            <a:r>
              <a:rPr dirty="0"/>
              <a:t> </a:t>
            </a:r>
            <a:r>
              <a:rPr dirty="0" err="1"/>
              <a:t>uploaden</a:t>
            </a:r>
            <a:r>
              <a:rPr dirty="0"/>
              <a:t> via arbeidsreglement.belgie.be. </a:t>
            </a:r>
            <a:r>
              <a:rPr dirty="0" err="1"/>
              <a:t>Informeer</a:t>
            </a:r>
            <a:r>
              <a:rPr dirty="0"/>
              <a:t> </a:t>
            </a:r>
            <a:r>
              <a:rPr dirty="0" err="1"/>
              <a:t>ook</a:t>
            </a:r>
            <a:r>
              <a:rPr dirty="0"/>
              <a:t> alle </a:t>
            </a:r>
            <a:r>
              <a:rPr dirty="0" err="1"/>
              <a:t>werknemers</a:t>
            </a:r>
            <a:r>
              <a:rPr dirty="0"/>
              <a:t> </a:t>
            </a:r>
            <a:r>
              <a:rPr dirty="0" err="1"/>
              <a:t>tijdig</a:t>
            </a:r>
            <a:r>
              <a:rPr dirty="0"/>
              <a:t>.</a:t>
            </a:r>
          </a:p>
          <a:p>
            <a:endParaRPr dirty="0"/>
          </a:p>
          <a:p>
            <a:r>
              <a:rPr dirty="0" err="1"/>
              <a:t>Diezelfde</a:t>
            </a:r>
            <a:r>
              <a:rPr dirty="0"/>
              <a:t> </a:t>
            </a:r>
            <a:r>
              <a:rPr dirty="0" err="1"/>
              <a:t>logica</a:t>
            </a:r>
            <a:r>
              <a:rPr dirty="0"/>
              <a:t> </a:t>
            </a:r>
            <a:r>
              <a:rPr dirty="0" err="1"/>
              <a:t>geldt</a:t>
            </a:r>
            <a:r>
              <a:rPr dirty="0"/>
              <a:t> </a:t>
            </a:r>
            <a:r>
              <a:rPr dirty="0" err="1"/>
              <a:t>wanneer</a:t>
            </a:r>
            <a:r>
              <a:rPr dirty="0"/>
              <a:t> men de </a:t>
            </a:r>
            <a:r>
              <a:rPr dirty="0" err="1"/>
              <a:t>ondergeschikte</a:t>
            </a:r>
            <a:r>
              <a:rPr dirty="0"/>
              <a:t> </a:t>
            </a:r>
            <a:r>
              <a:rPr dirty="0" err="1"/>
              <a:t>aanbeveling</a:t>
            </a:r>
            <a:r>
              <a:rPr dirty="0"/>
              <a:t> </a:t>
            </a:r>
            <a:r>
              <a:rPr dirty="0" err="1"/>
              <a:t>volgt</a:t>
            </a:r>
            <a:r>
              <a:rPr dirty="0"/>
              <a:t>: de </a:t>
            </a:r>
            <a:r>
              <a:rPr dirty="0" err="1"/>
              <a:t>sluitingsdata</a:t>
            </a:r>
            <a:r>
              <a:rPr dirty="0"/>
              <a:t> </a:t>
            </a:r>
            <a:r>
              <a:rPr dirty="0" err="1"/>
              <a:t>moeten</a:t>
            </a:r>
            <a:r>
              <a:rPr dirty="0"/>
              <a:t> dan </a:t>
            </a:r>
            <a:r>
              <a:rPr dirty="0" err="1"/>
              <a:t>ondernemingsmatig</a:t>
            </a:r>
            <a:r>
              <a:rPr dirty="0"/>
              <a:t> </a:t>
            </a:r>
            <a:r>
              <a:rPr dirty="0" err="1"/>
              <a:t>worden</a:t>
            </a:r>
            <a:r>
              <a:rPr dirty="0"/>
              <a:t> </a:t>
            </a:r>
            <a:r>
              <a:rPr dirty="0" err="1"/>
              <a:t>opgenomen</a:t>
            </a:r>
            <a:r>
              <a:rPr dirty="0"/>
              <a:t> </a:t>
            </a:r>
            <a:r>
              <a:rPr dirty="0" err="1"/>
              <a:t>en</a:t>
            </a:r>
            <a:r>
              <a:rPr dirty="0"/>
              <a:t> </a:t>
            </a:r>
            <a:r>
              <a:rPr dirty="0" err="1"/>
              <a:t>gemeld</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De concrete data van de </a:t>
            </a:r>
            <a:r>
              <a:rPr dirty="0" err="1"/>
              <a:t>feestdagen</a:t>
            </a:r>
            <a:r>
              <a:rPr dirty="0"/>
              <a:t> </a:t>
            </a:r>
            <a:r>
              <a:rPr dirty="0" err="1"/>
              <a:t>en</a:t>
            </a:r>
            <a:r>
              <a:rPr dirty="0"/>
              <a:t> </a:t>
            </a:r>
            <a:r>
              <a:rPr dirty="0" err="1"/>
              <a:t>inhaalrustdagen</a:t>
            </a:r>
            <a:r>
              <a:rPr dirty="0"/>
              <a:t> </a:t>
            </a:r>
            <a:r>
              <a:rPr dirty="0" err="1"/>
              <a:t>hoeven</a:t>
            </a:r>
            <a:r>
              <a:rPr dirty="0"/>
              <a:t> we </a:t>
            </a:r>
            <a:r>
              <a:rPr dirty="0" err="1"/>
              <a:t>hier</a:t>
            </a:r>
            <a:r>
              <a:rPr dirty="0"/>
              <a:t> </a:t>
            </a:r>
            <a:r>
              <a:rPr dirty="0" err="1"/>
              <a:t>niet</a:t>
            </a:r>
            <a:r>
              <a:rPr dirty="0"/>
              <a:t> </a:t>
            </a:r>
            <a:r>
              <a:rPr dirty="0" err="1"/>
              <a:t>te</a:t>
            </a:r>
            <a:r>
              <a:rPr dirty="0"/>
              <a:t> </a:t>
            </a:r>
            <a:r>
              <a:rPr dirty="0" err="1"/>
              <a:t>herhalen</a:t>
            </a:r>
            <a:r>
              <a:rPr dirty="0"/>
              <a:t>: de </a:t>
            </a:r>
            <a:r>
              <a:rPr dirty="0" err="1"/>
              <a:t>ondernemingen</a:t>
            </a:r>
            <a:r>
              <a:rPr dirty="0"/>
              <a:t> </a:t>
            </a:r>
            <a:r>
              <a:rPr dirty="0" err="1"/>
              <a:t>ontvangen</a:t>
            </a:r>
            <a:r>
              <a:rPr dirty="0"/>
              <a:t> die </a:t>
            </a:r>
            <a:r>
              <a:rPr dirty="0" err="1"/>
              <a:t>kalender</a:t>
            </a:r>
            <a:r>
              <a:rPr dirty="0"/>
              <a:t>.</a:t>
            </a:r>
          </a:p>
          <a:p>
            <a:endParaRPr dirty="0"/>
          </a:p>
          <a:p>
            <a:r>
              <a:rPr dirty="0"/>
              <a:t>Wel </a:t>
            </a:r>
            <a:r>
              <a:rPr dirty="0" err="1"/>
              <a:t>belangrijk</a:t>
            </a:r>
            <a:r>
              <a:rPr dirty="0"/>
              <a:t>: de </a:t>
            </a:r>
            <a:r>
              <a:rPr dirty="0" err="1"/>
              <a:t>vervangingsfeestdagen</a:t>
            </a:r>
            <a:r>
              <a:rPr dirty="0"/>
              <a:t> </a:t>
            </a:r>
            <a:r>
              <a:rPr dirty="0" err="1"/>
              <a:t>moeten</a:t>
            </a:r>
            <a:r>
              <a:rPr dirty="0"/>
              <a:t> </a:t>
            </a:r>
            <a:r>
              <a:rPr dirty="0" err="1"/>
              <a:t>worden</a:t>
            </a:r>
            <a:r>
              <a:rPr dirty="0"/>
              <a:t> </a:t>
            </a:r>
            <a:r>
              <a:rPr dirty="0" err="1"/>
              <a:t>opgenomen</a:t>
            </a:r>
            <a:r>
              <a:rPr dirty="0"/>
              <a:t> in </a:t>
            </a:r>
            <a:r>
              <a:rPr dirty="0" err="1"/>
              <a:t>een</a:t>
            </a:r>
            <a:r>
              <a:rPr dirty="0"/>
              <a:t> </a:t>
            </a:r>
            <a:r>
              <a:rPr dirty="0" err="1"/>
              <a:t>ondertekend</a:t>
            </a:r>
            <a:r>
              <a:rPr dirty="0"/>
              <a:t> </a:t>
            </a:r>
            <a:r>
              <a:rPr dirty="0" err="1"/>
              <a:t>en</a:t>
            </a:r>
            <a:r>
              <a:rPr dirty="0"/>
              <a:t> </a:t>
            </a:r>
            <a:r>
              <a:rPr dirty="0" err="1"/>
              <a:t>gedagtekend</a:t>
            </a:r>
            <a:r>
              <a:rPr dirty="0"/>
              <a:t> </a:t>
            </a:r>
            <a:r>
              <a:rPr dirty="0" err="1"/>
              <a:t>bericht</a:t>
            </a:r>
            <a:r>
              <a:rPr dirty="0"/>
              <a:t> </a:t>
            </a:r>
            <a:r>
              <a:rPr dirty="0" err="1"/>
              <a:t>dat</a:t>
            </a:r>
            <a:r>
              <a:rPr dirty="0"/>
              <a:t> in de </a:t>
            </a:r>
            <a:r>
              <a:rPr dirty="0" err="1"/>
              <a:t>onderneming</a:t>
            </a:r>
            <a:r>
              <a:rPr dirty="0"/>
              <a:t> </a:t>
            </a:r>
            <a:r>
              <a:rPr dirty="0" err="1"/>
              <a:t>wordt</a:t>
            </a:r>
            <a:r>
              <a:rPr dirty="0"/>
              <a:t> </a:t>
            </a:r>
            <a:r>
              <a:rPr dirty="0" err="1"/>
              <a:t>aangeplakt</a:t>
            </a:r>
            <a:r>
              <a:rPr dirty="0"/>
              <a:t>. Een </a:t>
            </a:r>
            <a:r>
              <a:rPr dirty="0" err="1"/>
              <a:t>kopie</a:t>
            </a:r>
            <a:r>
              <a:rPr dirty="0"/>
              <a:t> </a:t>
            </a:r>
            <a:r>
              <a:rPr dirty="0" err="1"/>
              <a:t>wordt</a:t>
            </a:r>
            <a:r>
              <a:rPr dirty="0"/>
              <a:t> </a:t>
            </a:r>
            <a:r>
              <a:rPr dirty="0" err="1"/>
              <a:t>aan</a:t>
            </a:r>
            <a:r>
              <a:rPr dirty="0"/>
              <a:t> het </a:t>
            </a:r>
            <a:r>
              <a:rPr dirty="0" err="1"/>
              <a:t>arbeidsreglement</a:t>
            </a:r>
            <a:r>
              <a:rPr dirty="0"/>
              <a:t> </a:t>
            </a:r>
            <a:r>
              <a:rPr dirty="0" err="1"/>
              <a:t>toegevoegd</a:t>
            </a:r>
            <a:r>
              <a:rPr dirty="0"/>
              <a:t>.</a:t>
            </a:r>
          </a:p>
          <a:p>
            <a:endParaRPr dirty="0"/>
          </a:p>
          <a:p>
            <a:r>
              <a:rPr dirty="0"/>
              <a:t>Voor 2027 </a:t>
            </a:r>
            <a:r>
              <a:rPr dirty="0" err="1"/>
              <a:t>moet</a:t>
            </a:r>
            <a:r>
              <a:rPr dirty="0"/>
              <a:t> </a:t>
            </a:r>
            <a:r>
              <a:rPr dirty="0" err="1"/>
              <a:t>dit</a:t>
            </a:r>
            <a:r>
              <a:rPr dirty="0"/>
              <a:t> </a:t>
            </a:r>
            <a:r>
              <a:rPr dirty="0" err="1"/>
              <a:t>bericht</a:t>
            </a:r>
            <a:r>
              <a:rPr dirty="0"/>
              <a:t> </a:t>
            </a:r>
            <a:r>
              <a:rPr dirty="0" err="1"/>
              <a:t>uiterlijk</a:t>
            </a:r>
            <a:r>
              <a:rPr dirty="0"/>
              <a:t> </a:t>
            </a:r>
            <a:r>
              <a:rPr dirty="0" err="1"/>
              <a:t>vóór</a:t>
            </a:r>
            <a:r>
              <a:rPr dirty="0"/>
              <a:t> 15 </a:t>
            </a:r>
            <a:r>
              <a:rPr dirty="0" err="1"/>
              <a:t>december</a:t>
            </a:r>
            <a:r>
              <a:rPr dirty="0"/>
              <a:t> 2026 </a:t>
            </a:r>
            <a:r>
              <a:rPr dirty="0" err="1"/>
              <a:t>worden</a:t>
            </a:r>
            <a:r>
              <a:rPr dirty="0"/>
              <a:t> </a:t>
            </a:r>
            <a:r>
              <a:rPr dirty="0" err="1"/>
              <a:t>uitgehangen</a:t>
            </a:r>
            <a:r>
              <a:rPr dirty="0"/>
              <a:t>.</a:t>
            </a:r>
          </a:p>
          <a:p>
            <a:endParaRPr dirty="0"/>
          </a:p>
          <a:p>
            <a:r>
              <a:rPr dirty="0"/>
              <a:t>Ook de </a:t>
            </a:r>
            <a:r>
              <a:rPr dirty="0" err="1"/>
              <a:t>twaalf</a:t>
            </a:r>
            <a:r>
              <a:rPr dirty="0"/>
              <a:t> </a:t>
            </a:r>
            <a:r>
              <a:rPr dirty="0" err="1"/>
              <a:t>inhaalrustdagen</a:t>
            </a:r>
            <a:r>
              <a:rPr dirty="0"/>
              <a:t> in PC 124 </a:t>
            </a:r>
            <a:r>
              <a:rPr dirty="0" err="1"/>
              <a:t>moeten</a:t>
            </a:r>
            <a:r>
              <a:rPr dirty="0"/>
              <a:t> in het </a:t>
            </a:r>
            <a:r>
              <a:rPr dirty="0" err="1"/>
              <a:t>arbeidsreglement</a:t>
            </a:r>
            <a:r>
              <a:rPr dirty="0"/>
              <a:t> </a:t>
            </a:r>
            <a:r>
              <a:rPr dirty="0" err="1"/>
              <a:t>worden</a:t>
            </a:r>
            <a:r>
              <a:rPr dirty="0"/>
              <a:t> </a:t>
            </a:r>
            <a:r>
              <a:rPr dirty="0" err="1"/>
              <a:t>vermeld</a:t>
            </a:r>
            <a:r>
              <a:rPr dirty="0"/>
              <a:t>. Voor </a:t>
            </a:r>
            <a:r>
              <a:rPr dirty="0" err="1"/>
              <a:t>ondernemingen</a:t>
            </a:r>
            <a:r>
              <a:rPr dirty="0"/>
              <a:t> </a:t>
            </a:r>
            <a:r>
              <a:rPr dirty="0" err="1"/>
              <a:t>onder</a:t>
            </a:r>
            <a:r>
              <a:rPr dirty="0"/>
              <a:t> PC 149.01 </a:t>
            </a:r>
            <a:r>
              <a:rPr dirty="0" err="1"/>
              <a:t>geldt</a:t>
            </a:r>
            <a:r>
              <a:rPr dirty="0"/>
              <a:t> </a:t>
            </a:r>
            <a:r>
              <a:rPr dirty="0" err="1"/>
              <a:t>een</a:t>
            </a:r>
            <a:r>
              <a:rPr dirty="0"/>
              <a:t> </a:t>
            </a:r>
            <a:r>
              <a:rPr dirty="0" err="1"/>
              <a:t>andere</a:t>
            </a:r>
            <a:r>
              <a:rPr dirty="0"/>
              <a:t> </a:t>
            </a:r>
            <a:r>
              <a:rPr dirty="0" err="1"/>
              <a:t>regeling</a:t>
            </a:r>
            <a:r>
              <a:rPr dirty="0"/>
              <a:t>: </a:t>
            </a:r>
            <a:r>
              <a:rPr dirty="0" err="1"/>
              <a:t>daar</a:t>
            </a:r>
            <a:r>
              <a:rPr dirty="0"/>
              <a:t> </a:t>
            </a:r>
            <a:r>
              <a:rPr dirty="0" err="1"/>
              <a:t>kunnen</a:t>
            </a:r>
            <a:r>
              <a:rPr dirty="0"/>
              <a:t> de data in </a:t>
            </a:r>
            <a:r>
              <a:rPr dirty="0" err="1"/>
              <a:t>beginsel</a:t>
            </a:r>
            <a:r>
              <a:rPr dirty="0"/>
              <a:t> op </a:t>
            </a:r>
            <a:r>
              <a:rPr dirty="0" err="1"/>
              <a:t>ondernemingsniveau</a:t>
            </a:r>
            <a:r>
              <a:rPr dirty="0"/>
              <a:t> </a:t>
            </a:r>
            <a:r>
              <a:rPr dirty="0" err="1"/>
              <a:t>worden</a:t>
            </a:r>
            <a:r>
              <a:rPr dirty="0"/>
              <a:t> </a:t>
            </a:r>
            <a:r>
              <a:rPr dirty="0" err="1"/>
              <a:t>bepaald</a:t>
            </a:r>
            <a:r>
              <a:rPr dirty="0"/>
              <a:t>, </a:t>
            </a:r>
            <a:r>
              <a:rPr dirty="0" err="1"/>
              <a:t>behoudens</a:t>
            </a:r>
            <a:r>
              <a:rPr dirty="0"/>
              <a:t> </a:t>
            </a:r>
            <a:r>
              <a:rPr dirty="0" err="1"/>
              <a:t>effectieve</a:t>
            </a:r>
            <a:r>
              <a:rPr dirty="0"/>
              <a:t> </a:t>
            </a:r>
            <a:r>
              <a:rPr dirty="0" err="1"/>
              <a:t>arbeidsduurvermindering</a:t>
            </a:r>
            <a:r>
              <a:rPr dirty="0"/>
              <a:t> of </a:t>
            </a:r>
            <a:r>
              <a:rPr dirty="0" err="1"/>
              <a:t>een</a:t>
            </a:r>
            <a:r>
              <a:rPr dirty="0"/>
              <a:t> </a:t>
            </a:r>
            <a:r>
              <a:rPr dirty="0" err="1"/>
              <a:t>combinatie</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De </a:t>
            </a:r>
            <a:r>
              <a:rPr dirty="0" err="1"/>
              <a:t>actiepunten</a:t>
            </a:r>
            <a:r>
              <a:rPr dirty="0"/>
              <a:t> voor de </a:t>
            </a:r>
            <a:r>
              <a:rPr dirty="0" err="1"/>
              <a:t>komende</a:t>
            </a:r>
            <a:r>
              <a:rPr dirty="0"/>
              <a:t> </a:t>
            </a:r>
            <a:r>
              <a:rPr dirty="0" err="1"/>
              <a:t>maanden</a:t>
            </a:r>
            <a:r>
              <a:rPr dirty="0"/>
              <a:t> </a:t>
            </a:r>
            <a:r>
              <a:rPr dirty="0" err="1"/>
              <a:t>zijn</a:t>
            </a:r>
            <a:r>
              <a:rPr dirty="0"/>
              <a:t> </a:t>
            </a:r>
            <a:r>
              <a:rPr dirty="0" err="1"/>
              <a:t>overzichtelijk</a:t>
            </a:r>
            <a:r>
              <a:rPr dirty="0"/>
              <a:t>.</a:t>
            </a:r>
          </a:p>
          <a:p>
            <a:endParaRPr dirty="0"/>
          </a:p>
          <a:p>
            <a:r>
              <a:rPr dirty="0"/>
              <a:t>Kies </a:t>
            </a:r>
            <a:r>
              <a:rPr dirty="0" err="1"/>
              <a:t>eerst</a:t>
            </a:r>
            <a:r>
              <a:rPr dirty="0"/>
              <a:t> </a:t>
            </a:r>
            <a:r>
              <a:rPr dirty="0" err="1"/>
              <a:t>welke</a:t>
            </a:r>
            <a:r>
              <a:rPr dirty="0"/>
              <a:t> </a:t>
            </a:r>
            <a:r>
              <a:rPr dirty="0" err="1"/>
              <a:t>vakantieregeling</a:t>
            </a:r>
            <a:r>
              <a:rPr dirty="0"/>
              <a:t> de </a:t>
            </a:r>
            <a:r>
              <a:rPr dirty="0" err="1"/>
              <a:t>onderneming</a:t>
            </a:r>
            <a:r>
              <a:rPr dirty="0"/>
              <a:t> </a:t>
            </a:r>
            <a:r>
              <a:rPr dirty="0" err="1"/>
              <a:t>wil</a:t>
            </a:r>
            <a:r>
              <a:rPr dirty="0"/>
              <a:t> </a:t>
            </a:r>
            <a:r>
              <a:rPr dirty="0" err="1"/>
              <a:t>volgen</a:t>
            </a:r>
            <a:r>
              <a:rPr dirty="0"/>
              <a:t>. </a:t>
            </a:r>
            <a:r>
              <a:rPr dirty="0" err="1"/>
              <a:t>Controleer</a:t>
            </a:r>
            <a:r>
              <a:rPr dirty="0"/>
              <a:t> </a:t>
            </a:r>
            <a:r>
              <a:rPr dirty="0" err="1"/>
              <a:t>vervolgens</a:t>
            </a:r>
            <a:r>
              <a:rPr dirty="0"/>
              <a:t> of er </a:t>
            </a:r>
            <a:r>
              <a:rPr dirty="0" err="1"/>
              <a:t>overleg</a:t>
            </a:r>
            <a:r>
              <a:rPr dirty="0"/>
              <a:t> </a:t>
            </a:r>
            <a:r>
              <a:rPr dirty="0" err="1"/>
              <a:t>nodig</a:t>
            </a:r>
            <a:r>
              <a:rPr dirty="0"/>
              <a:t> is op </a:t>
            </a:r>
            <a:r>
              <a:rPr dirty="0" err="1"/>
              <a:t>ondernemingsniveau</a:t>
            </a:r>
            <a:r>
              <a:rPr dirty="0"/>
              <a:t>. Dat is met name </a:t>
            </a:r>
            <a:r>
              <a:rPr dirty="0" err="1"/>
              <a:t>essentieel</a:t>
            </a:r>
            <a:r>
              <a:rPr dirty="0"/>
              <a:t> </a:t>
            </a:r>
            <a:r>
              <a:rPr dirty="0" err="1"/>
              <a:t>bij</a:t>
            </a:r>
            <a:r>
              <a:rPr dirty="0"/>
              <a:t> de </a:t>
            </a:r>
            <a:r>
              <a:rPr dirty="0" err="1"/>
              <a:t>ondergeschikte</a:t>
            </a:r>
            <a:r>
              <a:rPr dirty="0"/>
              <a:t> </a:t>
            </a:r>
            <a:r>
              <a:rPr dirty="0" err="1"/>
              <a:t>aanbeveling</a:t>
            </a:r>
            <a:r>
              <a:rPr dirty="0"/>
              <a:t> of </a:t>
            </a:r>
            <a:r>
              <a:rPr dirty="0" err="1"/>
              <a:t>een</a:t>
            </a:r>
            <a:r>
              <a:rPr dirty="0"/>
              <a:t> </a:t>
            </a:r>
            <a:r>
              <a:rPr dirty="0" err="1"/>
              <a:t>afwijkende</a:t>
            </a:r>
            <a:r>
              <a:rPr dirty="0"/>
              <a:t> </a:t>
            </a:r>
            <a:r>
              <a:rPr dirty="0" err="1"/>
              <a:t>regeling</a:t>
            </a:r>
            <a:r>
              <a:rPr dirty="0"/>
              <a:t>.</a:t>
            </a:r>
          </a:p>
          <a:p>
            <a:endParaRPr dirty="0"/>
          </a:p>
          <a:p>
            <a:r>
              <a:rPr dirty="0" err="1"/>
              <a:t>Actualiseer</a:t>
            </a:r>
            <a:r>
              <a:rPr dirty="0"/>
              <a:t> </a:t>
            </a:r>
            <a:r>
              <a:rPr dirty="0" err="1"/>
              <a:t>daarna</a:t>
            </a:r>
            <a:r>
              <a:rPr dirty="0"/>
              <a:t> het </a:t>
            </a:r>
            <a:r>
              <a:rPr dirty="0" err="1"/>
              <a:t>arbeidsreglement</a:t>
            </a:r>
            <a:r>
              <a:rPr dirty="0"/>
              <a:t> met de </a:t>
            </a:r>
            <a:r>
              <a:rPr dirty="0" err="1"/>
              <a:t>collectieve</a:t>
            </a:r>
            <a:r>
              <a:rPr dirty="0"/>
              <a:t> </a:t>
            </a:r>
            <a:r>
              <a:rPr dirty="0" err="1"/>
              <a:t>vakantie</a:t>
            </a:r>
            <a:r>
              <a:rPr dirty="0"/>
              <a:t>, de </a:t>
            </a:r>
            <a:r>
              <a:rPr dirty="0" err="1"/>
              <a:t>vervangingsfeestdagen</a:t>
            </a:r>
            <a:r>
              <a:rPr dirty="0"/>
              <a:t> </a:t>
            </a:r>
            <a:r>
              <a:rPr dirty="0" err="1"/>
              <a:t>en</a:t>
            </a:r>
            <a:r>
              <a:rPr dirty="0"/>
              <a:t> de </a:t>
            </a:r>
            <a:r>
              <a:rPr dirty="0" err="1"/>
              <a:t>inhaalrustdagen</a:t>
            </a:r>
            <a:r>
              <a:rPr dirty="0"/>
              <a:t>. Upload </a:t>
            </a:r>
            <a:r>
              <a:rPr dirty="0" err="1"/>
              <a:t>en</a:t>
            </a:r>
            <a:r>
              <a:rPr dirty="0"/>
              <a:t> meld </a:t>
            </a:r>
            <a:r>
              <a:rPr dirty="0" err="1"/>
              <a:t>waar</a:t>
            </a:r>
            <a:r>
              <a:rPr dirty="0"/>
              <a:t> </a:t>
            </a:r>
            <a:r>
              <a:rPr dirty="0" err="1"/>
              <a:t>nodig</a:t>
            </a:r>
            <a:r>
              <a:rPr dirty="0"/>
              <a:t>. En </a:t>
            </a:r>
            <a:r>
              <a:rPr dirty="0" err="1"/>
              <a:t>communiceer</a:t>
            </a:r>
            <a:r>
              <a:rPr dirty="0"/>
              <a:t> </a:t>
            </a:r>
            <a:r>
              <a:rPr dirty="0" err="1"/>
              <a:t>tijdig</a:t>
            </a:r>
            <a:r>
              <a:rPr dirty="0"/>
              <a:t> </a:t>
            </a:r>
            <a:r>
              <a:rPr dirty="0" err="1"/>
              <a:t>aan</a:t>
            </a:r>
            <a:r>
              <a:rPr dirty="0"/>
              <a:t> alle </a:t>
            </a:r>
            <a:r>
              <a:rPr dirty="0" err="1"/>
              <a:t>werknemers</a:t>
            </a:r>
            <a:r>
              <a:rPr dirty="0"/>
              <a:t>.</a:t>
            </a:r>
          </a:p>
          <a:p>
            <a:endParaRPr dirty="0"/>
          </a:p>
          <a:p>
            <a:r>
              <a:rPr dirty="0"/>
              <a:t>De </a:t>
            </a:r>
            <a:r>
              <a:rPr dirty="0" err="1"/>
              <a:t>boodschap</a:t>
            </a:r>
            <a:r>
              <a:rPr dirty="0"/>
              <a:t> is </a:t>
            </a:r>
            <a:r>
              <a:rPr dirty="0" err="1"/>
              <a:t>vooral</a:t>
            </a:r>
            <a:r>
              <a:rPr dirty="0"/>
              <a:t>: </a:t>
            </a:r>
            <a:r>
              <a:rPr dirty="0" err="1"/>
              <a:t>beslis</a:t>
            </a:r>
            <a:r>
              <a:rPr dirty="0"/>
              <a:t> </a:t>
            </a:r>
            <a:r>
              <a:rPr dirty="0" err="1"/>
              <a:t>niet</a:t>
            </a:r>
            <a:r>
              <a:rPr dirty="0"/>
              <a:t> pas </a:t>
            </a:r>
            <a:r>
              <a:rPr dirty="0" err="1"/>
              <a:t>aan</a:t>
            </a:r>
            <a:r>
              <a:rPr dirty="0"/>
              <a:t> de </a:t>
            </a:r>
            <a:r>
              <a:rPr dirty="0" err="1"/>
              <a:t>vooravond</a:t>
            </a:r>
            <a:r>
              <a:rPr dirty="0"/>
              <a:t> van de </a:t>
            </a:r>
            <a:r>
              <a:rPr dirty="0" err="1"/>
              <a:t>zomer</a:t>
            </a:r>
            <a:r>
              <a:rPr dirty="0"/>
              <a:t> van 2027. De </a:t>
            </a:r>
            <a:r>
              <a:rPr dirty="0" err="1"/>
              <a:t>belangrijke</a:t>
            </a:r>
            <a:r>
              <a:rPr dirty="0"/>
              <a:t> </a:t>
            </a:r>
            <a:r>
              <a:rPr dirty="0" err="1"/>
              <a:t>formele</a:t>
            </a:r>
            <a:r>
              <a:rPr dirty="0"/>
              <a:t> deadline </a:t>
            </a:r>
            <a:r>
              <a:rPr dirty="0" err="1"/>
              <a:t>rond</a:t>
            </a:r>
            <a:r>
              <a:rPr dirty="0"/>
              <a:t> de </a:t>
            </a:r>
            <a:r>
              <a:rPr dirty="0" err="1"/>
              <a:t>vervangingsfeestdagen</a:t>
            </a:r>
            <a:r>
              <a:rPr dirty="0"/>
              <a:t> </a:t>
            </a:r>
            <a:r>
              <a:rPr dirty="0" err="1"/>
              <a:t>ligt</a:t>
            </a:r>
            <a:r>
              <a:rPr dirty="0"/>
              <a:t> al </a:t>
            </a:r>
            <a:r>
              <a:rPr dirty="0" err="1"/>
              <a:t>vóór</a:t>
            </a:r>
            <a:r>
              <a:rPr dirty="0"/>
              <a:t> 15 </a:t>
            </a:r>
            <a:r>
              <a:rPr dirty="0" err="1"/>
              <a:t>december</a:t>
            </a:r>
            <a:r>
              <a:rPr dirty="0"/>
              <a:t> 2026.</a:t>
            </a:r>
          </a:p>
        </p:txBody>
      </p:sp>
      <p:sp>
        <p:nvSpPr>
          <p:cNvPr id="4" name="Slide Number Placeholder 3"/>
          <p:cNvSpPr>
            <a:spLocks noGrp="1"/>
          </p:cNvSpPr>
          <p:nvPr>
            <p:ph type="sldNum" sz="quarter" idx="5"/>
          </p:nvPr>
        </p:nvSpPr>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0" i="0" u="none" strike="noStrike" kern="1200" cap="none" spc="0" normalizeH="0" baseline="0" noProof="0" dirty="0">
                <a:ln>
                  <a:noFill/>
                </a:ln>
                <a:solidFill>
                  <a:prstClr val="black"/>
                </a:solidFill>
                <a:effectLst/>
                <a:uLnTx/>
                <a:uFillTx/>
                <a:latin typeface="Aptos" panose="02110004020202020204"/>
                <a:ea typeface="+mn-ea"/>
                <a:cs typeface="+mn-cs"/>
              </a:rPr>
              <a:t>Dank namens EmbA – ORBISS – EmBiss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BE" sz="1200" b="1" i="0" u="none" strike="noStrike" kern="1200" cap="none" spc="0" normalizeH="0" baseline="0" noProof="0" dirty="0">
                <a:ln>
                  <a:noFill/>
                </a:ln>
                <a:solidFill>
                  <a:prstClr val="black"/>
                </a:solidFill>
                <a:effectLst/>
                <a:uLnTx/>
                <a:uFillTx/>
                <a:latin typeface="Aptos" panose="02110004020202020204"/>
                <a:ea typeface="+mn-ea"/>
                <a:cs typeface="+mn-cs"/>
              </a:rPr>
              <a:t>ORBISS SOCIAAL SECRETARIAAT LOONT VOOR DE BOUW: PAYROLL + EERSTELIJNSADVIES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BE" sz="1200" b="0" i="0" u="none" strike="noStrike" kern="1200" cap="none" spc="0" normalizeH="0" baseline="0" noProof="0" dirty="0">
                <a:ln>
                  <a:noFill/>
                </a:ln>
                <a:solidFill>
                  <a:prstClr val="black"/>
                </a:solidFill>
                <a:effectLst/>
                <a:uLnTx/>
                <a:uFillTx/>
                <a:latin typeface="Aptos" panose="02110004020202020204"/>
                <a:ea typeface="+mn-ea"/>
                <a:cs typeface="+mn-cs"/>
              </a:rPr>
              <a:t>Eerstelijnsadvies: sociaaljuridisch departement </a:t>
            </a:r>
            <a:r>
              <a:rPr kumimoji="0" lang="nl-BE" sz="1200" b="1" i="0" u="none" strike="noStrike" kern="1200" cap="none" spc="0" normalizeH="0" baseline="0" noProof="0" dirty="0">
                <a:ln>
                  <a:noFill/>
                </a:ln>
                <a:solidFill>
                  <a:prstClr val="black"/>
                </a:solidFill>
                <a:effectLst/>
                <a:uLnTx/>
                <a:uFillTx/>
                <a:latin typeface="Aptos" panose="02110004020202020204"/>
                <a:ea typeface="+mn-ea"/>
                <a:cs typeface="+mn-cs"/>
              </a:rPr>
              <a:t>EmbA</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BE" sz="1200" b="0" i="0" u="none" strike="noStrike" kern="1200" cap="none" spc="0" normalizeH="0" baseline="0" noProof="0" dirty="0">
                <a:ln>
                  <a:noFill/>
                </a:ln>
                <a:solidFill>
                  <a:prstClr val="black"/>
                </a:solidFill>
                <a:effectLst/>
                <a:uLnTx/>
                <a:uFillTx/>
                <a:latin typeface="Aptos" panose="02110004020202020204"/>
                <a:ea typeface="+mn-ea"/>
                <a:cs typeface="+mn-cs"/>
              </a:rPr>
              <a:t>Individueel advies en ondersteuning in soft HR &amp; juridische dossiers arbeidsrecht in de ruime zin: </a:t>
            </a:r>
            <a:r>
              <a:rPr kumimoji="0" lang="nl-BE" sz="1200" b="1" i="0" u="none" strike="noStrike" kern="1200" cap="none" spc="0" normalizeH="0" baseline="0" noProof="0" dirty="0">
                <a:ln>
                  <a:noFill/>
                </a:ln>
                <a:solidFill>
                  <a:prstClr val="black"/>
                </a:solidFill>
                <a:effectLst/>
                <a:uLnTx/>
                <a:uFillTx/>
                <a:latin typeface="Aptos" panose="02110004020202020204"/>
                <a:ea typeface="+mn-ea"/>
                <a:cs typeface="+mn-cs"/>
              </a:rPr>
              <a:t>EMBISS!!!!!!!! Gitte </a:t>
            </a:r>
            <a:r>
              <a:rPr kumimoji="0" lang="nl-BE" sz="1200" b="1" i="0" u="none" strike="noStrike" kern="1200" cap="none" spc="0" normalizeH="0" baseline="0" noProof="0">
                <a:ln>
                  <a:noFill/>
                </a:ln>
                <a:solidFill>
                  <a:prstClr val="black"/>
                </a:solidFill>
                <a:effectLst/>
                <a:uLnTx/>
                <a:uFillTx/>
                <a:latin typeface="Aptos" panose="02110004020202020204"/>
                <a:ea typeface="+mn-ea"/>
                <a:cs typeface="+mn-cs"/>
              </a:rPr>
              <a:t>&amp; DIRK &amp; AC</a:t>
            </a:r>
            <a:r>
              <a:rPr kumimoji="0" lang="nl-BE" sz="1200" b="1" i="0" u="none" strike="noStrike" kern="1200" cap="none" spc="0" normalizeH="0" baseline="0" noProof="0" dirty="0">
                <a:ln>
                  <a:noFill/>
                </a:ln>
                <a:solidFill>
                  <a:prstClr val="black"/>
                </a:solidFill>
                <a:effectLst/>
                <a:uLnTx/>
                <a:uFillTx/>
                <a:latin typeface="Aptos" panose="02110004020202020204"/>
                <a:ea typeface="+mn-ea"/>
                <a:cs typeface="+mn-cs"/>
              </a:rPr>
              <a:t>!!!!!!</a:t>
            </a:r>
          </a:p>
          <a:p>
            <a:endParaRPr lang="nl-BE" dirty="0"/>
          </a:p>
        </p:txBody>
      </p:sp>
      <p:sp>
        <p:nvSpPr>
          <p:cNvPr id="4" name="Tijdelijke aanduiding voor dianummer 3"/>
          <p:cNvSpPr>
            <a:spLocks noGrp="1"/>
          </p:cNvSpPr>
          <p:nvPr>
            <p:ph type="sldNum" sz="quarter" idx="5"/>
          </p:nvPr>
        </p:nvSpPr>
        <p:spPr/>
        <p:txBody>
          <a:bodyPr/>
          <a:lstStyle/>
          <a:p>
            <a:fld id="{03E837D3-0F2A-49F9-82B0-B7973B070C75}" type="slidenum">
              <a:rPr lang="nl-BE" smtClean="0"/>
              <a:t>70</a:t>
            </a:fld>
            <a:endParaRPr lang="nl-BE"/>
          </a:p>
        </p:txBody>
      </p:sp>
    </p:spTree>
    <p:extLst>
      <p:ext uri="{BB962C8B-B14F-4D97-AF65-F5344CB8AC3E}">
        <p14:creationId xmlns:p14="http://schemas.microsoft.com/office/powerpoint/2010/main" val="25639798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Individueel advies en ondersteuning in soft HR, </a:t>
            </a:r>
            <a:r>
              <a:rPr lang="nl-BE" dirty="0" err="1"/>
              <a:t>asbestgerelateerde</a:t>
            </a:r>
            <a:r>
              <a:rPr lang="nl-BE" dirty="0"/>
              <a:t> concrete ondersteuning &amp; juridische dossiers arbeidsrecht in de ruime zin: EMBISS!!!!!!!! </a:t>
            </a:r>
          </a:p>
          <a:p>
            <a:endParaRPr lang="nl-BE" dirty="0"/>
          </a:p>
          <a:p>
            <a:endParaRPr lang="nl-BE" dirty="0"/>
          </a:p>
          <a:p>
            <a:r>
              <a:rPr lang="nl-BE" dirty="0"/>
              <a:t>Wij danken jullie voor de talrijke opkomst en wensen jullie vooral een fijne en flexibele dag verder toe. </a:t>
            </a:r>
          </a:p>
          <a:p>
            <a:endParaRPr lang="nl-BE" dirty="0"/>
          </a:p>
        </p:txBody>
      </p:sp>
      <p:sp>
        <p:nvSpPr>
          <p:cNvPr id="4" name="Tijdelijke aanduiding voor dianummer 3"/>
          <p:cNvSpPr>
            <a:spLocks noGrp="1"/>
          </p:cNvSpPr>
          <p:nvPr>
            <p:ph type="sldNum" sz="quarter" idx="5"/>
          </p:nvPr>
        </p:nvSpPr>
        <p:spPr/>
        <p:txBody>
          <a:bodyPr/>
          <a:lstStyle/>
          <a:p>
            <a:fld id="{03E837D3-0F2A-49F9-82B0-B7973B070C75}" type="slidenum">
              <a:rPr lang="nl-BE" smtClean="0"/>
              <a:t>71</a:t>
            </a:fld>
            <a:endParaRPr lang="nl-BE"/>
          </a:p>
        </p:txBody>
      </p:sp>
    </p:spTree>
    <p:extLst>
      <p:ext uri="{BB962C8B-B14F-4D97-AF65-F5344CB8AC3E}">
        <p14:creationId xmlns:p14="http://schemas.microsoft.com/office/powerpoint/2010/main" val="42006504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DANK AAN IEDEREEN! </a:t>
            </a:r>
          </a:p>
        </p:txBody>
      </p:sp>
      <p:sp>
        <p:nvSpPr>
          <p:cNvPr id="4" name="Tijdelijke aanduiding voor dianummer 3"/>
          <p:cNvSpPr>
            <a:spLocks noGrp="1"/>
          </p:cNvSpPr>
          <p:nvPr>
            <p:ph type="sldNum" sz="quarter" idx="5"/>
          </p:nvPr>
        </p:nvSpPr>
        <p:spPr/>
        <p:txBody>
          <a:bodyPr/>
          <a:lstStyle/>
          <a:p>
            <a:fld id="{03E837D3-0F2A-49F9-82B0-B7973B070C75}" type="slidenum">
              <a:rPr lang="nl-BE" smtClean="0"/>
              <a:t>72</a:t>
            </a:fld>
            <a:endParaRPr lang="nl-BE"/>
          </a:p>
        </p:txBody>
      </p:sp>
    </p:spTree>
    <p:extLst>
      <p:ext uri="{BB962C8B-B14F-4D97-AF65-F5344CB8AC3E}">
        <p14:creationId xmlns:p14="http://schemas.microsoft.com/office/powerpoint/2010/main" val="37415057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9357D8-20D6-3582-D4FB-3E86D912D782}"/>
              </a:ext>
            </a:extLst>
          </p:cNvPr>
          <p:cNvSpPr>
            <a:spLocks noGrp="1"/>
          </p:cNvSpPr>
          <p:nvPr>
            <p:ph type="ctrTitle"/>
          </p:nvPr>
        </p:nvSpPr>
        <p:spPr>
          <a:xfrm>
            <a:off x="982463" y="3346882"/>
            <a:ext cx="10283300" cy="1713389"/>
          </a:xfrm>
        </p:spPr>
        <p:txBody>
          <a:bodyPr anchor="t">
            <a:normAutofit/>
          </a:bodyPr>
          <a:lstStyle>
            <a:lvl1pPr algn="l">
              <a:defRPr sz="4400">
                <a:solidFill>
                  <a:schemeClr val="bg1"/>
                </a:solidFill>
                <a:latin typeface="Aptos Black" panose="020B0004020202020204" pitchFamily="34" charset="0"/>
              </a:defRPr>
            </a:lvl1pPr>
          </a:lstStyle>
          <a:p>
            <a:r>
              <a:rPr lang="nl-NL"/>
              <a:t>Klik om stijl te bewerken</a:t>
            </a:r>
            <a:endParaRPr lang="nl-BE" dirty="0"/>
          </a:p>
        </p:txBody>
      </p:sp>
      <p:sp>
        <p:nvSpPr>
          <p:cNvPr id="3" name="Ondertitel 2">
            <a:extLst>
              <a:ext uri="{FF2B5EF4-FFF2-40B4-BE49-F238E27FC236}">
                <a16:creationId xmlns:a16="http://schemas.microsoft.com/office/drawing/2014/main" id="{668AE850-F5B1-930C-B276-404FD606A252}"/>
              </a:ext>
            </a:extLst>
          </p:cNvPr>
          <p:cNvSpPr>
            <a:spLocks noGrp="1"/>
          </p:cNvSpPr>
          <p:nvPr>
            <p:ph type="subTitle" idx="1"/>
          </p:nvPr>
        </p:nvSpPr>
        <p:spPr>
          <a:xfrm>
            <a:off x="982463" y="5184559"/>
            <a:ext cx="10283300" cy="80121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sp>
        <p:nvSpPr>
          <p:cNvPr id="7" name="Rechthoek 6">
            <a:extLst>
              <a:ext uri="{FF2B5EF4-FFF2-40B4-BE49-F238E27FC236}">
                <a16:creationId xmlns:a16="http://schemas.microsoft.com/office/drawing/2014/main" id="{9A023C7E-5F0C-E001-D68D-D7F910791FF3}"/>
              </a:ext>
            </a:extLst>
          </p:cNvPr>
          <p:cNvSpPr/>
          <p:nvPr userDrawn="1"/>
        </p:nvSpPr>
        <p:spPr>
          <a:xfrm>
            <a:off x="5204877" y="872231"/>
            <a:ext cx="1800000" cy="1800000"/>
          </a:xfrm>
          <a:prstGeom prst="rect">
            <a:avLst/>
          </a:prstGeom>
          <a:solidFill>
            <a:srgbClr val="0087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B71D07D9-B49B-B9E0-04FC-BF9BBC3C828B}"/>
              </a:ext>
            </a:extLst>
          </p:cNvPr>
          <p:cNvSpPr/>
          <p:nvPr userDrawn="1"/>
        </p:nvSpPr>
        <p:spPr>
          <a:xfrm>
            <a:off x="3147477" y="872231"/>
            <a:ext cx="1800000" cy="1800000"/>
          </a:xfrm>
          <a:prstGeom prst="rect">
            <a:avLst/>
          </a:prstGeom>
          <a:solidFill>
            <a:srgbClr val="41BB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descr="Afbeelding met tekst, Lettertype, Graphics, ontwerp&#10;&#10;Door AI gegenereerde inhoud is mogelijk onjuist.">
            <a:extLst>
              <a:ext uri="{FF2B5EF4-FFF2-40B4-BE49-F238E27FC236}">
                <a16:creationId xmlns:a16="http://schemas.microsoft.com/office/drawing/2014/main" id="{DD440E05-AC77-CF42-E32F-5B36376267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62277" y="872231"/>
            <a:ext cx="1800000" cy="1800000"/>
          </a:xfrm>
          <a:prstGeom prst="rect">
            <a:avLst/>
          </a:prstGeom>
        </p:spPr>
      </p:pic>
      <p:pic>
        <p:nvPicPr>
          <p:cNvPr id="13" name="Afbeelding 12" descr="Afbeelding met tekst, Lettertype, Graphics, grafische vormgeving&#10;&#10;Door AI gegenereerde inhoud is mogelijk onjuist.">
            <a:extLst>
              <a:ext uri="{FF2B5EF4-FFF2-40B4-BE49-F238E27FC236}">
                <a16:creationId xmlns:a16="http://schemas.microsoft.com/office/drawing/2014/main" id="{6D1CFE23-2373-8E2A-B9A7-A0058C30BD2E}"/>
              </a:ext>
            </a:extLst>
          </p:cNvPr>
          <p:cNvPicPr>
            <a:picLocks noChangeAspect="1"/>
          </p:cNvPicPr>
          <p:nvPr userDrawn="1"/>
        </p:nvPicPr>
        <p:blipFill>
          <a:blip r:embed="rId3">
            <a:extLst>
              <a:ext uri="{28A0092B-C50C-407E-A947-70E740481C1C}">
                <a14:useLocalDpi xmlns:a14="http://schemas.microsoft.com/office/drawing/2010/main" val="0"/>
              </a:ext>
            </a:extLst>
          </a:blip>
          <a:srcRect b="6109"/>
          <a:stretch>
            <a:fillRect/>
          </a:stretch>
        </p:blipFill>
        <p:spPr>
          <a:xfrm>
            <a:off x="5653517" y="1158248"/>
            <a:ext cx="902719" cy="1227966"/>
          </a:xfrm>
          <a:prstGeom prst="rect">
            <a:avLst/>
          </a:prstGeom>
        </p:spPr>
      </p:pic>
      <p:pic>
        <p:nvPicPr>
          <p:cNvPr id="21" name="Afbeelding 20" descr="Afbeelding met tekst, schermopname, Lettertype, Graphics&#10;&#10;Door AI gegenereerde inhoud is mogelijk onjuist.">
            <a:extLst>
              <a:ext uri="{FF2B5EF4-FFF2-40B4-BE49-F238E27FC236}">
                <a16:creationId xmlns:a16="http://schemas.microsoft.com/office/drawing/2014/main" id="{7C4ADCD2-1D72-53C7-4521-E03C52E230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425742" y="1158248"/>
            <a:ext cx="1243470" cy="1227966"/>
          </a:xfrm>
          <a:prstGeom prst="rect">
            <a:avLst/>
          </a:prstGeom>
        </p:spPr>
      </p:pic>
    </p:spTree>
    <p:extLst>
      <p:ext uri="{BB962C8B-B14F-4D97-AF65-F5344CB8AC3E}">
        <p14:creationId xmlns:p14="http://schemas.microsoft.com/office/powerpoint/2010/main" val="1219313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algemeen">
    <p:spTree>
      <p:nvGrpSpPr>
        <p:cNvPr id="1" name=""/>
        <p:cNvGrpSpPr/>
        <p:nvPr/>
      </p:nvGrpSpPr>
      <p:grpSpPr>
        <a:xfrm>
          <a:off x="0" y="0"/>
          <a:ext cx="0" cy="0"/>
          <a:chOff x="0" y="0"/>
          <a:chExt cx="0" cy="0"/>
        </a:xfrm>
      </p:grpSpPr>
      <p:sp>
        <p:nvSpPr>
          <p:cNvPr id="11" name="Tijdelijke aanduiding voor inhoud 2">
            <a:extLst>
              <a:ext uri="{FF2B5EF4-FFF2-40B4-BE49-F238E27FC236}">
                <a16:creationId xmlns:a16="http://schemas.microsoft.com/office/drawing/2014/main" id="{49186E63-6113-06D2-7D86-61CA6F6C8040}"/>
              </a:ext>
            </a:extLst>
          </p:cNvPr>
          <p:cNvSpPr>
            <a:spLocks noGrp="1"/>
          </p:cNvSpPr>
          <p:nvPr>
            <p:ph idx="1"/>
          </p:nvPr>
        </p:nvSpPr>
        <p:spPr>
          <a:xfrm>
            <a:off x="346230" y="1297720"/>
            <a:ext cx="11661902" cy="528951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3" name="Titel 1">
            <a:extLst>
              <a:ext uri="{FF2B5EF4-FFF2-40B4-BE49-F238E27FC236}">
                <a16:creationId xmlns:a16="http://schemas.microsoft.com/office/drawing/2014/main" id="{014BD59B-7E7E-03F9-F699-C1E45D4C100E}"/>
              </a:ext>
            </a:extLst>
          </p:cNvPr>
          <p:cNvSpPr>
            <a:spLocks noGrp="1"/>
          </p:cNvSpPr>
          <p:nvPr>
            <p:ph type="title"/>
          </p:nvPr>
        </p:nvSpPr>
        <p:spPr>
          <a:xfrm>
            <a:off x="0" y="1"/>
            <a:ext cx="12192000" cy="900000"/>
          </a:xfrm>
          <a:gradFill>
            <a:gsLst>
              <a:gs pos="85000">
                <a:srgbClr val="008749"/>
              </a:gs>
              <a:gs pos="100000">
                <a:srgbClr val="41BBBF"/>
              </a:gs>
              <a:gs pos="47000">
                <a:schemeClr val="tx1"/>
              </a:gs>
              <a:gs pos="70000">
                <a:srgbClr val="006666"/>
              </a:gs>
            </a:gsLst>
            <a:lin ang="0" scaled="0"/>
          </a:gradFill>
        </p:spPr>
        <p:txBody>
          <a:bodyPr>
            <a:normAutofit/>
          </a:bodyPr>
          <a:lstStyle>
            <a:lvl1pPr marL="266700" indent="0">
              <a:defRPr sz="3200" b="1">
                <a:solidFill>
                  <a:schemeClr val="bg1"/>
                </a:solidFill>
              </a:defRPr>
            </a:lvl1pPr>
          </a:lstStyle>
          <a:p>
            <a:r>
              <a:rPr lang="nl-NL"/>
              <a:t>Klik om stijl te bewerken</a:t>
            </a:r>
            <a:endParaRPr lang="nl-BE" dirty="0"/>
          </a:p>
        </p:txBody>
      </p:sp>
    </p:spTree>
    <p:extLst>
      <p:ext uri="{BB962C8B-B14F-4D97-AF65-F5344CB8AC3E}">
        <p14:creationId xmlns:p14="http://schemas.microsoft.com/office/powerpoint/2010/main" val="859600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Embui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283E3586-9CC9-BB42-43B9-3940A5E74E3F}"/>
              </a:ext>
            </a:extLst>
          </p:cNvPr>
          <p:cNvSpPr>
            <a:spLocks noGrp="1"/>
          </p:cNvSpPr>
          <p:nvPr>
            <p:ph type="title"/>
          </p:nvPr>
        </p:nvSpPr>
        <p:spPr>
          <a:xfrm>
            <a:off x="0" y="1"/>
            <a:ext cx="11292000" cy="900000"/>
          </a:xfrm>
          <a:gradFill>
            <a:gsLst>
              <a:gs pos="50000">
                <a:schemeClr val="tx1"/>
              </a:gs>
              <a:gs pos="100000">
                <a:srgbClr val="41BBBF"/>
              </a:gs>
            </a:gsLst>
            <a:lin ang="0" scaled="0"/>
          </a:gradFill>
        </p:spPr>
        <p:txBody>
          <a:bodyPr>
            <a:normAutofit/>
          </a:bodyPr>
          <a:lstStyle>
            <a:lvl1pPr marL="266700" indent="0">
              <a:defRPr sz="3200" b="1">
                <a:solidFill>
                  <a:schemeClr val="bg1"/>
                </a:solidFill>
              </a:defRPr>
            </a:lvl1pPr>
          </a:lstStyle>
          <a:p>
            <a:r>
              <a:rPr lang="nl-NL"/>
              <a:t>Klik om stijl te bewerken</a:t>
            </a:r>
            <a:endParaRPr lang="nl-BE" dirty="0"/>
          </a:p>
        </p:txBody>
      </p:sp>
      <p:sp>
        <p:nvSpPr>
          <p:cNvPr id="8" name="Tijdelijke aanduiding voor inhoud 2">
            <a:extLst>
              <a:ext uri="{FF2B5EF4-FFF2-40B4-BE49-F238E27FC236}">
                <a16:creationId xmlns:a16="http://schemas.microsoft.com/office/drawing/2014/main" id="{242674F1-06A7-A83D-A287-629F94368512}"/>
              </a:ext>
            </a:extLst>
          </p:cNvPr>
          <p:cNvSpPr>
            <a:spLocks noGrp="1"/>
          </p:cNvSpPr>
          <p:nvPr>
            <p:ph idx="1"/>
          </p:nvPr>
        </p:nvSpPr>
        <p:spPr>
          <a:xfrm>
            <a:off x="346230" y="1297720"/>
            <a:ext cx="11661902" cy="528951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9" name="Afbeelding 8">
            <a:extLst>
              <a:ext uri="{FF2B5EF4-FFF2-40B4-BE49-F238E27FC236}">
                <a16:creationId xmlns:a16="http://schemas.microsoft.com/office/drawing/2014/main" id="{3C4A36A9-4526-EBDD-D7AB-75C00B5A0B7D}"/>
              </a:ext>
            </a:extLst>
          </p:cNvPr>
          <p:cNvPicPr>
            <a:picLocks noChangeAspect="1"/>
          </p:cNvPicPr>
          <p:nvPr userDrawn="1"/>
        </p:nvPicPr>
        <p:blipFill>
          <a:blip r:embed="rId2"/>
          <a:stretch>
            <a:fillRect/>
          </a:stretch>
        </p:blipFill>
        <p:spPr>
          <a:xfrm>
            <a:off x="11292000" y="1"/>
            <a:ext cx="903051" cy="900000"/>
          </a:xfrm>
          <a:prstGeom prst="rect">
            <a:avLst/>
          </a:prstGeom>
        </p:spPr>
      </p:pic>
    </p:spTree>
    <p:extLst>
      <p:ext uri="{BB962C8B-B14F-4D97-AF65-F5344CB8AC3E}">
        <p14:creationId xmlns:p14="http://schemas.microsoft.com/office/powerpoint/2010/main" val="4292581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ORBISS">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3EA1D4EB-60B3-A6EA-AFDA-922056F83E28}"/>
              </a:ext>
            </a:extLst>
          </p:cNvPr>
          <p:cNvPicPr>
            <a:picLocks noChangeAspect="1"/>
          </p:cNvPicPr>
          <p:nvPr userDrawn="1"/>
        </p:nvPicPr>
        <p:blipFill>
          <a:blip r:embed="rId2"/>
          <a:stretch>
            <a:fillRect/>
          </a:stretch>
        </p:blipFill>
        <p:spPr>
          <a:xfrm>
            <a:off x="11292000" y="0"/>
            <a:ext cx="903051" cy="900000"/>
          </a:xfrm>
          <a:prstGeom prst="rect">
            <a:avLst/>
          </a:prstGeom>
        </p:spPr>
      </p:pic>
      <p:sp>
        <p:nvSpPr>
          <p:cNvPr id="10" name="Titel 1">
            <a:extLst>
              <a:ext uri="{FF2B5EF4-FFF2-40B4-BE49-F238E27FC236}">
                <a16:creationId xmlns:a16="http://schemas.microsoft.com/office/drawing/2014/main" id="{53713F26-852E-BF54-6052-060D76EAD996}"/>
              </a:ext>
            </a:extLst>
          </p:cNvPr>
          <p:cNvSpPr>
            <a:spLocks noGrp="1"/>
          </p:cNvSpPr>
          <p:nvPr>
            <p:ph type="title"/>
          </p:nvPr>
        </p:nvSpPr>
        <p:spPr>
          <a:xfrm>
            <a:off x="0" y="1"/>
            <a:ext cx="11292000" cy="900000"/>
          </a:xfrm>
          <a:gradFill>
            <a:gsLst>
              <a:gs pos="50000">
                <a:schemeClr val="tx1"/>
              </a:gs>
              <a:gs pos="100000">
                <a:srgbClr val="008749"/>
              </a:gs>
            </a:gsLst>
            <a:lin ang="0" scaled="0"/>
          </a:gradFill>
        </p:spPr>
        <p:txBody>
          <a:bodyPr>
            <a:normAutofit/>
          </a:bodyPr>
          <a:lstStyle>
            <a:lvl1pPr marL="266700" indent="0">
              <a:defRPr sz="3200" b="1">
                <a:solidFill>
                  <a:schemeClr val="bg1"/>
                </a:solidFill>
              </a:defRPr>
            </a:lvl1pPr>
          </a:lstStyle>
          <a:p>
            <a:r>
              <a:rPr lang="nl-NL"/>
              <a:t>Klik om stijl te bewerken</a:t>
            </a:r>
            <a:endParaRPr lang="nl-BE" dirty="0"/>
          </a:p>
        </p:txBody>
      </p:sp>
      <p:sp>
        <p:nvSpPr>
          <p:cNvPr id="11" name="Tijdelijke aanduiding voor inhoud 2">
            <a:extLst>
              <a:ext uri="{FF2B5EF4-FFF2-40B4-BE49-F238E27FC236}">
                <a16:creationId xmlns:a16="http://schemas.microsoft.com/office/drawing/2014/main" id="{7D20F6D9-B871-C23D-914C-7151DCEC5086}"/>
              </a:ext>
            </a:extLst>
          </p:cNvPr>
          <p:cNvSpPr>
            <a:spLocks noGrp="1"/>
          </p:cNvSpPr>
          <p:nvPr>
            <p:ph idx="1"/>
          </p:nvPr>
        </p:nvSpPr>
        <p:spPr>
          <a:xfrm>
            <a:off x="346230" y="1297720"/>
            <a:ext cx="11661902" cy="528951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347800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EmBiss">
    <p:spTree>
      <p:nvGrpSpPr>
        <p:cNvPr id="1" name=""/>
        <p:cNvGrpSpPr/>
        <p:nvPr/>
      </p:nvGrpSpPr>
      <p:grpSpPr>
        <a:xfrm>
          <a:off x="0" y="0"/>
          <a:ext cx="0" cy="0"/>
          <a:chOff x="0" y="0"/>
          <a:chExt cx="0" cy="0"/>
        </a:xfrm>
      </p:grpSpPr>
      <p:pic>
        <p:nvPicPr>
          <p:cNvPr id="3" name="Afbeelding 2" descr="Afbeelding met tekst, Lettertype, Graphics, ontwerp&#10;&#10;Door AI gegenereerde inhoud is mogelijk onjuist.">
            <a:extLst>
              <a:ext uri="{FF2B5EF4-FFF2-40B4-BE49-F238E27FC236}">
                <a16:creationId xmlns:a16="http://schemas.microsoft.com/office/drawing/2014/main" id="{FE1DE796-09C4-7AD1-081A-A96A49EFA1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92000" y="1"/>
            <a:ext cx="900000" cy="900000"/>
          </a:xfrm>
          <a:prstGeom prst="rect">
            <a:avLst/>
          </a:prstGeom>
        </p:spPr>
      </p:pic>
      <p:sp>
        <p:nvSpPr>
          <p:cNvPr id="4" name="Titel 1">
            <a:extLst>
              <a:ext uri="{FF2B5EF4-FFF2-40B4-BE49-F238E27FC236}">
                <a16:creationId xmlns:a16="http://schemas.microsoft.com/office/drawing/2014/main" id="{CAA81F49-D4DE-6E5F-A3CD-72C5E16609A2}"/>
              </a:ext>
            </a:extLst>
          </p:cNvPr>
          <p:cNvSpPr>
            <a:spLocks noGrp="1"/>
          </p:cNvSpPr>
          <p:nvPr>
            <p:ph type="title"/>
          </p:nvPr>
        </p:nvSpPr>
        <p:spPr>
          <a:xfrm>
            <a:off x="0" y="1"/>
            <a:ext cx="11292000" cy="900000"/>
          </a:xfrm>
          <a:gradFill>
            <a:gsLst>
              <a:gs pos="50000">
                <a:schemeClr val="tx1"/>
              </a:gs>
              <a:gs pos="100000">
                <a:srgbClr val="006666"/>
              </a:gs>
            </a:gsLst>
            <a:lin ang="0" scaled="0"/>
          </a:gradFill>
        </p:spPr>
        <p:txBody>
          <a:bodyPr>
            <a:normAutofit/>
          </a:bodyPr>
          <a:lstStyle>
            <a:lvl1pPr marL="266700" indent="0">
              <a:defRPr sz="3200" b="1">
                <a:solidFill>
                  <a:schemeClr val="bg1"/>
                </a:solidFill>
              </a:defRPr>
            </a:lvl1pPr>
          </a:lstStyle>
          <a:p>
            <a:r>
              <a:rPr lang="nl-NL"/>
              <a:t>Klik om stijl te bewerken</a:t>
            </a:r>
            <a:endParaRPr lang="nl-BE" dirty="0"/>
          </a:p>
        </p:txBody>
      </p:sp>
      <p:sp>
        <p:nvSpPr>
          <p:cNvPr id="5" name="Tijdelijke aanduiding voor inhoud 2">
            <a:extLst>
              <a:ext uri="{FF2B5EF4-FFF2-40B4-BE49-F238E27FC236}">
                <a16:creationId xmlns:a16="http://schemas.microsoft.com/office/drawing/2014/main" id="{79F34932-C589-E648-20B6-AFB0092110FC}"/>
              </a:ext>
            </a:extLst>
          </p:cNvPr>
          <p:cNvSpPr>
            <a:spLocks noGrp="1"/>
          </p:cNvSpPr>
          <p:nvPr>
            <p:ph idx="1"/>
          </p:nvPr>
        </p:nvSpPr>
        <p:spPr>
          <a:xfrm>
            <a:off x="346230" y="1297720"/>
            <a:ext cx="11661902" cy="528951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1424887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6629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einde">
    <p:bg>
      <p:bgPr>
        <a:solidFill>
          <a:schemeClr val="tx1"/>
        </a:solid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8EB44771-D98F-FEC4-208D-0A862B31B342}"/>
              </a:ext>
            </a:extLst>
          </p:cNvPr>
          <p:cNvSpPr/>
          <p:nvPr userDrawn="1"/>
        </p:nvSpPr>
        <p:spPr>
          <a:xfrm>
            <a:off x="5196000" y="2529000"/>
            <a:ext cx="1800000" cy="1800000"/>
          </a:xfrm>
          <a:prstGeom prst="rect">
            <a:avLst/>
          </a:prstGeom>
          <a:solidFill>
            <a:srgbClr val="0087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Rechthoek 2">
            <a:extLst>
              <a:ext uri="{FF2B5EF4-FFF2-40B4-BE49-F238E27FC236}">
                <a16:creationId xmlns:a16="http://schemas.microsoft.com/office/drawing/2014/main" id="{C3DDA648-157C-3AC6-5506-26C238CF7886}"/>
              </a:ext>
            </a:extLst>
          </p:cNvPr>
          <p:cNvSpPr/>
          <p:nvPr userDrawn="1"/>
        </p:nvSpPr>
        <p:spPr>
          <a:xfrm>
            <a:off x="3138600" y="2529000"/>
            <a:ext cx="1800000" cy="1800000"/>
          </a:xfrm>
          <a:prstGeom prst="rect">
            <a:avLst/>
          </a:prstGeom>
          <a:solidFill>
            <a:srgbClr val="41BB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4" name="Afbeelding 3" descr="Afbeelding met tekst, Lettertype, Graphics, ontwerp&#10;&#10;Door AI gegenereerde inhoud is mogelijk onjuist.">
            <a:extLst>
              <a:ext uri="{FF2B5EF4-FFF2-40B4-BE49-F238E27FC236}">
                <a16:creationId xmlns:a16="http://schemas.microsoft.com/office/drawing/2014/main" id="{434CB9D4-AADD-87C2-68AC-020B9992A1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3400" y="2529000"/>
            <a:ext cx="1800000" cy="1800000"/>
          </a:xfrm>
          <a:prstGeom prst="rect">
            <a:avLst/>
          </a:prstGeom>
        </p:spPr>
      </p:pic>
      <p:pic>
        <p:nvPicPr>
          <p:cNvPr id="5" name="Afbeelding 4" descr="Afbeelding met tekst, Lettertype, Graphics, grafische vormgeving&#10;&#10;Door AI gegenereerde inhoud is mogelijk onjuist.">
            <a:extLst>
              <a:ext uri="{FF2B5EF4-FFF2-40B4-BE49-F238E27FC236}">
                <a16:creationId xmlns:a16="http://schemas.microsoft.com/office/drawing/2014/main" id="{37D2B50D-0778-1877-9592-C199F551934F}"/>
              </a:ext>
            </a:extLst>
          </p:cNvPr>
          <p:cNvPicPr>
            <a:picLocks noChangeAspect="1"/>
          </p:cNvPicPr>
          <p:nvPr userDrawn="1"/>
        </p:nvPicPr>
        <p:blipFill>
          <a:blip r:embed="rId3">
            <a:extLst>
              <a:ext uri="{28A0092B-C50C-407E-A947-70E740481C1C}">
                <a14:useLocalDpi xmlns:a14="http://schemas.microsoft.com/office/drawing/2010/main" val="0"/>
              </a:ext>
            </a:extLst>
          </a:blip>
          <a:srcRect b="6109"/>
          <a:stretch>
            <a:fillRect/>
          </a:stretch>
        </p:blipFill>
        <p:spPr>
          <a:xfrm>
            <a:off x="5644640" y="2815017"/>
            <a:ext cx="902719" cy="1227966"/>
          </a:xfrm>
          <a:prstGeom prst="rect">
            <a:avLst/>
          </a:prstGeom>
        </p:spPr>
      </p:pic>
      <p:pic>
        <p:nvPicPr>
          <p:cNvPr id="11" name="Afbeelding 10" descr="Afbeelding met tekst, schermopname, Lettertype, Graphics&#10;&#10;Door AI gegenereerde inhoud is mogelijk onjuist.">
            <a:extLst>
              <a:ext uri="{FF2B5EF4-FFF2-40B4-BE49-F238E27FC236}">
                <a16:creationId xmlns:a16="http://schemas.microsoft.com/office/drawing/2014/main" id="{A478C130-71EF-6660-E9A2-F306009C5BA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416865" y="2815017"/>
            <a:ext cx="1243470" cy="1227966"/>
          </a:xfrm>
          <a:prstGeom prst="rect">
            <a:avLst/>
          </a:prstGeom>
        </p:spPr>
      </p:pic>
    </p:spTree>
    <p:extLst>
      <p:ext uri="{BB962C8B-B14F-4D97-AF65-F5344CB8AC3E}">
        <p14:creationId xmlns:p14="http://schemas.microsoft.com/office/powerpoint/2010/main" val="1668193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dia teal">
    <p:bg>
      <p:bgRef idx="1001">
        <a:schemeClr val="bg1"/>
      </p:bgRef>
    </p:bg>
    <p:spTree>
      <p:nvGrpSpPr>
        <p:cNvPr id="1" name=""/>
        <p:cNvGrpSpPr/>
        <p:nvPr/>
      </p:nvGrpSpPr>
      <p:grpSpPr>
        <a:xfrm>
          <a:off x="0" y="0"/>
          <a:ext cx="0" cy="0"/>
          <a:chOff x="0" y="0"/>
          <a:chExt cx="0" cy="0"/>
        </a:xfrm>
      </p:grpSpPr>
      <p:pic>
        <p:nvPicPr>
          <p:cNvPr id="5" name="Afbeelding 4" descr="Afbeelding met Lettertype, Graphics, logo, grafische vormgeving&#10;&#10;Door AI gegenereerde inhoud is mogelijk onjuist.">
            <a:extLst>
              <a:ext uri="{FF2B5EF4-FFF2-40B4-BE49-F238E27FC236}">
                <a16:creationId xmlns:a16="http://schemas.microsoft.com/office/drawing/2014/main" id="{7AA0B01F-C14E-D3BF-9B72-252CE62B4A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4216" y="901013"/>
            <a:ext cx="3903568" cy="975893"/>
          </a:xfrm>
          <a:prstGeom prst="rect">
            <a:avLst/>
          </a:prstGeom>
        </p:spPr>
      </p:pic>
      <p:sp>
        <p:nvSpPr>
          <p:cNvPr id="4" name="Title 1">
            <a:extLst>
              <a:ext uri="{FF2B5EF4-FFF2-40B4-BE49-F238E27FC236}">
                <a16:creationId xmlns:a16="http://schemas.microsoft.com/office/drawing/2014/main" id="{8E1CE5E0-E541-F5A8-762A-4AA960ED9374}"/>
              </a:ext>
            </a:extLst>
          </p:cNvPr>
          <p:cNvSpPr>
            <a:spLocks noGrp="1"/>
          </p:cNvSpPr>
          <p:nvPr>
            <p:ph type="title"/>
          </p:nvPr>
        </p:nvSpPr>
        <p:spPr>
          <a:xfrm>
            <a:off x="938382" y="2330681"/>
            <a:ext cx="10515600" cy="2852737"/>
          </a:xfrm>
        </p:spPr>
        <p:txBody>
          <a:bodyPr anchor="t">
            <a:normAutofit/>
          </a:bodyPr>
          <a:lstStyle>
            <a:lvl1pPr>
              <a:defRPr sz="4800">
                <a:latin typeface="Aptos Black" panose="020B0004020202020204" pitchFamily="34" charset="0"/>
              </a:defRPr>
            </a:lvl1pPr>
          </a:lstStyle>
          <a:p>
            <a:r>
              <a:rPr lang="nl-NL"/>
              <a:t>Klik om stijl te bewerken</a:t>
            </a:r>
            <a:endParaRPr lang="en-US" dirty="0"/>
          </a:p>
        </p:txBody>
      </p:sp>
      <p:sp>
        <p:nvSpPr>
          <p:cNvPr id="6" name="Text Placeholder 2">
            <a:extLst>
              <a:ext uri="{FF2B5EF4-FFF2-40B4-BE49-F238E27FC236}">
                <a16:creationId xmlns:a16="http://schemas.microsoft.com/office/drawing/2014/main" id="{5CF76F55-E905-2397-1D08-FA64E8B604AB}"/>
              </a:ext>
            </a:extLst>
          </p:cNvPr>
          <p:cNvSpPr>
            <a:spLocks noGrp="1"/>
          </p:cNvSpPr>
          <p:nvPr>
            <p:ph type="body" idx="1"/>
          </p:nvPr>
        </p:nvSpPr>
        <p:spPr>
          <a:xfrm>
            <a:off x="938382" y="5637193"/>
            <a:ext cx="10515600" cy="515034"/>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1724498969"/>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Slide 1 kolom">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a:solidFill>
            <a:schemeClr val="tx1"/>
          </a:solidFill>
        </p:spPr>
        <p:txBody>
          <a:bodyPr>
            <a:normAutofit/>
          </a:bodyPr>
          <a:lstStyle>
            <a:lvl1pPr marL="263525" indent="0">
              <a:defRPr sz="3200">
                <a:solidFill>
                  <a:schemeClr val="bg1"/>
                </a:solidFill>
                <a:latin typeface="Aptos Black" panose="020B0004020202020204" pitchFamily="34" charset="0"/>
              </a:defRPr>
            </a:lvl1pPr>
          </a:lstStyle>
          <a:p>
            <a:r>
              <a:rPr lang="nl-NL"/>
              <a:t>Klik om stijl te bewerken</a:t>
            </a:r>
            <a:endParaRPr lang="en-US" dirty="0"/>
          </a:p>
        </p:txBody>
      </p:sp>
      <p:sp>
        <p:nvSpPr>
          <p:cNvPr id="3" name="Content Placeholder 2"/>
          <p:cNvSpPr>
            <a:spLocks noGrp="1"/>
          </p:cNvSpPr>
          <p:nvPr>
            <p:ph idx="1"/>
          </p:nvPr>
        </p:nvSpPr>
        <p:spPr>
          <a:xfrm>
            <a:off x="366860" y="1684223"/>
            <a:ext cx="11501486" cy="463173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Tree>
    <p:extLst>
      <p:ext uri="{BB962C8B-B14F-4D97-AF65-F5344CB8AC3E}">
        <p14:creationId xmlns:p14="http://schemas.microsoft.com/office/powerpoint/2010/main" val="1627974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2 kolomme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0394" y="1693324"/>
            <a:ext cx="551070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360394" y="2602730"/>
            <a:ext cx="5510705" cy="3684588"/>
          </a:xfrm>
        </p:spPr>
        <p:txBody>
          <a:bodyPr/>
          <a:lstStyle>
            <a:lvl1pPr>
              <a:defRPr sz="2400"/>
            </a:lvl1pPr>
            <a:lvl2pPr>
              <a:defRPr sz="2000"/>
            </a:lvl2pPr>
            <a:lvl3pPr>
              <a:defRPr sz="1800"/>
            </a:lvl3pPr>
            <a:lvl4pPr>
              <a:defRPr sz="1600"/>
            </a:lvl4pPr>
            <a:lvl5pPr>
              <a:defRPr sz="16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320901" y="1693324"/>
            <a:ext cx="551070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320901" y="2613180"/>
            <a:ext cx="5510705" cy="3684588"/>
          </a:xfrm>
        </p:spPr>
        <p:txBody>
          <a:bodyPr/>
          <a:lstStyle>
            <a:lvl1pPr>
              <a:defRPr sz="2400"/>
            </a:lvl1pPr>
            <a:lvl2pPr>
              <a:defRPr sz="2000"/>
            </a:lvl2pPr>
            <a:lvl3pPr>
              <a:defRPr sz="1800"/>
            </a:lvl3pPr>
            <a:lvl4pPr>
              <a:defRPr sz="1600"/>
            </a:lvl4pPr>
            <a:lvl5pPr>
              <a:defRPr sz="16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8" name="Title 1">
            <a:extLst>
              <a:ext uri="{FF2B5EF4-FFF2-40B4-BE49-F238E27FC236}">
                <a16:creationId xmlns:a16="http://schemas.microsoft.com/office/drawing/2014/main" id="{FA44E1E3-2826-9CF6-C3EB-C5CB672A5894}"/>
              </a:ext>
            </a:extLst>
          </p:cNvPr>
          <p:cNvSpPr>
            <a:spLocks noGrp="1"/>
          </p:cNvSpPr>
          <p:nvPr>
            <p:ph type="title"/>
          </p:nvPr>
        </p:nvSpPr>
        <p:spPr>
          <a:xfrm>
            <a:off x="0" y="0"/>
            <a:ext cx="12192000" cy="1325563"/>
          </a:xfrm>
          <a:solidFill>
            <a:schemeClr val="tx1"/>
          </a:solidFill>
        </p:spPr>
        <p:txBody>
          <a:bodyPr>
            <a:normAutofit/>
          </a:bodyPr>
          <a:lstStyle>
            <a:lvl1pPr marL="263525" indent="0">
              <a:defRPr sz="3200">
                <a:solidFill>
                  <a:schemeClr val="bg1"/>
                </a:solidFill>
                <a:latin typeface="Aptos Black" panose="020B0004020202020204" pitchFamily="34" charset="0"/>
              </a:defRPr>
            </a:lvl1pPr>
          </a:lstStyle>
          <a:p>
            <a:r>
              <a:rPr lang="nl-NL"/>
              <a:t>Klik om stijl te bewerken</a:t>
            </a:r>
            <a:endParaRPr lang="en-US" dirty="0"/>
          </a:p>
        </p:txBody>
      </p:sp>
    </p:spTree>
    <p:extLst>
      <p:ext uri="{BB962C8B-B14F-4D97-AF65-F5344CB8AC3E}">
        <p14:creationId xmlns:p14="http://schemas.microsoft.com/office/powerpoint/2010/main" val="545322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Slide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3106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einde">
    <p:bg>
      <p:bgRef idx="1001">
        <a:schemeClr val="bg1"/>
      </p:bgRef>
    </p:bg>
    <p:spTree>
      <p:nvGrpSpPr>
        <p:cNvPr id="1" name=""/>
        <p:cNvGrpSpPr/>
        <p:nvPr/>
      </p:nvGrpSpPr>
      <p:grpSpPr>
        <a:xfrm>
          <a:off x="0" y="0"/>
          <a:ext cx="0" cy="0"/>
          <a:chOff x="0" y="0"/>
          <a:chExt cx="0" cy="0"/>
        </a:xfrm>
      </p:grpSpPr>
      <p:pic>
        <p:nvPicPr>
          <p:cNvPr id="5" name="Afbeelding 4" descr="Afbeelding met Lettertype, Graphics, logo, grafische vormgeving&#10;&#10;Door AI gegenereerde inhoud is mogelijk onjuist.">
            <a:extLst>
              <a:ext uri="{FF2B5EF4-FFF2-40B4-BE49-F238E27FC236}">
                <a16:creationId xmlns:a16="http://schemas.microsoft.com/office/drawing/2014/main" id="{7AA0B01F-C14E-D3BF-9B72-252CE62B4A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066" y="2580515"/>
            <a:ext cx="6787868" cy="1696969"/>
          </a:xfrm>
          <a:prstGeom prst="rect">
            <a:avLst/>
          </a:prstGeom>
        </p:spPr>
      </p:pic>
    </p:spTree>
    <p:extLst>
      <p:ext uri="{BB962C8B-B14F-4D97-AF65-F5344CB8AC3E}">
        <p14:creationId xmlns:p14="http://schemas.microsoft.com/office/powerpoint/2010/main" val="353271642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795946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265454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7325406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1692496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6627221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223943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5320266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0419462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1851551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0428871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570571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2.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116DFE9-6378-36B4-41CD-D5FBEA5F24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0B902A4C-A514-CF90-B649-BA0B01CB05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4D0DF901-1941-CC8F-31F4-A6B34FBE69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561D784-C410-4A77-9D58-3C05165198A0}" type="datetimeFigureOut">
              <a:rPr lang="nl-BE" smtClean="0"/>
              <a:t>16/10/2026</a:t>
            </a:fld>
            <a:endParaRPr lang="nl-BE"/>
          </a:p>
        </p:txBody>
      </p:sp>
      <p:sp>
        <p:nvSpPr>
          <p:cNvPr id="5" name="Tijdelijke aanduiding voor voettekst 4">
            <a:extLst>
              <a:ext uri="{FF2B5EF4-FFF2-40B4-BE49-F238E27FC236}">
                <a16:creationId xmlns:a16="http://schemas.microsoft.com/office/drawing/2014/main" id="{E9C84730-B77B-4E30-0B3B-F966EDB1CD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017E185D-32BC-2FDA-8B1F-5478DEC506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5F83CE-794E-4545-8432-11FA26A0EDDB}" type="slidenum">
              <a:rPr lang="nl-BE" smtClean="0"/>
              <a:t>‹nr.›</a:t>
            </a:fld>
            <a:endParaRPr lang="nl-BE"/>
          </a:p>
        </p:txBody>
      </p:sp>
    </p:spTree>
    <p:extLst>
      <p:ext uri="{BB962C8B-B14F-4D97-AF65-F5344CB8AC3E}">
        <p14:creationId xmlns:p14="http://schemas.microsoft.com/office/powerpoint/2010/main" val="1574756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1" r:id="rId4"/>
    <p:sldLayoutId id="2147483652" r:id="rId5"/>
    <p:sldLayoutId id="2147483656" r:id="rId6"/>
    <p:sldLayoutId id="2147483653"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9938" y="365125"/>
            <a:ext cx="11528982" cy="1325563"/>
          </a:xfrm>
          <a:prstGeom prst="rect">
            <a:avLst/>
          </a:prstGeom>
        </p:spPr>
        <p:txBody>
          <a:bodyPr vert="horz" lIns="91440" tIns="45720" rIns="91440" bIns="45720" rtlCol="0" anchor="ctr">
            <a:normAutofit/>
          </a:bodyPr>
          <a:lstStyle/>
          <a:p>
            <a:r>
              <a:rPr lang="nl-NL" dirty="0"/>
              <a:t>Klik om stijl te bewerken</a:t>
            </a:r>
            <a:endParaRPr lang="en-US" dirty="0"/>
          </a:p>
        </p:txBody>
      </p:sp>
      <p:sp>
        <p:nvSpPr>
          <p:cNvPr id="3" name="Text Placeholder 2"/>
          <p:cNvSpPr>
            <a:spLocks noGrp="1"/>
          </p:cNvSpPr>
          <p:nvPr>
            <p:ph type="body" idx="1"/>
          </p:nvPr>
        </p:nvSpPr>
        <p:spPr>
          <a:xfrm>
            <a:off x="329938" y="1825625"/>
            <a:ext cx="11528982"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Tree>
    <p:extLst>
      <p:ext uri="{BB962C8B-B14F-4D97-AF65-F5344CB8AC3E}">
        <p14:creationId xmlns:p14="http://schemas.microsoft.com/office/powerpoint/2010/main" val="1862247023"/>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Lst>
  <p:txStyles>
    <p:titleStyle>
      <a:lvl1pPr algn="l" defTabSz="914400" rtl="0" eaLnBrk="1" latinLnBrk="0" hangingPunct="1">
        <a:lnSpc>
          <a:spcPct val="90000"/>
        </a:lnSpc>
        <a:spcBef>
          <a:spcPct val="0"/>
        </a:spcBef>
        <a:buNone/>
        <a:defRPr sz="3200" b="1" kern="1200">
          <a:solidFill>
            <a:schemeClr val="tx1"/>
          </a:solidFill>
          <a:latin typeface="Ebony" panose="02000503000000020004"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‹nr.›</a:t>
            </a:fld>
            <a:endParaRPr lang="en-US"/>
          </a:p>
        </p:txBody>
      </p:sp>
    </p:spTree>
    <p:extLst>
      <p:ext uri="{BB962C8B-B14F-4D97-AF65-F5344CB8AC3E}">
        <p14:creationId xmlns:p14="http://schemas.microsoft.com/office/powerpoint/2010/main" val="103118759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1.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3.xml"/><Relationship Id="rId1" Type="http://schemas.openxmlformats.org/officeDocument/2006/relationships/slideLayout" Target="../slideLayouts/slideLayout11.xml"/><Relationship Id="rId5" Type="http://schemas.openxmlformats.org/officeDocument/2006/relationships/image" Target="../media/image1.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4.xml"/><Relationship Id="rId1" Type="http://schemas.openxmlformats.org/officeDocument/2006/relationships/slideLayout" Target="../slideLayouts/slideLayout11.xml"/><Relationship Id="rId5" Type="http://schemas.openxmlformats.org/officeDocument/2006/relationships/image" Target="../media/image1.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svg"/><Relationship Id="rId1" Type="http://schemas.openxmlformats.org/officeDocument/2006/relationships/slideLayout" Target="../slideLayouts/slideLayout11.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1.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7.xml"/><Relationship Id="rId1" Type="http://schemas.openxmlformats.org/officeDocument/2006/relationships/slideLayout" Target="../slideLayouts/slideLayout11.xml"/><Relationship Id="rId5" Type="http://schemas.openxmlformats.org/officeDocument/2006/relationships/image" Target="../media/image1.pn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29.xml"/><Relationship Id="rId1" Type="http://schemas.openxmlformats.org/officeDocument/2006/relationships/slideLayout" Target="../slideLayouts/slideLayout11.xml"/><Relationship Id="rId5" Type="http://schemas.openxmlformats.org/officeDocument/2006/relationships/image" Target="../media/image1.png"/><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1.png"/><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34.xml"/><Relationship Id="rId1" Type="http://schemas.openxmlformats.org/officeDocument/2006/relationships/slideLayout" Target="../slideLayouts/slideLayout11.xml"/><Relationship Id="rId5" Type="http://schemas.openxmlformats.org/officeDocument/2006/relationships/image" Target="../media/image1.png"/><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svg"/><Relationship Id="rId1" Type="http://schemas.openxmlformats.org/officeDocument/2006/relationships/slideLayout" Target="../slideLayouts/slideLayout11.xml"/><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svg"/><Relationship Id="rId1" Type="http://schemas.openxmlformats.org/officeDocument/2006/relationships/slideLayout" Target="../slideLayouts/slideLayout11.xml"/><Relationship Id="rId4" Type="http://schemas.openxmlformats.org/officeDocument/2006/relationships/image" Target="../media/image1.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1.png"/><Relationship Id="rId4" Type="http://schemas.openxmlformats.org/officeDocument/2006/relationships/image" Target="../media/image7.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9.xml"/></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9.xml"/><Relationship Id="rId1" Type="http://schemas.openxmlformats.org/officeDocument/2006/relationships/slideLayout" Target="../slideLayouts/slideLayout11.xml"/><Relationship Id="rId5" Type="http://schemas.openxmlformats.org/officeDocument/2006/relationships/image" Target="../media/image19.svg"/><Relationship Id="rId4" Type="http://schemas.openxmlformats.org/officeDocument/2006/relationships/image" Target="../media/image1.png"/></Relationships>
</file>

<file path=ppt/slides/_rels/slide7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notesSlide" Target="../notesSlides/notesSlide60.xml"/><Relationship Id="rId1" Type="http://schemas.openxmlformats.org/officeDocument/2006/relationships/slideLayout" Target="../slideLayouts/slideLayout6.xml"/><Relationship Id="rId6" Type="http://schemas.openxmlformats.org/officeDocument/2006/relationships/hyperlink" Target="http://www.embiss.be/" TargetMode="External"/><Relationship Id="rId5" Type="http://schemas.openxmlformats.org/officeDocument/2006/relationships/image" Target="../media/image20.png"/><Relationship Id="rId4" Type="http://schemas.openxmlformats.org/officeDocument/2006/relationships/image" Target="../media/image7.png"/></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1.xml"/><Relationship Id="rId1" Type="http://schemas.openxmlformats.org/officeDocument/2006/relationships/slideLayout" Target="../slideLayouts/slideLayout6.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p:cNvGrpSpPr/>
        <p:nvPr/>
      </p:nvGrpSpPr>
      <p:grpSpPr>
        <a:xfrm>
          <a:off x="0" y="0"/>
          <a:ext cx="0" cy="0"/>
          <a:chOff x="0" y="0"/>
          <a:chExt cx="0" cy="0"/>
        </a:xfrm>
      </p:grpSpPr>
      <p:grpSp>
        <p:nvGrpSpPr>
          <p:cNvPr id="12" name="Groep 11">
            <a:extLst>
              <a:ext uri="{FF2B5EF4-FFF2-40B4-BE49-F238E27FC236}">
                <a16:creationId xmlns:a16="http://schemas.microsoft.com/office/drawing/2014/main" id="{6A153C41-20D8-5E9E-BA03-04B94BCAFE64}"/>
              </a:ext>
            </a:extLst>
          </p:cNvPr>
          <p:cNvGrpSpPr/>
          <p:nvPr/>
        </p:nvGrpSpPr>
        <p:grpSpPr>
          <a:xfrm>
            <a:off x="2708694" y="561035"/>
            <a:ext cx="6297283" cy="2561727"/>
            <a:chOff x="1218168" y="335665"/>
            <a:chExt cx="7798512" cy="3370245"/>
          </a:xfrm>
        </p:grpSpPr>
        <p:pic>
          <p:nvPicPr>
            <p:cNvPr id="7" name="Afbeelding 6">
              <a:extLst>
                <a:ext uri="{FF2B5EF4-FFF2-40B4-BE49-F238E27FC236}">
                  <a16:creationId xmlns:a16="http://schemas.microsoft.com/office/drawing/2014/main" id="{083B891C-7DC4-E994-DFB6-644BA4D339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8168" y="335665"/>
              <a:ext cx="5242428" cy="3370245"/>
            </a:xfrm>
            <a:prstGeom prst="rect">
              <a:avLst/>
            </a:prstGeom>
          </p:spPr>
        </p:pic>
        <p:pic>
          <p:nvPicPr>
            <p:cNvPr id="11" name="Afbeelding 10">
              <a:extLst>
                <a:ext uri="{FF2B5EF4-FFF2-40B4-BE49-F238E27FC236}">
                  <a16:creationId xmlns:a16="http://schemas.microsoft.com/office/drawing/2014/main" id="{3A15CE65-A876-5683-8FDB-A06119E0F6B3}"/>
                </a:ext>
              </a:extLst>
            </p:cNvPr>
            <p:cNvPicPr>
              <a:picLocks noChangeAspect="1"/>
            </p:cNvPicPr>
            <p:nvPr/>
          </p:nvPicPr>
          <p:blipFill>
            <a:blip r:embed="rId4">
              <a:extLst>
                <a:ext uri="{28A0092B-C50C-407E-A947-70E740481C1C}">
                  <a14:useLocalDpi xmlns:a14="http://schemas.microsoft.com/office/drawing/2010/main" val="0"/>
                </a:ext>
              </a:extLst>
            </a:blip>
            <a:srcRect l="16090" t="15554" r="15840" b="15091"/>
            <a:stretch>
              <a:fillRect/>
            </a:stretch>
          </p:blipFill>
          <p:spPr>
            <a:xfrm>
              <a:off x="7176304" y="1180618"/>
              <a:ext cx="1840376" cy="1875098"/>
            </a:xfrm>
            <a:prstGeom prst="rect">
              <a:avLst/>
            </a:prstGeom>
          </p:spPr>
        </p:pic>
      </p:grpSp>
      <p:sp>
        <p:nvSpPr>
          <p:cNvPr id="13" name="Titel 1">
            <a:extLst>
              <a:ext uri="{FF2B5EF4-FFF2-40B4-BE49-F238E27FC236}">
                <a16:creationId xmlns:a16="http://schemas.microsoft.com/office/drawing/2014/main" id="{455DA26B-FC15-96ED-6435-FA5BA429079C}"/>
              </a:ext>
            </a:extLst>
          </p:cNvPr>
          <p:cNvSpPr txBox="1">
            <a:spLocks/>
          </p:cNvSpPr>
          <p:nvPr/>
        </p:nvSpPr>
        <p:spPr>
          <a:xfrm>
            <a:off x="954350" y="2965522"/>
            <a:ext cx="10283300" cy="2561727"/>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nl-BE" b="1" dirty="0">
              <a:solidFill>
                <a:schemeClr val="bg1"/>
              </a:solidFill>
            </a:endParaRPr>
          </a:p>
          <a:p>
            <a:pPr algn="ctr"/>
            <a:r>
              <a:rPr lang="nl-BE" sz="4100" b="1" dirty="0">
                <a:solidFill>
                  <a:schemeClr val="bg1"/>
                </a:solidFill>
              </a:rPr>
              <a:t>SOCIALE ACTUA </a:t>
            </a:r>
          </a:p>
          <a:p>
            <a:pPr algn="ctr"/>
            <a:endParaRPr lang="nl-BE" sz="3600" b="1" dirty="0">
              <a:solidFill>
                <a:schemeClr val="bg1"/>
              </a:solidFill>
            </a:endParaRPr>
          </a:p>
          <a:p>
            <a:pPr algn="ctr"/>
            <a:r>
              <a:rPr lang="nl-BE" sz="3600" b="1" dirty="0">
                <a:solidFill>
                  <a:schemeClr val="bg1"/>
                </a:solidFill>
              </a:rPr>
              <a:t>2026 Q3</a:t>
            </a:r>
            <a:endParaRPr lang="nl-BE" sz="3600" dirty="0">
              <a:solidFill>
                <a:schemeClr val="bg1"/>
              </a:solidFill>
            </a:endParaRPr>
          </a:p>
        </p:txBody>
      </p:sp>
      <p:sp>
        <p:nvSpPr>
          <p:cNvPr id="14" name="Ondertitel 2">
            <a:extLst>
              <a:ext uri="{FF2B5EF4-FFF2-40B4-BE49-F238E27FC236}">
                <a16:creationId xmlns:a16="http://schemas.microsoft.com/office/drawing/2014/main" id="{122CF722-A655-789A-0F8B-18E9FF76501A}"/>
              </a:ext>
            </a:extLst>
          </p:cNvPr>
          <p:cNvSpPr txBox="1">
            <a:spLocks/>
          </p:cNvSpPr>
          <p:nvPr/>
        </p:nvSpPr>
        <p:spPr>
          <a:xfrm>
            <a:off x="954350" y="5281684"/>
            <a:ext cx="10283300" cy="10152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nl-BE" sz="3200" b="1" dirty="0">
              <a:solidFill>
                <a:schemeClr val="bg1"/>
              </a:solidFill>
              <a:latin typeface="+mj-lt"/>
            </a:endParaRPr>
          </a:p>
          <a:p>
            <a:pPr marL="0" indent="0" algn="ctr">
              <a:buNone/>
            </a:pPr>
            <a:r>
              <a:rPr lang="nl-BE" sz="2000" b="1" dirty="0">
                <a:solidFill>
                  <a:schemeClr val="bg1"/>
                </a:solidFill>
                <a:latin typeface="+mj-lt"/>
              </a:rPr>
              <a:t>September 2026</a:t>
            </a:r>
          </a:p>
          <a:p>
            <a:endParaRPr lang="nl-BE" dirty="0"/>
          </a:p>
        </p:txBody>
      </p:sp>
    </p:spTree>
    <p:extLst>
      <p:ext uri="{BB962C8B-B14F-4D97-AF65-F5344CB8AC3E}">
        <p14:creationId xmlns:p14="http://schemas.microsoft.com/office/powerpoint/2010/main" val="1004396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F04B81-B1F4-218F-BF0E-2FC16E8AA0BD}"/>
              </a:ext>
            </a:extLst>
          </p:cNvPr>
          <p:cNvSpPr>
            <a:spLocks noGrp="1"/>
          </p:cNvSpPr>
          <p:nvPr>
            <p:ph type="title"/>
          </p:nvPr>
        </p:nvSpPr>
        <p:spPr/>
        <p:txBody>
          <a:bodyPr/>
          <a:lstStyle/>
          <a:p>
            <a:r>
              <a:rPr lang="nl-BE" dirty="0"/>
              <a:t>Programma </a:t>
            </a:r>
          </a:p>
        </p:txBody>
      </p:sp>
      <p:sp>
        <p:nvSpPr>
          <p:cNvPr id="3" name="Tijdelijke aanduiding voor inhoud 2">
            <a:extLst>
              <a:ext uri="{FF2B5EF4-FFF2-40B4-BE49-F238E27FC236}">
                <a16:creationId xmlns:a16="http://schemas.microsoft.com/office/drawing/2014/main" id="{4233A641-FF6A-7515-4986-A887695C5DC6}"/>
              </a:ext>
            </a:extLst>
          </p:cNvPr>
          <p:cNvSpPr>
            <a:spLocks noGrp="1"/>
          </p:cNvSpPr>
          <p:nvPr>
            <p:ph idx="1"/>
          </p:nvPr>
        </p:nvSpPr>
        <p:spPr>
          <a:xfrm>
            <a:off x="366860" y="1540701"/>
            <a:ext cx="11501486" cy="5073040"/>
          </a:xfrm>
        </p:spPr>
        <p:txBody>
          <a:bodyPr>
            <a:normAutofit fontScale="70000" lnSpcReduction="20000"/>
          </a:bodyPr>
          <a:lstStyle/>
          <a:p>
            <a:pPr marL="514350" indent="-514350">
              <a:buAutoNum type="arabicPeriod"/>
            </a:pPr>
            <a:r>
              <a:rPr lang="nl-BE" b="1" dirty="0"/>
              <a:t>Sociaal recht: </a:t>
            </a:r>
          </a:p>
          <a:p>
            <a:pPr marL="971550" lvl="1" indent="-514350">
              <a:buAutoNum type="arabicPeriod"/>
            </a:pPr>
            <a:r>
              <a:rPr lang="nl-BE" b="1" dirty="0">
                <a:solidFill>
                  <a:schemeClr val="tx2"/>
                </a:solidFill>
              </a:rPr>
              <a:t>Tijdsregistratie: </a:t>
            </a:r>
            <a:r>
              <a:rPr lang="nl-BE" dirty="0">
                <a:solidFill>
                  <a:schemeClr val="tx2"/>
                </a:solidFill>
              </a:rPr>
              <a:t>een stand van zaken</a:t>
            </a:r>
          </a:p>
          <a:p>
            <a:pPr marL="971550" lvl="1" indent="-514350">
              <a:buAutoNum type="arabicPeriod"/>
            </a:pPr>
            <a:r>
              <a:rPr lang="nl-BE" b="1" dirty="0">
                <a:solidFill>
                  <a:schemeClr val="tx2"/>
                </a:solidFill>
              </a:rPr>
              <a:t>Familiekrediet: </a:t>
            </a:r>
            <a:r>
              <a:rPr lang="nl-BE" dirty="0">
                <a:solidFill>
                  <a:schemeClr val="tx2"/>
                </a:solidFill>
              </a:rPr>
              <a:t>de invoering van het familiekrediet in 2027</a:t>
            </a:r>
          </a:p>
          <a:p>
            <a:pPr marL="971550" lvl="1" indent="-514350">
              <a:buAutoNum type="arabicPeriod"/>
            </a:pPr>
            <a:r>
              <a:rPr lang="nl-BE" b="1" dirty="0">
                <a:solidFill>
                  <a:schemeClr val="tx2"/>
                </a:solidFill>
              </a:rPr>
              <a:t>Vlaams opleidingsverlof: </a:t>
            </a:r>
            <a:r>
              <a:rPr lang="nl-BE" dirty="0">
                <a:solidFill>
                  <a:schemeClr val="tx2"/>
                </a:solidFill>
              </a:rPr>
              <a:t>aanpassingen aan de reglementering</a:t>
            </a:r>
          </a:p>
          <a:p>
            <a:pPr marL="971550" lvl="1" indent="-514350">
              <a:buFont typeface="Arial" panose="020B0604020202020204" pitchFamily="34" charset="0"/>
              <a:buAutoNum type="arabicPeriod"/>
            </a:pPr>
            <a:r>
              <a:rPr lang="nl-BE" b="1" dirty="0">
                <a:solidFill>
                  <a:schemeClr val="tx2"/>
                </a:solidFill>
              </a:rPr>
              <a:t>AI, AI, AI: </a:t>
            </a:r>
            <a:r>
              <a:rPr lang="nl-BE" dirty="0">
                <a:solidFill>
                  <a:schemeClr val="tx2"/>
                </a:solidFill>
              </a:rPr>
              <a:t>artificiële intelligentie</a:t>
            </a:r>
            <a:endParaRPr lang="nl-BE" dirty="0"/>
          </a:p>
          <a:p>
            <a:pPr marL="514350" indent="-514350">
              <a:buAutoNum type="arabicPeriod"/>
            </a:pPr>
            <a:r>
              <a:rPr lang="nl-BE" b="1" dirty="0"/>
              <a:t>Payroll: </a:t>
            </a:r>
          </a:p>
          <a:p>
            <a:pPr marL="971550" marR="0" lvl="1" indent="-514350" algn="l" defTabSz="914400" rtl="0" eaLnBrk="1" fontAlgn="auto" latinLnBrk="0" hangingPunct="1">
              <a:lnSpc>
                <a:spcPct val="90000"/>
              </a:lnSpc>
              <a:spcBef>
                <a:spcPts val="500"/>
              </a:spcBef>
              <a:spcAft>
                <a:spcPts val="0"/>
              </a:spcAft>
              <a:buClrTx/>
              <a:buSzTx/>
              <a:buFont typeface="Arial" panose="020B0604020202020204" pitchFamily="34" charset="0"/>
              <a:buAutoNum type="arabicPeriod"/>
              <a:tabLst/>
              <a:defRPr/>
            </a:pPr>
            <a:r>
              <a:rPr kumimoji="0" lang="nl-BE" sz="2400" b="1" i="0" u="none" strike="noStrike" kern="1200" cap="none" spc="0" normalizeH="0" baseline="0" noProof="0" dirty="0">
                <a:ln>
                  <a:noFill/>
                </a:ln>
                <a:solidFill>
                  <a:srgbClr val="000000"/>
                </a:solidFill>
                <a:effectLst/>
                <a:uLnTx/>
                <a:uFillTx/>
                <a:latin typeface="Aptos" panose="02110004020202020204"/>
                <a:ea typeface="+mn-ea"/>
                <a:cs typeface="+mn-cs"/>
              </a:rPr>
              <a:t>Fiscale voordelen overuren: </a:t>
            </a:r>
            <a:r>
              <a:rPr kumimoji="0" lang="nl-BE" sz="2400" b="0" i="0" u="none" strike="noStrike" kern="1200" cap="none" spc="0" normalizeH="0" baseline="0" noProof="0" dirty="0">
                <a:ln>
                  <a:noFill/>
                </a:ln>
                <a:solidFill>
                  <a:srgbClr val="000000"/>
                </a:solidFill>
                <a:effectLst/>
                <a:uLnTx/>
                <a:uFillTx/>
                <a:latin typeface="Aptos" panose="02110004020202020204"/>
                <a:ea typeface="+mn-ea"/>
                <a:cs typeface="+mn-cs"/>
              </a:rPr>
              <a:t>verlenging van de regeling in 2026</a:t>
            </a:r>
          </a:p>
          <a:p>
            <a:pPr marL="971550" marR="0" lvl="1" indent="-514350" algn="l" defTabSz="914400" rtl="0" eaLnBrk="1" fontAlgn="auto" latinLnBrk="0" hangingPunct="1">
              <a:lnSpc>
                <a:spcPct val="90000"/>
              </a:lnSpc>
              <a:spcBef>
                <a:spcPts val="500"/>
              </a:spcBef>
              <a:spcAft>
                <a:spcPts val="0"/>
              </a:spcAft>
              <a:buClrTx/>
              <a:buSzTx/>
              <a:buFont typeface="Arial" panose="020B0604020202020204" pitchFamily="34" charset="0"/>
              <a:buAutoNum type="arabicPeriod"/>
              <a:tabLst/>
              <a:defRPr/>
            </a:pPr>
            <a:r>
              <a:rPr kumimoji="0" lang="nl-BE" sz="2400" b="1" i="0" u="none" strike="noStrike" kern="1200" cap="none" spc="0" normalizeH="0" baseline="0" noProof="0" dirty="0">
                <a:ln>
                  <a:noFill/>
                </a:ln>
                <a:solidFill>
                  <a:srgbClr val="000000"/>
                </a:solidFill>
                <a:effectLst/>
                <a:uLnTx/>
                <a:uFillTx/>
                <a:latin typeface="Aptos" panose="02110004020202020204"/>
                <a:ea typeface="+mn-ea"/>
                <a:cs typeface="+mn-cs"/>
              </a:rPr>
              <a:t>Hervorming v</a:t>
            </a:r>
            <a:r>
              <a:rPr lang="nl-BE" b="1" dirty="0" err="1">
                <a:solidFill>
                  <a:srgbClr val="000000"/>
                </a:solidFill>
                <a:latin typeface="Aptos" panose="02110004020202020204"/>
              </a:rPr>
              <a:t>an</a:t>
            </a:r>
            <a:r>
              <a:rPr lang="nl-BE" b="1" dirty="0">
                <a:solidFill>
                  <a:srgbClr val="000000"/>
                </a:solidFill>
                <a:latin typeface="Aptos" panose="02110004020202020204"/>
              </a:rPr>
              <a:t> de personenbelasting </a:t>
            </a:r>
            <a:r>
              <a:rPr lang="nl-BE" dirty="0">
                <a:solidFill>
                  <a:srgbClr val="000000"/>
                </a:solidFill>
                <a:latin typeface="Aptos" panose="02110004020202020204"/>
              </a:rPr>
              <a:t>– voordelen beperkt tot 20%</a:t>
            </a:r>
            <a:endParaRPr kumimoji="0" lang="nl-BE" sz="2400" b="0" i="0" u="none" strike="noStrike" kern="1200" cap="none" spc="0" normalizeH="0" baseline="0" noProof="0" dirty="0">
              <a:ln>
                <a:noFill/>
              </a:ln>
              <a:solidFill>
                <a:srgbClr val="000000"/>
              </a:solidFill>
              <a:effectLst/>
              <a:uLnTx/>
              <a:uFillTx/>
              <a:latin typeface="Aptos" panose="02110004020202020204"/>
              <a:ea typeface="+mn-ea"/>
              <a:cs typeface="+mn-cs"/>
            </a:endParaRPr>
          </a:p>
          <a:p>
            <a:pPr marL="971550" lvl="1" indent="-514350">
              <a:buAutoNum type="arabicPeriod"/>
            </a:pPr>
            <a:r>
              <a:rPr lang="nl-BE" b="1" dirty="0">
                <a:solidFill>
                  <a:schemeClr val="tx2"/>
                </a:solidFill>
              </a:rPr>
              <a:t>Centenindex: </a:t>
            </a:r>
            <a:r>
              <a:rPr lang="nl-BE" dirty="0">
                <a:solidFill>
                  <a:schemeClr val="tx2"/>
                </a:solidFill>
              </a:rPr>
              <a:t>impact op de uurlonen in de bouw vanaf 1 oktober 2026</a:t>
            </a:r>
          </a:p>
          <a:p>
            <a:pPr marL="971550" marR="0" lvl="1" indent="-514350" algn="l" defTabSz="914400" rtl="0" eaLnBrk="1" fontAlgn="auto" latinLnBrk="0" hangingPunct="1">
              <a:lnSpc>
                <a:spcPct val="90000"/>
              </a:lnSpc>
              <a:spcBef>
                <a:spcPts val="500"/>
              </a:spcBef>
              <a:spcAft>
                <a:spcPts val="0"/>
              </a:spcAft>
              <a:buClrTx/>
              <a:buSzTx/>
              <a:buFont typeface="Arial" panose="020B0604020202020204" pitchFamily="34" charset="0"/>
              <a:buAutoNum type="arabicPeriod"/>
              <a:tabLst/>
              <a:defRPr/>
            </a:pPr>
            <a:r>
              <a:rPr kumimoji="0" lang="nl-BE" sz="2400" b="1" i="0" u="none" strike="noStrike" kern="1200" cap="none" spc="0" normalizeH="0" baseline="0" noProof="0" dirty="0">
                <a:ln>
                  <a:noFill/>
                </a:ln>
                <a:solidFill>
                  <a:srgbClr val="000000"/>
                </a:solidFill>
                <a:effectLst/>
                <a:uLnTx/>
                <a:uFillTx/>
                <a:latin typeface="Aptos" panose="02110004020202020204"/>
                <a:ea typeface="+mn-ea"/>
                <a:cs typeface="+mn-cs"/>
              </a:rPr>
              <a:t>Nieuwe responsabiliseringsbijdrage bij ziektes tijdens de 2de en 3de maand voor werkgevers boven de 50 werknemers</a:t>
            </a:r>
            <a:endParaRPr lang="nl-BE" dirty="0">
              <a:solidFill>
                <a:schemeClr val="tx2"/>
              </a:solidFill>
            </a:endParaRPr>
          </a:p>
          <a:p>
            <a:pPr marL="971550" marR="0" lvl="1" indent="-514350" algn="l" defTabSz="914400" rtl="0" eaLnBrk="1" fontAlgn="auto" latinLnBrk="0" hangingPunct="1">
              <a:lnSpc>
                <a:spcPct val="90000"/>
              </a:lnSpc>
              <a:spcBef>
                <a:spcPts val="500"/>
              </a:spcBef>
              <a:spcAft>
                <a:spcPts val="0"/>
              </a:spcAft>
              <a:buClrTx/>
              <a:buSzTx/>
              <a:buFont typeface="Arial" panose="020B0604020202020204" pitchFamily="34" charset="0"/>
              <a:buAutoNum type="arabicPeriod"/>
              <a:tabLst/>
              <a:defRPr/>
            </a:pPr>
            <a:r>
              <a:rPr kumimoji="0" lang="nl-BE" sz="2400" b="1" i="0" u="none" strike="noStrike" kern="1200" cap="none" spc="0" normalizeH="0" baseline="0" noProof="0" dirty="0">
                <a:ln>
                  <a:noFill/>
                </a:ln>
                <a:solidFill>
                  <a:srgbClr val="000000"/>
                </a:solidFill>
                <a:effectLst/>
                <a:uLnTx/>
                <a:uFillTx/>
                <a:latin typeface="Aptos" panose="02110004020202020204"/>
                <a:ea typeface="+mn-ea"/>
                <a:cs typeface="+mn-cs"/>
              </a:rPr>
              <a:t>Fietsvergoedingen in de bouw: </a:t>
            </a:r>
            <a:r>
              <a:rPr kumimoji="0" lang="nl-BE" sz="2400" b="0" i="0" u="none" strike="noStrike" kern="1200" cap="none" spc="0" normalizeH="0" baseline="0" noProof="0" dirty="0">
                <a:ln>
                  <a:noFill/>
                </a:ln>
                <a:solidFill>
                  <a:srgbClr val="000000"/>
                </a:solidFill>
                <a:effectLst/>
                <a:uLnTx/>
                <a:uFillTx/>
                <a:latin typeface="Aptos" panose="02110004020202020204"/>
                <a:ea typeface="+mn-ea"/>
                <a:cs typeface="+mn-cs"/>
              </a:rPr>
              <a:t>aanpassingen vanaf 1 oktober 2026</a:t>
            </a:r>
            <a:endParaRPr lang="nl-BE" dirty="0">
              <a:solidFill>
                <a:schemeClr val="tx2"/>
              </a:solidFill>
            </a:endParaRPr>
          </a:p>
          <a:p>
            <a:pPr marL="457200" lvl="1" indent="0">
              <a:buNone/>
            </a:pPr>
            <a:endParaRPr lang="nl-BE" b="1" dirty="0"/>
          </a:p>
          <a:p>
            <a:pPr marL="514350" indent="-514350">
              <a:buAutoNum type="arabicPeriod"/>
            </a:pPr>
            <a:r>
              <a:rPr lang="nl-BE" b="1" dirty="0"/>
              <a:t>Nieuws voor de werven: </a:t>
            </a:r>
          </a:p>
          <a:p>
            <a:pPr marL="971550" lvl="1" indent="-514350">
              <a:buAutoNum type="arabicPeriod"/>
            </a:pPr>
            <a:r>
              <a:rPr lang="nl-BE" b="1" dirty="0" err="1">
                <a:solidFill>
                  <a:schemeClr val="tx2"/>
                </a:solidFill>
              </a:rPr>
              <a:t>Catena</a:t>
            </a:r>
            <a:r>
              <a:rPr lang="nl-BE" b="1" dirty="0">
                <a:solidFill>
                  <a:schemeClr val="tx2"/>
                </a:solidFill>
              </a:rPr>
              <a:t> (aangifte van werken; 30</a:t>
            </a:r>
            <a:r>
              <a:rPr lang="nl-BE" b="1" i="1" dirty="0">
                <a:solidFill>
                  <a:schemeClr val="tx2"/>
                </a:solidFill>
              </a:rPr>
              <a:t>bis</a:t>
            </a:r>
            <a:r>
              <a:rPr lang="nl-BE" b="1" dirty="0">
                <a:solidFill>
                  <a:schemeClr val="tx2"/>
                </a:solidFill>
              </a:rPr>
              <a:t>) </a:t>
            </a:r>
          </a:p>
          <a:p>
            <a:pPr marL="971550" lvl="1" indent="-514350">
              <a:buAutoNum type="arabicPeriod"/>
            </a:pPr>
            <a:r>
              <a:rPr lang="nl-BE" b="1" dirty="0">
                <a:solidFill>
                  <a:schemeClr val="tx2"/>
                </a:solidFill>
              </a:rPr>
              <a:t>Ciao aan CIAW</a:t>
            </a:r>
          </a:p>
          <a:p>
            <a:pPr marL="457200" lvl="1" indent="0">
              <a:buNone/>
            </a:pPr>
            <a:endParaRPr lang="nl-BE" b="1" dirty="0">
              <a:solidFill>
                <a:schemeClr val="tx2"/>
              </a:solidFill>
            </a:endParaRPr>
          </a:p>
          <a:p>
            <a:pPr marL="0" indent="0">
              <a:buNone/>
            </a:pPr>
            <a:r>
              <a:rPr lang="nl-BE" b="1" dirty="0"/>
              <a:t>4.       Vakantieplannen? Bouwverlof 2027! </a:t>
            </a:r>
          </a:p>
          <a:p>
            <a:pPr marL="0" indent="0">
              <a:buNone/>
            </a:pPr>
            <a:endParaRPr lang="nl-BE" dirty="0"/>
          </a:p>
          <a:p>
            <a:pPr lvl="0"/>
            <a:endParaRPr lang="nl-BE" dirty="0"/>
          </a:p>
          <a:p>
            <a:pPr marL="0" indent="0">
              <a:buNone/>
            </a:pPr>
            <a:endParaRPr lang="nl-BE" dirty="0"/>
          </a:p>
        </p:txBody>
      </p:sp>
    </p:spTree>
    <p:extLst>
      <p:ext uri="{BB962C8B-B14F-4D97-AF65-F5344CB8AC3E}">
        <p14:creationId xmlns:p14="http://schemas.microsoft.com/office/powerpoint/2010/main" val="4241527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a:extLst>
            <a:ext uri="{FF2B5EF4-FFF2-40B4-BE49-F238E27FC236}">
              <a16:creationId xmlns:a16="http://schemas.microsoft.com/office/drawing/2014/main" id="{A969624D-C411-F9AB-326B-B9614E50CF23}"/>
            </a:ext>
          </a:extLst>
        </p:cNvPr>
        <p:cNvGrpSpPr/>
        <p:nvPr/>
      </p:nvGrpSpPr>
      <p:grpSpPr>
        <a:xfrm>
          <a:off x="0" y="0"/>
          <a:ext cx="0" cy="0"/>
          <a:chOff x="0" y="0"/>
          <a:chExt cx="0" cy="0"/>
        </a:xfrm>
      </p:grpSpPr>
      <p:sp>
        <p:nvSpPr>
          <p:cNvPr id="2" name="Ondertitel 2">
            <a:extLst>
              <a:ext uri="{FF2B5EF4-FFF2-40B4-BE49-F238E27FC236}">
                <a16:creationId xmlns:a16="http://schemas.microsoft.com/office/drawing/2014/main" id="{F81EF5B7-DFFD-A705-17B8-D4CE13CE8C90}"/>
              </a:ext>
            </a:extLst>
          </p:cNvPr>
          <p:cNvSpPr txBox="1">
            <a:spLocks/>
          </p:cNvSpPr>
          <p:nvPr/>
        </p:nvSpPr>
        <p:spPr>
          <a:xfrm>
            <a:off x="954350" y="3028395"/>
            <a:ext cx="10283300" cy="8012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5400" b="1" i="0" u="none" strike="noStrike" kern="1200" cap="none" spc="0" normalizeH="0" baseline="0" noProof="0" dirty="0">
                <a:ln>
                  <a:noFill/>
                </a:ln>
                <a:solidFill>
                  <a:prstClr val="white"/>
                </a:solidFill>
                <a:effectLst/>
                <a:uLnTx/>
                <a:uFillTx/>
                <a:latin typeface="Aptos Display" panose="02110004020202020204"/>
                <a:ea typeface="+mn-ea"/>
                <a:cs typeface="+mn-cs"/>
              </a:rPr>
              <a:t>Tijdsregistratie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BE" sz="2800" b="0" i="0" u="none" strike="noStrike" kern="1200" cap="none" spc="0" normalizeH="0" baseline="0" noProof="0" dirty="0">
              <a:ln>
                <a:noFill/>
              </a:ln>
              <a:solidFill>
                <a:srgbClr val="006666"/>
              </a:solidFill>
              <a:effectLst/>
              <a:uLnTx/>
              <a:uFillTx/>
              <a:latin typeface="Aptos" panose="02110004020202020204"/>
              <a:ea typeface="+mn-ea"/>
              <a:cs typeface="+mn-cs"/>
            </a:endParaRPr>
          </a:p>
        </p:txBody>
      </p:sp>
      <p:pic>
        <p:nvPicPr>
          <p:cNvPr id="4" name="Graphic 3" descr="Klok met effen opvulling">
            <a:extLst>
              <a:ext uri="{FF2B5EF4-FFF2-40B4-BE49-F238E27FC236}">
                <a16:creationId xmlns:a16="http://schemas.microsoft.com/office/drawing/2014/main" id="{3D0F6BBB-266E-510B-1E22-AAE1C1FE583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1646" y="4082968"/>
            <a:ext cx="1368707" cy="1368707"/>
          </a:xfrm>
          <a:prstGeom prst="rect">
            <a:avLst/>
          </a:prstGeom>
        </p:spPr>
      </p:pic>
      <p:grpSp>
        <p:nvGrpSpPr>
          <p:cNvPr id="7" name="Groep 6">
            <a:extLst>
              <a:ext uri="{FF2B5EF4-FFF2-40B4-BE49-F238E27FC236}">
                <a16:creationId xmlns:a16="http://schemas.microsoft.com/office/drawing/2014/main" id="{16259AAE-3D55-C624-9A88-4608DC2A5089}"/>
              </a:ext>
            </a:extLst>
          </p:cNvPr>
          <p:cNvGrpSpPr>
            <a:grpSpLocks noChangeAspect="1"/>
          </p:cNvGrpSpPr>
          <p:nvPr/>
        </p:nvGrpSpPr>
        <p:grpSpPr>
          <a:xfrm>
            <a:off x="4412808" y="219919"/>
            <a:ext cx="3179384" cy="1404000"/>
            <a:chOff x="1218168" y="335665"/>
            <a:chExt cx="7798512" cy="3370245"/>
          </a:xfrm>
        </p:grpSpPr>
        <p:pic>
          <p:nvPicPr>
            <p:cNvPr id="8" name="Afbeelding 7">
              <a:extLst>
                <a:ext uri="{FF2B5EF4-FFF2-40B4-BE49-F238E27FC236}">
                  <a16:creationId xmlns:a16="http://schemas.microsoft.com/office/drawing/2014/main" id="{EFCADD0C-1752-679C-EB09-7237F7D626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8168" y="335665"/>
              <a:ext cx="5242428" cy="3370245"/>
            </a:xfrm>
            <a:prstGeom prst="rect">
              <a:avLst/>
            </a:prstGeom>
          </p:spPr>
        </p:pic>
        <p:pic>
          <p:nvPicPr>
            <p:cNvPr id="9" name="Afbeelding 8">
              <a:extLst>
                <a:ext uri="{FF2B5EF4-FFF2-40B4-BE49-F238E27FC236}">
                  <a16:creationId xmlns:a16="http://schemas.microsoft.com/office/drawing/2014/main" id="{BC2A0250-7C08-6631-C48D-3A8B5B9AA97A}"/>
                </a:ext>
              </a:extLst>
            </p:cNvPr>
            <p:cNvPicPr>
              <a:picLocks noChangeAspect="1"/>
            </p:cNvPicPr>
            <p:nvPr/>
          </p:nvPicPr>
          <p:blipFill>
            <a:blip r:embed="rId5">
              <a:extLst>
                <a:ext uri="{28A0092B-C50C-407E-A947-70E740481C1C}">
                  <a14:useLocalDpi xmlns:a14="http://schemas.microsoft.com/office/drawing/2010/main" val="0"/>
                </a:ext>
              </a:extLst>
            </a:blip>
            <a:srcRect l="16090" t="15554" r="15840" b="15091"/>
            <a:stretch>
              <a:fillRect/>
            </a:stretch>
          </p:blipFill>
          <p:spPr>
            <a:xfrm>
              <a:off x="7176304" y="1180618"/>
              <a:ext cx="1840376" cy="1875098"/>
            </a:xfrm>
            <a:prstGeom prst="rect">
              <a:avLst/>
            </a:prstGeom>
          </p:spPr>
        </p:pic>
      </p:grpSp>
    </p:spTree>
    <p:extLst>
      <p:ext uri="{BB962C8B-B14F-4D97-AF65-F5344CB8AC3E}">
        <p14:creationId xmlns:p14="http://schemas.microsoft.com/office/powerpoint/2010/main" val="227993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Waarom wordt arbeidstijdregistratie een thema?</a:t>
            </a:r>
          </a:p>
        </p:txBody>
      </p:sp>
      <p:sp>
        <p:nvSpPr>
          <p:cNvPr id="4" name="TextBox 3"/>
          <p:cNvSpPr txBox="1"/>
          <p:nvPr/>
        </p:nvSpPr>
        <p:spPr>
          <a:xfrm>
            <a:off x="384048" y="1682496"/>
            <a:ext cx="10972800" cy="32918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161F27"/>
                </a:solidFill>
                <a:effectLst/>
                <a:uLnTx/>
                <a:uFillTx/>
                <a:latin typeface="Aptos"/>
                <a:ea typeface="+mn-ea"/>
                <a:cs typeface="+mn-cs"/>
              </a:rPr>
              <a:t>De Europese Arbeidstijdrichtlijn beschermt veiligheid en gezondheid op het werk.</a:t>
            </a:r>
          </a:p>
        </p:txBody>
      </p:sp>
      <p:sp>
        <p:nvSpPr>
          <p:cNvPr id="5" name="Rounded Rectangle 4"/>
          <p:cNvSpPr/>
          <p:nvPr/>
        </p:nvSpPr>
        <p:spPr>
          <a:xfrm>
            <a:off x="384048" y="2441448"/>
            <a:ext cx="3474720" cy="1993392"/>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61488"/>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640080" y="2843784"/>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252728" y="2807208"/>
            <a:ext cx="1542345"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Minimale rust</a:t>
            </a:r>
          </a:p>
        </p:txBody>
      </p:sp>
      <p:sp>
        <p:nvSpPr>
          <p:cNvPr id="9" name="TextBox 8"/>
          <p:cNvSpPr txBox="1"/>
          <p:nvPr/>
        </p:nvSpPr>
        <p:spPr>
          <a:xfrm>
            <a:off x="640080" y="3529584"/>
            <a:ext cx="3160673"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Dagelijkse en wekelijkse rusttijden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moeten worden nageleefd.</a:t>
            </a:r>
          </a:p>
        </p:txBody>
      </p:sp>
      <p:sp>
        <p:nvSpPr>
          <p:cNvPr id="10" name="Rounded Rectangle 9"/>
          <p:cNvSpPr/>
          <p:nvPr/>
        </p:nvSpPr>
        <p:spPr>
          <a:xfrm>
            <a:off x="4270248" y="2441448"/>
            <a:ext cx="3474720" cy="1993392"/>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80" y="2761488"/>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80" y="2843784"/>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5138928" y="2807208"/>
            <a:ext cx="2464393"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Maximum arbeidsduur</a:t>
            </a:r>
          </a:p>
        </p:txBody>
      </p:sp>
      <p:sp>
        <p:nvSpPr>
          <p:cNvPr id="14" name="TextBox 13"/>
          <p:cNvSpPr txBox="1"/>
          <p:nvPr/>
        </p:nvSpPr>
        <p:spPr>
          <a:xfrm>
            <a:off x="4526280" y="3529584"/>
            <a:ext cx="3258136"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De maximale wekelijkse arbeidstijd,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inclusief overuren, is begrensd.</a:t>
            </a:r>
          </a:p>
        </p:txBody>
      </p:sp>
      <p:sp>
        <p:nvSpPr>
          <p:cNvPr id="15" name="Rounded Rectangle 14"/>
          <p:cNvSpPr/>
          <p:nvPr/>
        </p:nvSpPr>
        <p:spPr>
          <a:xfrm>
            <a:off x="8156448" y="2441448"/>
            <a:ext cx="3474720" cy="1993392"/>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12480" y="2761488"/>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0" y="2843784"/>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9025128" y="2807208"/>
            <a:ext cx="2573397"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Effectieve bescherming</a:t>
            </a:r>
          </a:p>
        </p:txBody>
      </p:sp>
      <p:sp>
        <p:nvSpPr>
          <p:cNvPr id="19" name="TextBox 18"/>
          <p:cNvSpPr txBox="1"/>
          <p:nvPr/>
        </p:nvSpPr>
        <p:spPr>
          <a:xfrm>
            <a:off x="8412480" y="3529584"/>
            <a:ext cx="3080972"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Regels werken alleen als naleving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in de praktijk kan worden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gecontroleerd.</a:t>
            </a:r>
          </a:p>
        </p:txBody>
      </p:sp>
      <p:sp>
        <p:nvSpPr>
          <p:cNvPr id="20" name="Rounded Rectangle 19"/>
          <p:cNvSpPr/>
          <p:nvPr/>
        </p:nvSpPr>
        <p:spPr>
          <a:xfrm>
            <a:off x="685800" y="5138928"/>
            <a:ext cx="10808208" cy="1280160"/>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2155069" y="5358384"/>
            <a:ext cx="7851380" cy="590931"/>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Elke werknemer heeft recht op beperking van de maximumarbeidsduur </a:t>
            </a:r>
            <a:r>
              <a:rPr lang="nl-BE" b="1" noProof="0" dirty="0">
                <a:latin typeface="Aptos"/>
              </a:rPr>
              <a:t>e</a:t>
            </a:r>
            <a:r>
              <a:rPr kumimoji="0" lang="nl-BE" b="1" i="0" u="none" strike="noStrike" kern="1200" cap="none" spc="0" normalizeH="0" baseline="0" noProof="0" dirty="0">
                <a:ln>
                  <a:noFill/>
                </a:ln>
                <a:effectLst/>
                <a:uLnTx/>
                <a:uFillTx/>
                <a:latin typeface="Aptos"/>
                <a:ea typeface="+mn-ea"/>
                <a:cs typeface="+mn-cs"/>
              </a:rPr>
              <a:t>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op minimale dagelijkse en wekelijkse rusttijden.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9513310" cy="46782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CCOO / Deutsche Bank: het Europese uitgangspunt (2019)</a:t>
            </a:r>
          </a:p>
        </p:txBody>
      </p:sp>
      <p:sp>
        <p:nvSpPr>
          <p:cNvPr id="4" name="TextBox 3"/>
          <p:cNvSpPr txBox="1"/>
          <p:nvPr/>
        </p:nvSpPr>
        <p:spPr>
          <a:xfrm>
            <a:off x="384048" y="1682496"/>
            <a:ext cx="10972800" cy="32918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161F27"/>
                </a:solidFill>
                <a:effectLst/>
                <a:uLnTx/>
                <a:uFillTx/>
                <a:latin typeface="Aptos"/>
                <a:ea typeface="+mn-ea"/>
                <a:cs typeface="+mn-cs"/>
              </a:rPr>
              <a:t>Om de Europese rechten effectief te beschermen, moet de dagelijkse arbeidstijd controleerbaar zijn.</a:t>
            </a:r>
          </a:p>
        </p:txBody>
      </p:sp>
      <p:sp>
        <p:nvSpPr>
          <p:cNvPr id="5" name="Rounded Rectangle 4"/>
          <p:cNvSpPr/>
          <p:nvPr/>
        </p:nvSpPr>
        <p:spPr>
          <a:xfrm>
            <a:off x="384048" y="2404872"/>
            <a:ext cx="3474720" cy="202996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61488"/>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640080" y="2839212"/>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8" name="TextBox 7"/>
          <p:cNvSpPr txBox="1"/>
          <p:nvPr/>
        </p:nvSpPr>
        <p:spPr>
          <a:xfrm>
            <a:off x="1252728" y="2816352"/>
            <a:ext cx="1072986"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Objectief</a:t>
            </a:r>
          </a:p>
        </p:txBody>
      </p:sp>
      <p:sp>
        <p:nvSpPr>
          <p:cNvPr id="9" name="TextBox 8"/>
          <p:cNvSpPr txBox="1"/>
          <p:nvPr/>
        </p:nvSpPr>
        <p:spPr>
          <a:xfrm>
            <a:off x="640080" y="3566160"/>
            <a:ext cx="3216330"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Niet alleen het theoretische rooster</a:t>
            </a:r>
            <a:endParaRPr lang="nl-BE" sz="1600" noProof="0" dirty="0">
              <a:latin typeface="Apto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maar een weergave van de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werkelijkheid.</a:t>
            </a:r>
          </a:p>
        </p:txBody>
      </p:sp>
      <p:sp>
        <p:nvSpPr>
          <p:cNvPr id="10" name="Rounded Rectangle 9"/>
          <p:cNvSpPr/>
          <p:nvPr/>
        </p:nvSpPr>
        <p:spPr>
          <a:xfrm>
            <a:off x="4270248" y="2404872"/>
            <a:ext cx="3474720" cy="202996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80" y="2761488"/>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80" y="2839212"/>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13" name="TextBox 12"/>
          <p:cNvSpPr txBox="1"/>
          <p:nvPr/>
        </p:nvSpPr>
        <p:spPr>
          <a:xfrm>
            <a:off x="5138928" y="2816352"/>
            <a:ext cx="1453539"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Betrouwbaar</a:t>
            </a:r>
          </a:p>
        </p:txBody>
      </p:sp>
      <p:sp>
        <p:nvSpPr>
          <p:cNvPr id="14" name="TextBox 13"/>
          <p:cNvSpPr txBox="1"/>
          <p:nvPr/>
        </p:nvSpPr>
        <p:spPr>
          <a:xfrm>
            <a:off x="4526280" y="3566160"/>
            <a:ext cx="2920287"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De gegevens moeten correct 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controleerbaar zijn.</a:t>
            </a:r>
          </a:p>
        </p:txBody>
      </p:sp>
      <p:sp>
        <p:nvSpPr>
          <p:cNvPr id="15" name="Rounded Rectangle 14"/>
          <p:cNvSpPr/>
          <p:nvPr/>
        </p:nvSpPr>
        <p:spPr>
          <a:xfrm>
            <a:off x="8156448" y="2404872"/>
            <a:ext cx="3474720" cy="202996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12480" y="2761488"/>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0" y="2839212"/>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18" name="TextBox 17"/>
          <p:cNvSpPr txBox="1"/>
          <p:nvPr/>
        </p:nvSpPr>
        <p:spPr>
          <a:xfrm>
            <a:off x="9025128" y="2816352"/>
            <a:ext cx="1401025"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Toegankelijk</a:t>
            </a:r>
          </a:p>
        </p:txBody>
      </p:sp>
      <p:sp>
        <p:nvSpPr>
          <p:cNvPr id="19" name="TextBox 18"/>
          <p:cNvSpPr txBox="1"/>
          <p:nvPr/>
        </p:nvSpPr>
        <p:spPr>
          <a:xfrm>
            <a:off x="8412480" y="3566160"/>
            <a:ext cx="2814360"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Werknemer, werkgever 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controle-instanties moeten de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gegevens kunnen raadplegen.</a:t>
            </a:r>
          </a:p>
        </p:txBody>
      </p:sp>
      <p:sp>
        <p:nvSpPr>
          <p:cNvPr id="20" name="Rounded Rectangle 19"/>
          <p:cNvSpPr/>
          <p:nvPr/>
        </p:nvSpPr>
        <p:spPr>
          <a:xfrm>
            <a:off x="685800" y="4870717"/>
            <a:ext cx="10808208" cy="1605164"/>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1199104" y="5330952"/>
            <a:ext cx="9763314" cy="1144929"/>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Volgens het Hof moeten lidstaten werkgevers verplichten een systeem op te zetten waarmee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de dagelijkse arbeidstijd van iedere werknemer wordt geregistreerd.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000000"/>
                </a:solidFill>
                <a:effectLst/>
                <a:uLnTx/>
                <a:uFillTx/>
                <a:latin typeface="Aptos" panose="02110004020202020204"/>
                <a:ea typeface="+mn-ea"/>
                <a:cs typeface="+mn-cs"/>
              </a:rPr>
              <a:t>Zonder registratie is controle op arbeidsduur, pauzes en rusttijden moeilijk.</a:t>
            </a:r>
            <a:endParaRPr kumimoji="0" lang="nl-BE" sz="1800" b="0" i="0" u="none" strike="noStrike" kern="1200" cap="none" spc="0" normalizeH="0" baseline="0" noProof="0" dirty="0">
              <a:ln>
                <a:noFill/>
              </a:ln>
              <a:solidFill>
                <a:srgbClr val="000000"/>
              </a:solidFill>
              <a:effectLst/>
              <a:uLnTx/>
              <a:uFillTx/>
              <a:latin typeface="Aptos" panose="021100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b="1" i="0" u="none" strike="noStrike" kern="1200" cap="none" spc="0" normalizeH="0" baseline="0" noProof="0" dirty="0">
              <a:ln>
                <a:noFill/>
              </a:ln>
              <a:effectLst/>
              <a:uLnTx/>
              <a:uFillTx/>
              <a:latin typeface="Aptos"/>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Geen universele prikklok</a:t>
            </a:r>
          </a:p>
        </p:txBody>
      </p:sp>
      <p:sp>
        <p:nvSpPr>
          <p:cNvPr id="4" name="TextBox 3"/>
          <p:cNvSpPr txBox="1"/>
          <p:nvPr/>
        </p:nvSpPr>
        <p:spPr>
          <a:xfrm>
            <a:off x="384048" y="1682496"/>
            <a:ext cx="10972800" cy="32918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161F27"/>
                </a:solidFill>
                <a:effectLst/>
                <a:uLnTx/>
                <a:uFillTx/>
                <a:latin typeface="Aptos"/>
                <a:ea typeface="+mn-ea"/>
                <a:cs typeface="+mn-cs"/>
              </a:rPr>
              <a:t>Het resultaat ligt vast; de concrete vorm van het systeem blijft een nationale en praktische keuze.</a:t>
            </a:r>
          </a:p>
        </p:txBody>
      </p:sp>
      <p:sp>
        <p:nvSpPr>
          <p:cNvPr id="5" name="Rounded Rectangle 4"/>
          <p:cNvSpPr/>
          <p:nvPr/>
        </p:nvSpPr>
        <p:spPr>
          <a:xfrm>
            <a:off x="384048" y="2423160"/>
            <a:ext cx="3474720" cy="2048256"/>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4320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640080" y="2825496"/>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252728" y="2788920"/>
            <a:ext cx="2571858"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Lidstaten bepalen de vorm</a:t>
            </a:r>
          </a:p>
        </p:txBody>
      </p:sp>
      <p:sp>
        <p:nvSpPr>
          <p:cNvPr id="9" name="TextBox 8"/>
          <p:cNvSpPr txBox="1"/>
          <p:nvPr/>
        </p:nvSpPr>
        <p:spPr>
          <a:xfrm>
            <a:off x="640080" y="3575304"/>
            <a:ext cx="3067506"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De concrete regeling en vorm van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het systeem moeten nationaal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worden uitgewerkt.</a:t>
            </a:r>
          </a:p>
        </p:txBody>
      </p:sp>
      <p:sp>
        <p:nvSpPr>
          <p:cNvPr id="10" name="Rounded Rectangle 9"/>
          <p:cNvSpPr/>
          <p:nvPr/>
        </p:nvSpPr>
        <p:spPr>
          <a:xfrm>
            <a:off x="4270248" y="2423160"/>
            <a:ext cx="3474720" cy="2048256"/>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80" y="274320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80" y="2825496"/>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5138928" y="2788920"/>
            <a:ext cx="2393156"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Rekening met de praktijk</a:t>
            </a:r>
          </a:p>
        </p:txBody>
      </p:sp>
      <p:sp>
        <p:nvSpPr>
          <p:cNvPr id="14" name="TextBox 13"/>
          <p:cNvSpPr txBox="1"/>
          <p:nvPr/>
        </p:nvSpPr>
        <p:spPr>
          <a:xfrm>
            <a:off x="4526280" y="3575304"/>
            <a:ext cx="3190297"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Sectoren, ondernemingsgrootte en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 specifieke kenmerken mogen mee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worden bekeken.</a:t>
            </a:r>
          </a:p>
        </p:txBody>
      </p:sp>
      <p:sp>
        <p:nvSpPr>
          <p:cNvPr id="15" name="Rounded Rectangle 14"/>
          <p:cNvSpPr/>
          <p:nvPr/>
        </p:nvSpPr>
        <p:spPr>
          <a:xfrm>
            <a:off x="8156448" y="2423160"/>
            <a:ext cx="3474720" cy="2048256"/>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12480" y="274320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0" y="2825496"/>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9025128" y="2788920"/>
            <a:ext cx="1965731"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err="1">
                <a:ln>
                  <a:noFill/>
                </a:ln>
                <a:solidFill>
                  <a:srgbClr val="161F27"/>
                </a:solidFill>
                <a:effectLst/>
                <a:uLnTx/>
                <a:uFillTx/>
                <a:latin typeface="Aptos"/>
                <a:ea typeface="+mn-ea"/>
                <a:cs typeface="+mn-cs"/>
              </a:rPr>
              <a:t>Loredas</a:t>
            </a:r>
            <a:r>
              <a:rPr kumimoji="0" lang="nl-BE" sz="1600" b="1" i="0" u="none" strike="noStrike" kern="1200" cap="none" spc="0" normalizeH="0" baseline="0" noProof="0" dirty="0">
                <a:ln>
                  <a:noFill/>
                </a:ln>
                <a:solidFill>
                  <a:srgbClr val="161F27"/>
                </a:solidFill>
                <a:effectLst/>
                <a:uLnTx/>
                <a:uFillTx/>
                <a:latin typeface="Aptos"/>
                <a:ea typeface="+mn-ea"/>
                <a:cs typeface="+mn-cs"/>
              </a:rPr>
              <a:t>-arrest (</a:t>
            </a:r>
            <a:r>
              <a:rPr kumimoji="0" lang="nl-BE" sz="1600" b="1" i="0" u="none" strike="noStrike" kern="1200" cap="none" spc="0" normalizeH="0" baseline="0" noProof="0" dirty="0" err="1">
                <a:ln>
                  <a:noFill/>
                </a:ln>
                <a:solidFill>
                  <a:srgbClr val="161F27"/>
                </a:solidFill>
                <a:effectLst/>
                <a:uLnTx/>
                <a:uFillTx/>
                <a:latin typeface="Aptos"/>
                <a:ea typeface="+mn-ea"/>
                <a:cs typeface="+mn-cs"/>
              </a:rPr>
              <a:t>HvJ</a:t>
            </a:r>
            <a:r>
              <a:rPr kumimoji="0" lang="nl-BE" sz="1600" b="1" i="0" u="none" strike="noStrike" kern="1200" cap="none" spc="0" normalizeH="0" baseline="0" noProof="0" dirty="0">
                <a:ln>
                  <a:noFill/>
                </a:ln>
                <a:solidFill>
                  <a:srgbClr val="161F27"/>
                </a:solidFill>
                <a:effectLst/>
                <a:uLnTx/>
                <a:uFillTx/>
                <a:latin typeface="Aptos"/>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bevestigt de lijn</a:t>
            </a:r>
          </a:p>
        </p:txBody>
      </p:sp>
      <p:sp>
        <p:nvSpPr>
          <p:cNvPr id="19" name="TextBox 18"/>
          <p:cNvSpPr txBox="1"/>
          <p:nvPr/>
        </p:nvSpPr>
        <p:spPr>
          <a:xfrm>
            <a:off x="8412480" y="3575304"/>
            <a:ext cx="3002425"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Het Hof bevestigde en versterkte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zijn standpunt opnieuw in 2024.</a:t>
            </a:r>
          </a:p>
        </p:txBody>
      </p:sp>
      <p:sp>
        <p:nvSpPr>
          <p:cNvPr id="20" name="Rounded Rectangle 19"/>
          <p:cNvSpPr/>
          <p:nvPr/>
        </p:nvSpPr>
        <p:spPr>
          <a:xfrm>
            <a:off x="685800" y="5266944"/>
            <a:ext cx="10808208" cy="964523"/>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2261862" y="5468112"/>
            <a:ext cx="7637797" cy="590931"/>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Voor bouwbedrijven is dat belangrijk: de oplossing moet controle bieden</a:t>
            </a:r>
            <a:endParaRPr lang="nl-BE" b="1" noProof="0" dirty="0">
              <a:latin typeface="Apto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maar mag aansluiten bij de werf- en bedrijfsrealiteit.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België vandaag: nog geen algemene plicht</a:t>
            </a:r>
          </a:p>
        </p:txBody>
      </p:sp>
      <p:sp>
        <p:nvSpPr>
          <p:cNvPr id="4" name="TextBox 3"/>
          <p:cNvSpPr txBox="1"/>
          <p:nvPr/>
        </p:nvSpPr>
        <p:spPr>
          <a:xfrm>
            <a:off x="384048" y="1682496"/>
            <a:ext cx="7279237"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161F27"/>
                </a:solidFill>
                <a:effectLst/>
                <a:uLnTx/>
                <a:uFillTx/>
                <a:latin typeface="Aptos"/>
                <a:ea typeface="+mn-ea"/>
                <a:cs typeface="+mn-cs"/>
              </a:rPr>
              <a:t>België kent vandaag nog </a:t>
            </a:r>
            <a:r>
              <a:rPr kumimoji="0" lang="nl-BE" sz="1800" b="1" i="0" u="sng" strike="noStrike" kern="1200" cap="none" spc="0" normalizeH="0" baseline="0" noProof="0" dirty="0">
                <a:ln>
                  <a:noFill/>
                </a:ln>
                <a:solidFill>
                  <a:srgbClr val="161F27"/>
                </a:solidFill>
                <a:effectLst/>
                <a:uLnTx/>
                <a:uFillTx/>
                <a:latin typeface="Aptos"/>
                <a:ea typeface="+mn-ea"/>
                <a:cs typeface="+mn-cs"/>
              </a:rPr>
              <a:t>geen </a:t>
            </a:r>
            <a:r>
              <a:rPr kumimoji="0" lang="nl-BE" sz="1800" b="1" u="sng" strike="noStrike" kern="1200" cap="none" spc="0" normalizeH="0" baseline="0" noProof="0" dirty="0">
                <a:ln>
                  <a:noFill/>
                </a:ln>
                <a:solidFill>
                  <a:srgbClr val="161F27"/>
                </a:solidFill>
                <a:effectLst/>
                <a:uLnTx/>
                <a:uFillTx/>
                <a:latin typeface="Aptos"/>
                <a:ea typeface="+mn-ea"/>
                <a:cs typeface="+mn-cs"/>
              </a:rPr>
              <a:t>algemene</a:t>
            </a:r>
            <a:r>
              <a:rPr kumimoji="0" lang="nl-BE" sz="1800" b="1" i="0" u="sng" strike="noStrike" kern="1200" cap="none" spc="0" normalizeH="0" baseline="0" noProof="0" dirty="0">
                <a:ln>
                  <a:noFill/>
                </a:ln>
                <a:solidFill>
                  <a:srgbClr val="161F27"/>
                </a:solidFill>
                <a:effectLst/>
                <a:uLnTx/>
                <a:uFillTx/>
                <a:latin typeface="Aptos"/>
                <a:ea typeface="+mn-ea"/>
                <a:cs typeface="+mn-cs"/>
              </a:rPr>
              <a:t> </a:t>
            </a:r>
            <a:r>
              <a:rPr kumimoji="0" lang="nl-BE" sz="1800" b="1" i="0" u="none" strike="noStrike" kern="1200" cap="none" spc="0" normalizeH="0" baseline="0" noProof="0" dirty="0">
                <a:ln>
                  <a:noFill/>
                </a:ln>
                <a:solidFill>
                  <a:srgbClr val="161F27"/>
                </a:solidFill>
                <a:effectLst/>
                <a:uLnTx/>
                <a:uFillTx/>
                <a:latin typeface="Aptos"/>
                <a:ea typeface="+mn-ea"/>
                <a:cs typeface="+mn-cs"/>
              </a:rPr>
              <a:t>wettelijke registratieplicht.</a:t>
            </a:r>
          </a:p>
        </p:txBody>
      </p:sp>
      <p:sp>
        <p:nvSpPr>
          <p:cNvPr id="5" name="Rounded Rectangle 4"/>
          <p:cNvSpPr/>
          <p:nvPr/>
        </p:nvSpPr>
        <p:spPr>
          <a:xfrm>
            <a:off x="384048" y="2423159"/>
            <a:ext cx="3474720" cy="2438413"/>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5234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640080" y="2834639"/>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252728" y="2788920"/>
            <a:ext cx="1536703"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Wel bestaande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uitzonderingen</a:t>
            </a:r>
          </a:p>
        </p:txBody>
      </p:sp>
      <p:sp>
        <p:nvSpPr>
          <p:cNvPr id="9" name="TextBox 8"/>
          <p:cNvSpPr txBox="1"/>
          <p:nvPr/>
        </p:nvSpPr>
        <p:spPr>
          <a:xfrm>
            <a:off x="640080" y="3602736"/>
            <a:ext cx="3237361"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Onder meer glijdende uurroosters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en deeltijdse arbeid kennen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specifieke registratieverplichtingen.</a:t>
            </a:r>
          </a:p>
        </p:txBody>
      </p:sp>
      <p:sp>
        <p:nvSpPr>
          <p:cNvPr id="10" name="Rounded Rectangle 9"/>
          <p:cNvSpPr/>
          <p:nvPr/>
        </p:nvSpPr>
        <p:spPr>
          <a:xfrm>
            <a:off x="4270248" y="2423160"/>
            <a:ext cx="3474720" cy="2438412"/>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80" y="275234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80" y="2834639"/>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5138928" y="2788920"/>
            <a:ext cx="2377574"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Sociaal overleg verdeeld</a:t>
            </a:r>
          </a:p>
        </p:txBody>
      </p:sp>
      <p:sp>
        <p:nvSpPr>
          <p:cNvPr id="14" name="TextBox 13"/>
          <p:cNvSpPr txBox="1"/>
          <p:nvPr/>
        </p:nvSpPr>
        <p:spPr>
          <a:xfrm>
            <a:off x="4526280" y="3602736"/>
            <a:ext cx="3170676" cy="102181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De NAR was verdeeld: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werknemersorganisaties focussen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op bescherming; werkgevers op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administratieve last en autonomie.</a:t>
            </a:r>
          </a:p>
        </p:txBody>
      </p:sp>
      <p:sp>
        <p:nvSpPr>
          <p:cNvPr id="15" name="Rounded Rectangle 14"/>
          <p:cNvSpPr/>
          <p:nvPr/>
        </p:nvSpPr>
        <p:spPr>
          <a:xfrm>
            <a:off x="8156448" y="2423160"/>
            <a:ext cx="3474720" cy="2438412"/>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12480" y="275234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0" y="2834639"/>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9025128" y="2788920"/>
            <a:ext cx="2459584"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Rechtspraak niet uniform</a:t>
            </a:r>
          </a:p>
        </p:txBody>
      </p:sp>
      <p:sp>
        <p:nvSpPr>
          <p:cNvPr id="19" name="TextBox 18"/>
          <p:cNvSpPr txBox="1"/>
          <p:nvPr/>
        </p:nvSpPr>
        <p:spPr>
          <a:xfrm>
            <a:off x="8412480" y="3602736"/>
            <a:ext cx="2783904"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Ook Belgische hoven 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rechtbanken spreken zich niet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volledig eensluidend uit.</a:t>
            </a:r>
          </a:p>
        </p:txBody>
      </p:sp>
      <p:sp>
        <p:nvSpPr>
          <p:cNvPr id="20" name="Rounded Rectangle 19"/>
          <p:cNvSpPr/>
          <p:nvPr/>
        </p:nvSpPr>
        <p:spPr>
          <a:xfrm>
            <a:off x="685800" y="5303520"/>
            <a:ext cx="10808208" cy="1115568"/>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1099204" y="5486400"/>
            <a:ext cx="9963112" cy="590931"/>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Praktisch: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ook zonder algemene plicht blijft een gebrek aan gegevens een risico bij overuren en controles.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C7A41-EF76-54D3-F24F-D5632C0A813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BB807CF-3DA0-F3C6-D869-3FB50865D831}"/>
              </a:ext>
            </a:extLst>
          </p:cNvPr>
          <p:cNvSpPr>
            <a:spLocks noGrp="1"/>
          </p:cNvSpPr>
          <p:nvPr>
            <p:ph type="title"/>
          </p:nvPr>
        </p:nvSpPr>
        <p:spPr/>
        <p:txBody>
          <a:bodyPr/>
          <a:lstStyle/>
          <a:p>
            <a:r>
              <a:rPr lang="nl-BE" noProof="0" dirty="0">
                <a:latin typeface="Aptos"/>
              </a:rPr>
              <a:t>De huidige uitzonderingen</a:t>
            </a:r>
            <a:endParaRPr lang="nl-BE" noProof="0" dirty="0"/>
          </a:p>
        </p:txBody>
      </p:sp>
      <p:sp>
        <p:nvSpPr>
          <p:cNvPr id="3" name="Tijdelijke aanduiding voor inhoud 2">
            <a:extLst>
              <a:ext uri="{FF2B5EF4-FFF2-40B4-BE49-F238E27FC236}">
                <a16:creationId xmlns:a16="http://schemas.microsoft.com/office/drawing/2014/main" id="{F183C2BE-1DE1-ECCD-5DFB-B40C940815BE}"/>
              </a:ext>
            </a:extLst>
          </p:cNvPr>
          <p:cNvSpPr>
            <a:spLocks noGrp="1"/>
          </p:cNvSpPr>
          <p:nvPr>
            <p:ph idx="1"/>
          </p:nvPr>
        </p:nvSpPr>
        <p:spPr>
          <a:xfrm>
            <a:off x="366860" y="2895600"/>
            <a:ext cx="11354085" cy="3737955"/>
          </a:xfrm>
        </p:spPr>
        <p:txBody>
          <a:bodyPr>
            <a:normAutofit/>
          </a:bodyPr>
          <a:lstStyle/>
          <a:p>
            <a:pPr marL="0" lvl="0" indent="0">
              <a:buNone/>
            </a:pPr>
            <a:endParaRPr lang="nl-BE" noProof="0" dirty="0"/>
          </a:p>
          <a:p>
            <a:pPr marL="0" indent="0">
              <a:buNone/>
            </a:pPr>
            <a:endParaRPr lang="nl-BE" noProof="0" dirty="0"/>
          </a:p>
        </p:txBody>
      </p:sp>
      <p:sp>
        <p:nvSpPr>
          <p:cNvPr id="29" name="TextBox 22">
            <a:extLst>
              <a:ext uri="{FF2B5EF4-FFF2-40B4-BE49-F238E27FC236}">
                <a16:creationId xmlns:a16="http://schemas.microsoft.com/office/drawing/2014/main" id="{520432CB-D996-F577-0634-54FA01D62307}"/>
              </a:ext>
            </a:extLst>
          </p:cNvPr>
          <p:cNvSpPr txBox="1"/>
          <p:nvPr/>
        </p:nvSpPr>
        <p:spPr>
          <a:xfrm>
            <a:off x="6087804" y="5616832"/>
            <a:ext cx="184730" cy="529376"/>
          </a:xfrm>
          <a:prstGeom prst="rect">
            <a:avLst/>
          </a:prstGeom>
          <a:noFill/>
        </p:spPr>
        <p:txBody>
          <a:bodyPr wrap="none" anchor="t">
            <a:spAutoFit/>
          </a:bodyPr>
          <a:lstStyle/>
          <a:p>
            <a:pPr algn="ctr"/>
            <a:endParaRPr lang="nl-BE" sz="1420" b="1" noProof="0" dirty="0">
              <a:solidFill>
                <a:srgbClr val="0C6970"/>
              </a:solidFill>
            </a:endParaRPr>
          </a:p>
          <a:p>
            <a:pPr algn="ctr"/>
            <a:endParaRPr lang="nl-BE" sz="1420" b="1" noProof="0" dirty="0">
              <a:solidFill>
                <a:srgbClr val="0C6970"/>
              </a:solidFill>
            </a:endParaRPr>
          </a:p>
        </p:txBody>
      </p:sp>
      <p:sp>
        <p:nvSpPr>
          <p:cNvPr id="14" name="TextBox 9">
            <a:extLst>
              <a:ext uri="{FF2B5EF4-FFF2-40B4-BE49-F238E27FC236}">
                <a16:creationId xmlns:a16="http://schemas.microsoft.com/office/drawing/2014/main" id="{8E6A48B8-ED51-5993-9E15-49D82F0CCCA4}"/>
              </a:ext>
            </a:extLst>
          </p:cNvPr>
          <p:cNvSpPr txBox="1"/>
          <p:nvPr/>
        </p:nvSpPr>
        <p:spPr>
          <a:xfrm>
            <a:off x="941832" y="2907792"/>
            <a:ext cx="438912" cy="292608"/>
          </a:xfrm>
          <a:prstGeom prst="rect">
            <a:avLst/>
          </a:prstGeom>
          <a:noFill/>
        </p:spPr>
        <p:txBody>
          <a:bodyPr wrap="none" anchor="t">
            <a:spAutoFit/>
          </a:bodyPr>
          <a:lstStyle/>
          <a:p>
            <a:pPr algn="ctr"/>
            <a:r>
              <a:rPr lang="nl-BE" sz="1600" b="1" i="0" noProof="0" dirty="0">
                <a:solidFill>
                  <a:srgbClr val="FFFFFF"/>
                </a:solidFill>
                <a:latin typeface="Aptos"/>
              </a:rPr>
              <a:t>✓</a:t>
            </a:r>
          </a:p>
        </p:txBody>
      </p:sp>
      <p:sp>
        <p:nvSpPr>
          <p:cNvPr id="18" name="TextBox 9">
            <a:extLst>
              <a:ext uri="{FF2B5EF4-FFF2-40B4-BE49-F238E27FC236}">
                <a16:creationId xmlns:a16="http://schemas.microsoft.com/office/drawing/2014/main" id="{C9C1E16F-7543-BEA8-DB22-18A6E55B0148}"/>
              </a:ext>
            </a:extLst>
          </p:cNvPr>
          <p:cNvSpPr txBox="1"/>
          <p:nvPr/>
        </p:nvSpPr>
        <p:spPr>
          <a:xfrm>
            <a:off x="1094232" y="3060192"/>
            <a:ext cx="438912" cy="292608"/>
          </a:xfrm>
          <a:prstGeom prst="rect">
            <a:avLst/>
          </a:prstGeom>
          <a:noFill/>
        </p:spPr>
        <p:txBody>
          <a:bodyPr wrap="none" anchor="t">
            <a:spAutoFit/>
          </a:bodyPr>
          <a:lstStyle/>
          <a:p>
            <a:pPr algn="ctr"/>
            <a:r>
              <a:rPr lang="nl-BE" sz="1600" b="1" i="0" noProof="0" dirty="0">
                <a:solidFill>
                  <a:srgbClr val="FFFFFF"/>
                </a:solidFill>
                <a:latin typeface="Aptos"/>
              </a:rPr>
              <a:t>✓</a:t>
            </a:r>
          </a:p>
        </p:txBody>
      </p:sp>
      <p:sp>
        <p:nvSpPr>
          <p:cNvPr id="22" name="TextBox 9">
            <a:extLst>
              <a:ext uri="{FF2B5EF4-FFF2-40B4-BE49-F238E27FC236}">
                <a16:creationId xmlns:a16="http://schemas.microsoft.com/office/drawing/2014/main" id="{07165C31-01A4-2EBC-AC07-EEF467AE4715}"/>
              </a:ext>
            </a:extLst>
          </p:cNvPr>
          <p:cNvSpPr txBox="1"/>
          <p:nvPr/>
        </p:nvSpPr>
        <p:spPr>
          <a:xfrm>
            <a:off x="1246632" y="3212592"/>
            <a:ext cx="438912" cy="292608"/>
          </a:xfrm>
          <a:prstGeom prst="rect">
            <a:avLst/>
          </a:prstGeom>
          <a:noFill/>
        </p:spPr>
        <p:txBody>
          <a:bodyPr wrap="none" anchor="t">
            <a:spAutoFit/>
          </a:bodyPr>
          <a:lstStyle/>
          <a:p>
            <a:pPr algn="ctr"/>
            <a:r>
              <a:rPr lang="nl-BE" sz="1600" b="1" i="0" noProof="0" dirty="0">
                <a:solidFill>
                  <a:srgbClr val="FFFFFF"/>
                </a:solidFill>
                <a:latin typeface="Aptos"/>
              </a:rPr>
              <a:t>✓</a:t>
            </a:r>
          </a:p>
        </p:txBody>
      </p:sp>
      <p:sp>
        <p:nvSpPr>
          <p:cNvPr id="37" name="TextBox 9">
            <a:extLst>
              <a:ext uri="{FF2B5EF4-FFF2-40B4-BE49-F238E27FC236}">
                <a16:creationId xmlns:a16="http://schemas.microsoft.com/office/drawing/2014/main" id="{A0456353-119A-8BF6-4E25-1BB643DD2E07}"/>
              </a:ext>
            </a:extLst>
          </p:cNvPr>
          <p:cNvSpPr txBox="1"/>
          <p:nvPr/>
        </p:nvSpPr>
        <p:spPr>
          <a:xfrm>
            <a:off x="614751" y="2983992"/>
            <a:ext cx="293670" cy="338554"/>
          </a:xfrm>
          <a:prstGeom prst="rect">
            <a:avLst/>
          </a:prstGeom>
          <a:noFill/>
        </p:spPr>
        <p:txBody>
          <a:bodyPr wrap="none" anchor="t">
            <a:spAutoFit/>
          </a:bodyPr>
          <a:lstStyle/>
          <a:p>
            <a:pPr algn="ctr"/>
            <a:r>
              <a:rPr lang="nl-BE" sz="1600" b="1" i="0" noProof="0" dirty="0">
                <a:solidFill>
                  <a:srgbClr val="FFFFFF"/>
                </a:solidFill>
                <a:latin typeface="Aptos"/>
              </a:rPr>
              <a:t>1</a:t>
            </a:r>
          </a:p>
        </p:txBody>
      </p:sp>
      <p:sp>
        <p:nvSpPr>
          <p:cNvPr id="39" name="TextBox 9">
            <a:extLst>
              <a:ext uri="{FF2B5EF4-FFF2-40B4-BE49-F238E27FC236}">
                <a16:creationId xmlns:a16="http://schemas.microsoft.com/office/drawing/2014/main" id="{49DE76FB-62DB-55B8-2012-623C04C8AA90}"/>
              </a:ext>
            </a:extLst>
          </p:cNvPr>
          <p:cNvSpPr txBox="1"/>
          <p:nvPr/>
        </p:nvSpPr>
        <p:spPr>
          <a:xfrm>
            <a:off x="1399032" y="3364992"/>
            <a:ext cx="438912" cy="292608"/>
          </a:xfrm>
          <a:prstGeom prst="rect">
            <a:avLst/>
          </a:prstGeom>
          <a:noFill/>
        </p:spPr>
        <p:txBody>
          <a:bodyPr wrap="none" anchor="t">
            <a:spAutoFit/>
          </a:bodyPr>
          <a:lstStyle/>
          <a:p>
            <a:pPr algn="ctr"/>
            <a:r>
              <a:rPr lang="nl-BE" sz="1600" b="1" i="0" noProof="0" dirty="0">
                <a:solidFill>
                  <a:srgbClr val="FFFFFF"/>
                </a:solidFill>
                <a:latin typeface="Aptos"/>
              </a:rPr>
              <a:t>✓</a:t>
            </a:r>
          </a:p>
        </p:txBody>
      </p:sp>
      <p:sp>
        <p:nvSpPr>
          <p:cNvPr id="5" name="Rounded Rectangle 6">
            <a:extLst>
              <a:ext uri="{FF2B5EF4-FFF2-40B4-BE49-F238E27FC236}">
                <a16:creationId xmlns:a16="http://schemas.microsoft.com/office/drawing/2014/main" id="{8259466D-B426-89EE-F5DF-CBE58F2239A4}"/>
              </a:ext>
            </a:extLst>
          </p:cNvPr>
          <p:cNvSpPr/>
          <p:nvPr/>
        </p:nvSpPr>
        <p:spPr>
          <a:xfrm>
            <a:off x="614751" y="1477964"/>
            <a:ext cx="10662849" cy="910916"/>
          </a:xfrm>
          <a:prstGeom prst="roundRect">
            <a:avLst/>
          </a:prstGeom>
          <a:solidFill>
            <a:srgbClr val="0C6970"/>
          </a:solidFill>
          <a:ln>
            <a:solidFill>
              <a:srgbClr val="0C697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BE" noProof="0" dirty="0"/>
              <a:t> </a:t>
            </a:r>
          </a:p>
        </p:txBody>
      </p:sp>
      <p:sp>
        <p:nvSpPr>
          <p:cNvPr id="8" name="TextBox 7">
            <a:extLst>
              <a:ext uri="{FF2B5EF4-FFF2-40B4-BE49-F238E27FC236}">
                <a16:creationId xmlns:a16="http://schemas.microsoft.com/office/drawing/2014/main" id="{1B6FF7EB-C5F7-A0EB-B720-28E07A6F337B}"/>
              </a:ext>
            </a:extLst>
          </p:cNvPr>
          <p:cNvSpPr txBox="1"/>
          <p:nvPr/>
        </p:nvSpPr>
        <p:spPr>
          <a:xfrm>
            <a:off x="914399" y="1684223"/>
            <a:ext cx="2161309" cy="400110"/>
          </a:xfrm>
          <a:prstGeom prst="rect">
            <a:avLst/>
          </a:prstGeom>
          <a:noFill/>
        </p:spPr>
        <p:txBody>
          <a:bodyPr wrap="square" anchor="t">
            <a:spAutoFit/>
          </a:bodyPr>
          <a:lstStyle/>
          <a:p>
            <a:pPr algn="l"/>
            <a:r>
              <a:rPr lang="nl-BE" sz="2000" b="1" i="0" noProof="0" dirty="0">
                <a:solidFill>
                  <a:srgbClr val="FFFFFF"/>
                </a:solidFill>
                <a:latin typeface="Aptos"/>
              </a:rPr>
              <a:t>SITUATIE</a:t>
            </a:r>
          </a:p>
        </p:txBody>
      </p:sp>
      <p:sp>
        <p:nvSpPr>
          <p:cNvPr id="17" name="TextBox 8">
            <a:extLst>
              <a:ext uri="{FF2B5EF4-FFF2-40B4-BE49-F238E27FC236}">
                <a16:creationId xmlns:a16="http://schemas.microsoft.com/office/drawing/2014/main" id="{C26A0EF3-AC4E-C822-FD28-83520CA4FAE8}"/>
              </a:ext>
            </a:extLst>
          </p:cNvPr>
          <p:cNvSpPr txBox="1"/>
          <p:nvPr/>
        </p:nvSpPr>
        <p:spPr>
          <a:xfrm>
            <a:off x="4663440" y="1684223"/>
            <a:ext cx="5627716" cy="400110"/>
          </a:xfrm>
          <a:prstGeom prst="rect">
            <a:avLst/>
          </a:prstGeom>
          <a:noFill/>
        </p:spPr>
        <p:txBody>
          <a:bodyPr wrap="square" anchor="t">
            <a:spAutoFit/>
          </a:bodyPr>
          <a:lstStyle/>
          <a:p>
            <a:pPr algn="l"/>
            <a:r>
              <a:rPr lang="nl-BE" sz="2000" b="1" i="0" noProof="0" dirty="0">
                <a:solidFill>
                  <a:srgbClr val="FFFFFF"/>
                </a:solidFill>
                <a:latin typeface="Aptos"/>
              </a:rPr>
              <a:t>	WAT MOET U KUNNEN AANTONEN?</a:t>
            </a:r>
          </a:p>
        </p:txBody>
      </p:sp>
      <p:sp>
        <p:nvSpPr>
          <p:cNvPr id="20" name="Rounded Rectangle 9">
            <a:extLst>
              <a:ext uri="{FF2B5EF4-FFF2-40B4-BE49-F238E27FC236}">
                <a16:creationId xmlns:a16="http://schemas.microsoft.com/office/drawing/2014/main" id="{914E97CA-6E50-E85A-7FB1-B33DEBA4D8CA}"/>
              </a:ext>
            </a:extLst>
          </p:cNvPr>
          <p:cNvSpPr/>
          <p:nvPr/>
        </p:nvSpPr>
        <p:spPr>
          <a:xfrm>
            <a:off x="612524" y="2606251"/>
            <a:ext cx="10737160" cy="658368"/>
          </a:xfrm>
          <a:prstGeom prst="roundRect">
            <a:avLst/>
          </a:prstGeom>
          <a:solidFill>
            <a:srgbClr val="EFF6F6"/>
          </a:solidFill>
          <a:ln>
            <a:solidFill>
              <a:srgbClr val="C9DA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noProof="0" dirty="0"/>
          </a:p>
        </p:txBody>
      </p:sp>
      <p:sp>
        <p:nvSpPr>
          <p:cNvPr id="23" name="Rounded Rectangle 9">
            <a:extLst>
              <a:ext uri="{FF2B5EF4-FFF2-40B4-BE49-F238E27FC236}">
                <a16:creationId xmlns:a16="http://schemas.microsoft.com/office/drawing/2014/main" id="{E26DEEBC-CD09-7326-1D2F-8E5F11966D4B}"/>
              </a:ext>
            </a:extLst>
          </p:cNvPr>
          <p:cNvSpPr/>
          <p:nvPr/>
        </p:nvSpPr>
        <p:spPr>
          <a:xfrm>
            <a:off x="577594" y="3512344"/>
            <a:ext cx="10808207" cy="576648"/>
          </a:xfrm>
          <a:prstGeom prst="roundRect">
            <a:avLst/>
          </a:prstGeom>
          <a:solidFill>
            <a:srgbClr val="EFF6F6"/>
          </a:solidFill>
          <a:ln>
            <a:solidFill>
              <a:srgbClr val="C9DA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noProof="0" dirty="0"/>
          </a:p>
        </p:txBody>
      </p:sp>
      <p:sp>
        <p:nvSpPr>
          <p:cNvPr id="25" name="Rounded Rectangle 9">
            <a:extLst>
              <a:ext uri="{FF2B5EF4-FFF2-40B4-BE49-F238E27FC236}">
                <a16:creationId xmlns:a16="http://schemas.microsoft.com/office/drawing/2014/main" id="{45A28A79-A0A9-0C1D-3256-8249123255E2}"/>
              </a:ext>
            </a:extLst>
          </p:cNvPr>
          <p:cNvSpPr/>
          <p:nvPr/>
        </p:nvSpPr>
        <p:spPr>
          <a:xfrm>
            <a:off x="579465" y="4318087"/>
            <a:ext cx="10808208" cy="658368"/>
          </a:xfrm>
          <a:prstGeom prst="roundRect">
            <a:avLst/>
          </a:prstGeom>
          <a:solidFill>
            <a:srgbClr val="EFF6F6"/>
          </a:solidFill>
          <a:ln>
            <a:solidFill>
              <a:srgbClr val="C9DA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noProof="0" dirty="0"/>
          </a:p>
        </p:txBody>
      </p:sp>
      <p:sp>
        <p:nvSpPr>
          <p:cNvPr id="31" name="Rounded Rectangle 9">
            <a:extLst>
              <a:ext uri="{FF2B5EF4-FFF2-40B4-BE49-F238E27FC236}">
                <a16:creationId xmlns:a16="http://schemas.microsoft.com/office/drawing/2014/main" id="{1BCF9AC9-2591-88D5-91F7-3A23C61DBB53}"/>
              </a:ext>
            </a:extLst>
          </p:cNvPr>
          <p:cNvSpPr/>
          <p:nvPr/>
        </p:nvSpPr>
        <p:spPr>
          <a:xfrm>
            <a:off x="542071" y="5287648"/>
            <a:ext cx="10808208" cy="658368"/>
          </a:xfrm>
          <a:prstGeom prst="roundRect">
            <a:avLst/>
          </a:prstGeom>
          <a:solidFill>
            <a:srgbClr val="EFF6F6"/>
          </a:solidFill>
          <a:ln>
            <a:solidFill>
              <a:srgbClr val="C9DA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noProof="0" dirty="0"/>
          </a:p>
        </p:txBody>
      </p:sp>
      <p:sp>
        <p:nvSpPr>
          <p:cNvPr id="33" name="Rounded Rectangle 21">
            <a:extLst>
              <a:ext uri="{FF2B5EF4-FFF2-40B4-BE49-F238E27FC236}">
                <a16:creationId xmlns:a16="http://schemas.microsoft.com/office/drawing/2014/main" id="{D16A6F81-6975-0A98-1312-239F4EE49256}"/>
              </a:ext>
            </a:extLst>
          </p:cNvPr>
          <p:cNvSpPr/>
          <p:nvPr/>
        </p:nvSpPr>
        <p:spPr>
          <a:xfrm rot="10800000" flipV="1">
            <a:off x="542071" y="6126478"/>
            <a:ext cx="10845602" cy="595469"/>
          </a:xfrm>
          <a:prstGeom prst="roundRect">
            <a:avLst/>
          </a:prstGeom>
          <a:solidFill>
            <a:srgbClr val="E0EFEF"/>
          </a:solidFill>
          <a:ln>
            <a:solidFill>
              <a:srgbClr val="E0EFE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BE" b="1" noProof="0" dirty="0">
                <a:solidFill>
                  <a:schemeClr val="tx2"/>
                </a:solidFill>
              </a:rPr>
              <a:t>Vast uurrooster? Geen algemene registratieplicht betekent niet dat er geen risico is. </a:t>
            </a:r>
            <a:endParaRPr lang="nl-BE" noProof="0" dirty="0">
              <a:solidFill>
                <a:schemeClr val="tx2"/>
              </a:solidFill>
            </a:endParaRPr>
          </a:p>
        </p:txBody>
      </p:sp>
      <p:sp>
        <p:nvSpPr>
          <p:cNvPr id="36" name="TextBox 10">
            <a:extLst>
              <a:ext uri="{FF2B5EF4-FFF2-40B4-BE49-F238E27FC236}">
                <a16:creationId xmlns:a16="http://schemas.microsoft.com/office/drawing/2014/main" id="{D1CCEF73-49FC-6949-1A2D-47C9A0514CFD}"/>
              </a:ext>
            </a:extLst>
          </p:cNvPr>
          <p:cNvSpPr txBox="1"/>
          <p:nvPr/>
        </p:nvSpPr>
        <p:spPr>
          <a:xfrm>
            <a:off x="914400" y="2788920"/>
            <a:ext cx="2478692" cy="369332"/>
          </a:xfrm>
          <a:prstGeom prst="rect">
            <a:avLst/>
          </a:prstGeom>
          <a:noFill/>
        </p:spPr>
        <p:txBody>
          <a:bodyPr wrap="none" anchor="t">
            <a:spAutoFit/>
          </a:bodyPr>
          <a:lstStyle/>
          <a:p>
            <a:pPr algn="l"/>
            <a:r>
              <a:rPr lang="nl-BE" b="1" i="0" noProof="0" dirty="0">
                <a:solidFill>
                  <a:srgbClr val="131920"/>
                </a:solidFill>
                <a:latin typeface="Aptos"/>
              </a:rPr>
              <a:t>Glijdende uurroosters</a:t>
            </a:r>
          </a:p>
        </p:txBody>
      </p:sp>
      <p:sp>
        <p:nvSpPr>
          <p:cNvPr id="40" name="TextBox 13">
            <a:extLst>
              <a:ext uri="{FF2B5EF4-FFF2-40B4-BE49-F238E27FC236}">
                <a16:creationId xmlns:a16="http://schemas.microsoft.com/office/drawing/2014/main" id="{AB764776-1DC4-DE06-BE2C-5430755625F1}"/>
              </a:ext>
            </a:extLst>
          </p:cNvPr>
          <p:cNvSpPr txBox="1"/>
          <p:nvPr/>
        </p:nvSpPr>
        <p:spPr>
          <a:xfrm>
            <a:off x="914400" y="3547872"/>
            <a:ext cx="2829493" cy="574003"/>
          </a:xfrm>
          <a:prstGeom prst="rect">
            <a:avLst/>
          </a:prstGeom>
          <a:noFill/>
        </p:spPr>
        <p:txBody>
          <a:bodyPr wrap="none" anchor="t">
            <a:spAutoFit/>
          </a:bodyPr>
          <a:lstStyle/>
          <a:p>
            <a:pPr algn="l"/>
            <a:endParaRPr lang="nl-BE" sz="1330" b="1" i="0" noProof="0" dirty="0">
              <a:solidFill>
                <a:srgbClr val="131920"/>
              </a:solidFill>
              <a:latin typeface="Aptos"/>
            </a:endParaRPr>
          </a:p>
          <a:p>
            <a:pPr algn="l"/>
            <a:r>
              <a:rPr lang="nl-BE" b="1" i="0" noProof="0" dirty="0">
                <a:solidFill>
                  <a:srgbClr val="131920"/>
                </a:solidFill>
                <a:latin typeface="Aptos"/>
              </a:rPr>
              <a:t>Deeltijds variabel rooster</a:t>
            </a:r>
          </a:p>
        </p:txBody>
      </p:sp>
      <p:sp>
        <p:nvSpPr>
          <p:cNvPr id="43" name="TextBox 16">
            <a:extLst>
              <a:ext uri="{FF2B5EF4-FFF2-40B4-BE49-F238E27FC236}">
                <a16:creationId xmlns:a16="http://schemas.microsoft.com/office/drawing/2014/main" id="{34C9D719-07A5-275D-AA38-3A65A48EC194}"/>
              </a:ext>
            </a:extLst>
          </p:cNvPr>
          <p:cNvSpPr txBox="1"/>
          <p:nvPr/>
        </p:nvSpPr>
        <p:spPr>
          <a:xfrm>
            <a:off x="914400" y="4306824"/>
            <a:ext cx="3372333" cy="574003"/>
          </a:xfrm>
          <a:prstGeom prst="rect">
            <a:avLst/>
          </a:prstGeom>
          <a:noFill/>
        </p:spPr>
        <p:txBody>
          <a:bodyPr wrap="none" anchor="t">
            <a:spAutoFit/>
          </a:bodyPr>
          <a:lstStyle/>
          <a:p>
            <a:pPr algn="l"/>
            <a:endParaRPr lang="nl-BE" sz="1330" b="1" i="0" noProof="0" dirty="0">
              <a:solidFill>
                <a:srgbClr val="131920"/>
              </a:solidFill>
              <a:latin typeface="Aptos"/>
            </a:endParaRPr>
          </a:p>
          <a:p>
            <a:pPr algn="l"/>
            <a:r>
              <a:rPr lang="nl-BE" b="1" i="0" noProof="0" dirty="0">
                <a:solidFill>
                  <a:srgbClr val="131920"/>
                </a:solidFill>
                <a:latin typeface="Aptos"/>
              </a:rPr>
              <a:t>Bepaalde sectoren of plaatsen</a:t>
            </a:r>
          </a:p>
        </p:txBody>
      </p:sp>
      <p:sp>
        <p:nvSpPr>
          <p:cNvPr id="47" name="TextBox 19">
            <a:extLst>
              <a:ext uri="{FF2B5EF4-FFF2-40B4-BE49-F238E27FC236}">
                <a16:creationId xmlns:a16="http://schemas.microsoft.com/office/drawing/2014/main" id="{81096ACB-A071-7F73-5159-1DCBFDD1BE3E}"/>
              </a:ext>
            </a:extLst>
          </p:cNvPr>
          <p:cNvSpPr txBox="1"/>
          <p:nvPr/>
        </p:nvSpPr>
        <p:spPr>
          <a:xfrm rot="10800000" flipV="1">
            <a:off x="941832" y="5035253"/>
            <a:ext cx="3493008" cy="778675"/>
          </a:xfrm>
          <a:prstGeom prst="rect">
            <a:avLst/>
          </a:prstGeom>
          <a:noFill/>
        </p:spPr>
        <p:txBody>
          <a:bodyPr wrap="square" anchor="t">
            <a:spAutoFit/>
          </a:bodyPr>
          <a:lstStyle/>
          <a:p>
            <a:pPr algn="l"/>
            <a:endParaRPr lang="nl-BE" sz="1330" b="1" i="0" noProof="0" dirty="0">
              <a:solidFill>
                <a:srgbClr val="131920"/>
              </a:solidFill>
              <a:latin typeface="Aptos"/>
            </a:endParaRPr>
          </a:p>
          <a:p>
            <a:pPr algn="l"/>
            <a:endParaRPr lang="nl-BE" sz="1330" b="1" noProof="0" dirty="0">
              <a:solidFill>
                <a:srgbClr val="131920"/>
              </a:solidFill>
              <a:latin typeface="Aptos"/>
            </a:endParaRPr>
          </a:p>
          <a:p>
            <a:pPr algn="l"/>
            <a:r>
              <a:rPr lang="nl-BE" b="1" i="0" noProof="0" dirty="0">
                <a:solidFill>
                  <a:srgbClr val="131920"/>
                </a:solidFill>
                <a:latin typeface="Aptos"/>
              </a:rPr>
              <a:t>Overuren / afwijkingen</a:t>
            </a:r>
          </a:p>
        </p:txBody>
      </p:sp>
      <p:sp>
        <p:nvSpPr>
          <p:cNvPr id="49" name="TextBox 11">
            <a:extLst>
              <a:ext uri="{FF2B5EF4-FFF2-40B4-BE49-F238E27FC236}">
                <a16:creationId xmlns:a16="http://schemas.microsoft.com/office/drawing/2014/main" id="{1BAEC592-94CF-62F1-33D1-D74E00011FD0}"/>
              </a:ext>
            </a:extLst>
          </p:cNvPr>
          <p:cNvSpPr txBox="1"/>
          <p:nvPr/>
        </p:nvSpPr>
        <p:spPr>
          <a:xfrm>
            <a:off x="4663440" y="2788920"/>
            <a:ext cx="5141407" cy="369332"/>
          </a:xfrm>
          <a:prstGeom prst="rect">
            <a:avLst/>
          </a:prstGeom>
          <a:noFill/>
        </p:spPr>
        <p:txBody>
          <a:bodyPr wrap="none" anchor="t">
            <a:spAutoFit/>
          </a:bodyPr>
          <a:lstStyle/>
          <a:p>
            <a:pPr algn="l"/>
            <a:r>
              <a:rPr lang="nl-BE" b="0" i="0" noProof="0" dirty="0">
                <a:solidFill>
                  <a:srgbClr val="4F5960"/>
                </a:solidFill>
                <a:latin typeface="Aptos"/>
              </a:rPr>
              <a:t>	Dagelijkse begin- en einduren registreren</a:t>
            </a:r>
          </a:p>
        </p:txBody>
      </p:sp>
      <p:sp>
        <p:nvSpPr>
          <p:cNvPr id="51" name="TextBox 14">
            <a:extLst>
              <a:ext uri="{FF2B5EF4-FFF2-40B4-BE49-F238E27FC236}">
                <a16:creationId xmlns:a16="http://schemas.microsoft.com/office/drawing/2014/main" id="{FBA836AB-1A9B-ECFB-BFF0-AF12E30621B2}"/>
              </a:ext>
            </a:extLst>
          </p:cNvPr>
          <p:cNvSpPr txBox="1"/>
          <p:nvPr/>
        </p:nvSpPr>
        <p:spPr>
          <a:xfrm>
            <a:off x="4663440" y="3547872"/>
            <a:ext cx="6333465" cy="564770"/>
          </a:xfrm>
          <a:prstGeom prst="rect">
            <a:avLst/>
          </a:prstGeom>
          <a:noFill/>
        </p:spPr>
        <p:txBody>
          <a:bodyPr wrap="none" anchor="t">
            <a:spAutoFit/>
          </a:bodyPr>
          <a:lstStyle/>
          <a:p>
            <a:pPr algn="l"/>
            <a:endParaRPr lang="nl-BE" sz="1270" b="0" i="0" noProof="0" dirty="0">
              <a:solidFill>
                <a:srgbClr val="4F5960"/>
              </a:solidFill>
              <a:latin typeface="Aptos"/>
            </a:endParaRPr>
          </a:p>
          <a:p>
            <a:pPr algn="l"/>
            <a:r>
              <a:rPr lang="nl-BE" b="0" i="0" noProof="0" dirty="0">
                <a:solidFill>
                  <a:srgbClr val="4F5960"/>
                </a:solidFill>
                <a:latin typeface="Aptos"/>
              </a:rPr>
              <a:t>	Rooster en effectieve/afwijkende prestaties opvolgen</a:t>
            </a:r>
          </a:p>
        </p:txBody>
      </p:sp>
      <p:sp>
        <p:nvSpPr>
          <p:cNvPr id="53" name="TextBox 17">
            <a:extLst>
              <a:ext uri="{FF2B5EF4-FFF2-40B4-BE49-F238E27FC236}">
                <a16:creationId xmlns:a16="http://schemas.microsoft.com/office/drawing/2014/main" id="{BEF5C343-8B07-FE9F-1F44-6D728487D08C}"/>
              </a:ext>
            </a:extLst>
          </p:cNvPr>
          <p:cNvSpPr txBox="1"/>
          <p:nvPr/>
        </p:nvSpPr>
        <p:spPr>
          <a:xfrm>
            <a:off x="5552902" y="4306824"/>
            <a:ext cx="5569527" cy="564770"/>
          </a:xfrm>
          <a:prstGeom prst="rect">
            <a:avLst/>
          </a:prstGeom>
          <a:noFill/>
        </p:spPr>
        <p:txBody>
          <a:bodyPr wrap="square" anchor="t">
            <a:spAutoFit/>
          </a:bodyPr>
          <a:lstStyle/>
          <a:p>
            <a:pPr algn="r"/>
            <a:endParaRPr lang="nl-BE" sz="1270" noProof="0" dirty="0">
              <a:solidFill>
                <a:srgbClr val="4F5960"/>
              </a:solidFill>
              <a:latin typeface="Aptos"/>
            </a:endParaRPr>
          </a:p>
          <a:p>
            <a:pPr algn="r"/>
            <a:r>
              <a:rPr lang="nl-BE" b="0" i="0" noProof="0" dirty="0">
                <a:solidFill>
                  <a:srgbClr val="4F5960"/>
                </a:solidFill>
                <a:latin typeface="Aptos"/>
              </a:rPr>
              <a:t>Elektronische aanwezigheidsregistratie, bv CIAW</a:t>
            </a:r>
          </a:p>
        </p:txBody>
      </p:sp>
      <p:sp>
        <p:nvSpPr>
          <p:cNvPr id="55" name="TextBox 20">
            <a:extLst>
              <a:ext uri="{FF2B5EF4-FFF2-40B4-BE49-F238E27FC236}">
                <a16:creationId xmlns:a16="http://schemas.microsoft.com/office/drawing/2014/main" id="{5126998C-E2A0-AA9A-5D10-5ADA0AE44401}"/>
              </a:ext>
            </a:extLst>
          </p:cNvPr>
          <p:cNvSpPr txBox="1"/>
          <p:nvPr/>
        </p:nvSpPr>
        <p:spPr>
          <a:xfrm>
            <a:off x="4663440" y="5065776"/>
            <a:ext cx="5945987" cy="760208"/>
          </a:xfrm>
          <a:prstGeom prst="rect">
            <a:avLst/>
          </a:prstGeom>
          <a:noFill/>
        </p:spPr>
        <p:txBody>
          <a:bodyPr wrap="none" anchor="t">
            <a:spAutoFit/>
          </a:bodyPr>
          <a:lstStyle/>
          <a:p>
            <a:pPr algn="l"/>
            <a:endParaRPr lang="nl-BE" sz="1270" b="0" i="0" noProof="0" dirty="0">
              <a:solidFill>
                <a:srgbClr val="4F5960"/>
              </a:solidFill>
              <a:latin typeface="Aptos"/>
            </a:endParaRPr>
          </a:p>
          <a:p>
            <a:pPr algn="l"/>
            <a:endParaRPr lang="nl-BE" sz="1270" noProof="0" dirty="0">
              <a:solidFill>
                <a:srgbClr val="4F5960"/>
              </a:solidFill>
              <a:latin typeface="Aptos"/>
            </a:endParaRPr>
          </a:p>
          <a:p>
            <a:pPr algn="l"/>
            <a:r>
              <a:rPr lang="nl-BE" b="0" i="0" noProof="0" dirty="0">
                <a:solidFill>
                  <a:srgbClr val="4F5960"/>
                </a:solidFill>
                <a:latin typeface="Aptos"/>
              </a:rPr>
              <a:t>	Werkelijk gepresteerde tijd kunnen onderbouwen</a:t>
            </a:r>
          </a:p>
        </p:txBody>
      </p:sp>
    </p:spTree>
    <p:extLst>
      <p:ext uri="{BB962C8B-B14F-4D97-AF65-F5344CB8AC3E}">
        <p14:creationId xmlns:p14="http://schemas.microsoft.com/office/powerpoint/2010/main" val="3193585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E1FEA-D22F-46EB-315E-767FF39540A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806C606-498C-36F5-FAE4-A5403F3B8F54}"/>
              </a:ext>
            </a:extLst>
          </p:cNvPr>
          <p:cNvSpPr>
            <a:spLocks noGrp="1"/>
          </p:cNvSpPr>
          <p:nvPr>
            <p:ph type="title"/>
          </p:nvPr>
        </p:nvSpPr>
        <p:spPr/>
        <p:txBody>
          <a:bodyPr/>
          <a:lstStyle/>
          <a:p>
            <a:r>
              <a:rPr lang="nl-BE" noProof="0" dirty="0">
                <a:latin typeface="Aptos"/>
              </a:rPr>
              <a:t>Overuren en prestaties buiten het uurrooster</a:t>
            </a:r>
            <a:endParaRPr lang="nl-BE" noProof="0" dirty="0"/>
          </a:p>
        </p:txBody>
      </p:sp>
      <p:sp>
        <p:nvSpPr>
          <p:cNvPr id="3" name="Tijdelijke aanduiding voor inhoud 2">
            <a:extLst>
              <a:ext uri="{FF2B5EF4-FFF2-40B4-BE49-F238E27FC236}">
                <a16:creationId xmlns:a16="http://schemas.microsoft.com/office/drawing/2014/main" id="{DF31F235-1B5E-F697-813C-62D3F9556FC5}"/>
              </a:ext>
            </a:extLst>
          </p:cNvPr>
          <p:cNvSpPr>
            <a:spLocks noGrp="1"/>
          </p:cNvSpPr>
          <p:nvPr>
            <p:ph idx="1"/>
          </p:nvPr>
        </p:nvSpPr>
        <p:spPr>
          <a:xfrm>
            <a:off x="366860" y="2052060"/>
            <a:ext cx="11501486" cy="4647998"/>
          </a:xfrm>
        </p:spPr>
        <p:txBody>
          <a:bodyPr>
            <a:normAutofit/>
          </a:bodyPr>
          <a:lstStyle/>
          <a:p>
            <a:pPr marL="0" lvl="0" indent="0">
              <a:buNone/>
            </a:pPr>
            <a:endParaRPr lang="nl-BE" noProof="0" dirty="0"/>
          </a:p>
          <a:p>
            <a:pPr marL="0" indent="0">
              <a:buNone/>
            </a:pPr>
            <a:endParaRPr lang="nl-BE" noProof="0" dirty="0"/>
          </a:p>
        </p:txBody>
      </p:sp>
      <p:sp>
        <p:nvSpPr>
          <p:cNvPr id="27" name="Rounded Rectangle 21">
            <a:extLst>
              <a:ext uri="{FF2B5EF4-FFF2-40B4-BE49-F238E27FC236}">
                <a16:creationId xmlns:a16="http://schemas.microsoft.com/office/drawing/2014/main" id="{1FD67D51-A96B-90D2-1A2D-461512D15A28}"/>
              </a:ext>
            </a:extLst>
          </p:cNvPr>
          <p:cNvSpPr/>
          <p:nvPr/>
        </p:nvSpPr>
        <p:spPr>
          <a:xfrm>
            <a:off x="685800" y="4805942"/>
            <a:ext cx="10735887" cy="1276698"/>
          </a:xfrm>
          <a:prstGeom prst="roundRect">
            <a:avLst/>
          </a:prstGeom>
          <a:solidFill>
            <a:srgbClr val="E0EFEF"/>
          </a:solidFill>
          <a:ln>
            <a:solidFill>
              <a:srgbClr val="E0EFE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l-BE" b="1" noProof="0" dirty="0">
                <a:solidFill>
                  <a:schemeClr val="tx2"/>
                </a:solidFill>
              </a:rPr>
              <a:t>Zonder betrouwbare gegevens wordt een juridisch debat snel een kwestie van bewijsvoering.</a:t>
            </a:r>
            <a:endParaRPr lang="nl-BE" noProof="0" dirty="0">
              <a:solidFill>
                <a:schemeClr val="tx2"/>
              </a:solidFill>
            </a:endParaRPr>
          </a:p>
        </p:txBody>
      </p:sp>
      <p:sp>
        <p:nvSpPr>
          <p:cNvPr id="29" name="TextBox 22">
            <a:extLst>
              <a:ext uri="{FF2B5EF4-FFF2-40B4-BE49-F238E27FC236}">
                <a16:creationId xmlns:a16="http://schemas.microsoft.com/office/drawing/2014/main" id="{1D5F0345-C3CD-5C18-E4F7-1E787CA3528F}"/>
              </a:ext>
            </a:extLst>
          </p:cNvPr>
          <p:cNvSpPr txBox="1"/>
          <p:nvPr/>
        </p:nvSpPr>
        <p:spPr>
          <a:xfrm>
            <a:off x="6087804" y="5616832"/>
            <a:ext cx="184730" cy="529376"/>
          </a:xfrm>
          <a:prstGeom prst="rect">
            <a:avLst/>
          </a:prstGeom>
          <a:noFill/>
        </p:spPr>
        <p:txBody>
          <a:bodyPr wrap="none" anchor="t">
            <a:spAutoFit/>
          </a:bodyPr>
          <a:lstStyle/>
          <a:p>
            <a:pPr algn="ctr"/>
            <a:endParaRPr lang="nl-BE" sz="1420" b="1" noProof="0" dirty="0">
              <a:solidFill>
                <a:srgbClr val="0C6970"/>
              </a:solidFill>
            </a:endParaRPr>
          </a:p>
          <a:p>
            <a:pPr algn="ctr"/>
            <a:endParaRPr lang="nl-BE" sz="1420" b="1" noProof="0" dirty="0">
              <a:solidFill>
                <a:srgbClr val="0C6970"/>
              </a:solidFill>
            </a:endParaRPr>
          </a:p>
        </p:txBody>
      </p:sp>
      <p:sp>
        <p:nvSpPr>
          <p:cNvPr id="5" name="TextBox 3">
            <a:extLst>
              <a:ext uri="{FF2B5EF4-FFF2-40B4-BE49-F238E27FC236}">
                <a16:creationId xmlns:a16="http://schemas.microsoft.com/office/drawing/2014/main" id="{7C8A19AC-03E5-162F-6446-7A0947061D19}"/>
              </a:ext>
            </a:extLst>
          </p:cNvPr>
          <p:cNvSpPr txBox="1"/>
          <p:nvPr/>
        </p:nvSpPr>
        <p:spPr>
          <a:xfrm>
            <a:off x="640080" y="713232"/>
            <a:ext cx="7308796" cy="1338828"/>
          </a:xfrm>
          <a:prstGeom prst="rect">
            <a:avLst/>
          </a:prstGeom>
          <a:noFill/>
        </p:spPr>
        <p:txBody>
          <a:bodyPr wrap="none" anchor="t">
            <a:spAutoFit/>
          </a:bodyPr>
          <a:lstStyle/>
          <a:p>
            <a:pPr algn="l"/>
            <a:endParaRPr lang="nl-BE" sz="2700" b="1" i="0" noProof="0" dirty="0">
              <a:solidFill>
                <a:srgbClr val="131920"/>
              </a:solidFill>
              <a:latin typeface="Aptos"/>
            </a:endParaRPr>
          </a:p>
          <a:p>
            <a:pPr algn="l"/>
            <a:endParaRPr lang="nl-BE" sz="2700" b="1" noProof="0" dirty="0">
              <a:solidFill>
                <a:srgbClr val="131920"/>
              </a:solidFill>
              <a:latin typeface="Aptos"/>
            </a:endParaRPr>
          </a:p>
          <a:p>
            <a:pPr algn="l"/>
            <a:r>
              <a:rPr lang="nl-BE" sz="2700" b="1" i="0" noProof="0" dirty="0">
                <a:solidFill>
                  <a:srgbClr val="131920"/>
                </a:solidFill>
                <a:latin typeface="Aptos"/>
              </a:rPr>
              <a:t>Geen registratie? Vooral een bewijsprobleem.</a:t>
            </a:r>
          </a:p>
        </p:txBody>
      </p:sp>
      <p:sp>
        <p:nvSpPr>
          <p:cNvPr id="8" name="TextBox 10">
            <a:extLst>
              <a:ext uri="{FF2B5EF4-FFF2-40B4-BE49-F238E27FC236}">
                <a16:creationId xmlns:a16="http://schemas.microsoft.com/office/drawing/2014/main" id="{B5E193C4-ED7F-50D5-157F-D64E4CD635F1}"/>
              </a:ext>
            </a:extLst>
          </p:cNvPr>
          <p:cNvSpPr txBox="1"/>
          <p:nvPr/>
        </p:nvSpPr>
        <p:spPr>
          <a:xfrm>
            <a:off x="5212079" y="2788920"/>
            <a:ext cx="875725" cy="584775"/>
          </a:xfrm>
          <a:prstGeom prst="rect">
            <a:avLst/>
          </a:prstGeom>
          <a:noFill/>
        </p:spPr>
        <p:txBody>
          <a:bodyPr wrap="square" anchor="t">
            <a:spAutoFit/>
          </a:bodyPr>
          <a:lstStyle/>
          <a:p>
            <a:pPr algn="ctr"/>
            <a:endParaRPr lang="nl-BE" sz="1600" b="1" i="0" noProof="0" dirty="0">
              <a:solidFill>
                <a:srgbClr val="E88833"/>
              </a:solidFill>
              <a:latin typeface="Aptos"/>
            </a:endParaRPr>
          </a:p>
          <a:p>
            <a:pPr algn="ctr"/>
            <a:r>
              <a:rPr lang="nl-BE" sz="1600" b="1" i="0" noProof="0" dirty="0">
                <a:solidFill>
                  <a:schemeClr val="tx2"/>
                </a:solidFill>
                <a:latin typeface="Aptos"/>
              </a:rPr>
              <a:t>VS.</a:t>
            </a:r>
          </a:p>
        </p:txBody>
      </p:sp>
      <p:sp>
        <p:nvSpPr>
          <p:cNvPr id="15" name="Rounded Rectangle 6">
            <a:extLst>
              <a:ext uri="{FF2B5EF4-FFF2-40B4-BE49-F238E27FC236}">
                <a16:creationId xmlns:a16="http://schemas.microsoft.com/office/drawing/2014/main" id="{887B8CE3-F284-0811-B520-8F3CF8DDF0C0}"/>
              </a:ext>
            </a:extLst>
          </p:cNvPr>
          <p:cNvSpPr/>
          <p:nvPr/>
        </p:nvSpPr>
        <p:spPr>
          <a:xfrm>
            <a:off x="749808" y="2212251"/>
            <a:ext cx="4015612" cy="2351887"/>
          </a:xfrm>
          <a:prstGeom prst="roundRect">
            <a:avLst/>
          </a:prstGeom>
          <a:solidFill>
            <a:srgbClr val="EFF6F6"/>
          </a:solidFill>
          <a:ln>
            <a:solidFill>
              <a:srgbClr val="EFF6F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noProof="0" dirty="0"/>
          </a:p>
        </p:txBody>
      </p:sp>
      <p:sp>
        <p:nvSpPr>
          <p:cNvPr id="17" name="Rounded Rectangle 11">
            <a:extLst>
              <a:ext uri="{FF2B5EF4-FFF2-40B4-BE49-F238E27FC236}">
                <a16:creationId xmlns:a16="http://schemas.microsoft.com/office/drawing/2014/main" id="{DAB19835-51A1-DDD5-DD10-F48E518FBB1C}"/>
              </a:ext>
            </a:extLst>
          </p:cNvPr>
          <p:cNvSpPr/>
          <p:nvPr/>
        </p:nvSpPr>
        <p:spPr>
          <a:xfrm>
            <a:off x="6464808" y="2212252"/>
            <a:ext cx="4956879" cy="2351886"/>
          </a:xfrm>
          <a:prstGeom prst="roundRect">
            <a:avLst/>
          </a:prstGeom>
          <a:solidFill>
            <a:srgbClr val="BEECC0"/>
          </a:solidFill>
          <a:ln>
            <a:solidFill>
              <a:srgbClr val="FAF1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noProof="0" dirty="0"/>
          </a:p>
        </p:txBody>
      </p:sp>
      <p:sp>
        <p:nvSpPr>
          <p:cNvPr id="20" name="TextBox 7">
            <a:extLst>
              <a:ext uri="{FF2B5EF4-FFF2-40B4-BE49-F238E27FC236}">
                <a16:creationId xmlns:a16="http://schemas.microsoft.com/office/drawing/2014/main" id="{2CF47BB2-7A38-E581-38EA-F6DFC1532962}"/>
              </a:ext>
            </a:extLst>
          </p:cNvPr>
          <p:cNvSpPr txBox="1"/>
          <p:nvPr/>
        </p:nvSpPr>
        <p:spPr>
          <a:xfrm>
            <a:off x="1024128" y="2313432"/>
            <a:ext cx="1592103" cy="369332"/>
          </a:xfrm>
          <a:prstGeom prst="rect">
            <a:avLst/>
          </a:prstGeom>
          <a:noFill/>
        </p:spPr>
        <p:txBody>
          <a:bodyPr wrap="none" anchor="t">
            <a:spAutoFit/>
          </a:bodyPr>
          <a:lstStyle/>
          <a:p>
            <a:pPr algn="l"/>
            <a:r>
              <a:rPr lang="nl-BE" b="1" i="0" noProof="0" dirty="0">
                <a:solidFill>
                  <a:schemeClr val="tx2"/>
                </a:solidFill>
                <a:latin typeface="Aptos"/>
              </a:rPr>
              <a:t>WERKNEMER</a:t>
            </a:r>
          </a:p>
        </p:txBody>
      </p:sp>
      <p:sp>
        <p:nvSpPr>
          <p:cNvPr id="23" name="TextBox 12">
            <a:extLst>
              <a:ext uri="{FF2B5EF4-FFF2-40B4-BE49-F238E27FC236}">
                <a16:creationId xmlns:a16="http://schemas.microsoft.com/office/drawing/2014/main" id="{3FCC77A7-A240-7751-E90A-6BD59908A7A2}"/>
              </a:ext>
            </a:extLst>
          </p:cNvPr>
          <p:cNvSpPr txBox="1"/>
          <p:nvPr/>
        </p:nvSpPr>
        <p:spPr>
          <a:xfrm>
            <a:off x="6766560" y="2313432"/>
            <a:ext cx="4393447" cy="369332"/>
          </a:xfrm>
          <a:prstGeom prst="rect">
            <a:avLst/>
          </a:prstGeom>
          <a:noFill/>
        </p:spPr>
        <p:txBody>
          <a:bodyPr wrap="none" anchor="t">
            <a:spAutoFit/>
          </a:bodyPr>
          <a:lstStyle/>
          <a:p>
            <a:pPr algn="l"/>
            <a:r>
              <a:rPr lang="nl-BE" b="1" i="0" noProof="0" dirty="0">
                <a:solidFill>
                  <a:schemeClr val="tx2"/>
                </a:solidFill>
                <a:latin typeface="Aptos"/>
              </a:rPr>
              <a:t>WERKGEVER ZONDER OBJECTIEVE DATA</a:t>
            </a:r>
          </a:p>
        </p:txBody>
      </p:sp>
      <p:sp>
        <p:nvSpPr>
          <p:cNvPr id="25" name="TextBox 8">
            <a:extLst>
              <a:ext uri="{FF2B5EF4-FFF2-40B4-BE49-F238E27FC236}">
                <a16:creationId xmlns:a16="http://schemas.microsoft.com/office/drawing/2014/main" id="{F6395DA9-E9C8-2B2D-BC09-0BEC45441B01}"/>
              </a:ext>
            </a:extLst>
          </p:cNvPr>
          <p:cNvSpPr txBox="1"/>
          <p:nvPr/>
        </p:nvSpPr>
        <p:spPr>
          <a:xfrm>
            <a:off x="1024128" y="2679192"/>
            <a:ext cx="2008435" cy="738664"/>
          </a:xfrm>
          <a:prstGeom prst="rect">
            <a:avLst/>
          </a:prstGeom>
          <a:noFill/>
        </p:spPr>
        <p:txBody>
          <a:bodyPr wrap="none" anchor="t">
            <a:spAutoFit/>
          </a:bodyPr>
          <a:lstStyle/>
          <a:p>
            <a:pPr algn="l"/>
            <a:r>
              <a:rPr lang="nl-BE" sz="2100" i="0" noProof="0" dirty="0">
                <a:solidFill>
                  <a:srgbClr val="131920"/>
                </a:solidFill>
                <a:latin typeface="Aptos"/>
              </a:rPr>
              <a:t>“Deze uren
heb ik gewerkt.”</a:t>
            </a:r>
          </a:p>
        </p:txBody>
      </p:sp>
      <p:sp>
        <p:nvSpPr>
          <p:cNvPr id="31" name="TextBox 13">
            <a:extLst>
              <a:ext uri="{FF2B5EF4-FFF2-40B4-BE49-F238E27FC236}">
                <a16:creationId xmlns:a16="http://schemas.microsoft.com/office/drawing/2014/main" id="{CA45AD92-F033-9F31-92E2-948F91F8BBB4}"/>
              </a:ext>
            </a:extLst>
          </p:cNvPr>
          <p:cNvSpPr txBox="1"/>
          <p:nvPr/>
        </p:nvSpPr>
        <p:spPr>
          <a:xfrm>
            <a:off x="6766560" y="2834640"/>
            <a:ext cx="2023631" cy="415498"/>
          </a:xfrm>
          <a:prstGeom prst="rect">
            <a:avLst/>
          </a:prstGeom>
          <a:noFill/>
        </p:spPr>
        <p:txBody>
          <a:bodyPr wrap="none" anchor="t">
            <a:spAutoFit/>
          </a:bodyPr>
          <a:lstStyle/>
          <a:p>
            <a:pPr algn="l"/>
            <a:r>
              <a:rPr lang="nl-BE" sz="2100" i="0" noProof="0" dirty="0">
                <a:solidFill>
                  <a:srgbClr val="131920"/>
                </a:solidFill>
                <a:latin typeface="Aptos"/>
              </a:rPr>
              <a:t>“Dat klopt niet.”</a:t>
            </a:r>
          </a:p>
        </p:txBody>
      </p:sp>
      <p:sp>
        <p:nvSpPr>
          <p:cNvPr id="33" name="TextBox 9">
            <a:extLst>
              <a:ext uri="{FF2B5EF4-FFF2-40B4-BE49-F238E27FC236}">
                <a16:creationId xmlns:a16="http://schemas.microsoft.com/office/drawing/2014/main" id="{538098DF-43A1-72C5-7F76-231CD00E329A}"/>
              </a:ext>
            </a:extLst>
          </p:cNvPr>
          <p:cNvSpPr txBox="1"/>
          <p:nvPr/>
        </p:nvSpPr>
        <p:spPr>
          <a:xfrm>
            <a:off x="1024128" y="3730752"/>
            <a:ext cx="2031710" cy="400110"/>
          </a:xfrm>
          <a:prstGeom prst="rect">
            <a:avLst/>
          </a:prstGeom>
          <a:noFill/>
        </p:spPr>
        <p:txBody>
          <a:bodyPr wrap="none" anchor="t">
            <a:spAutoFit/>
          </a:bodyPr>
          <a:lstStyle/>
          <a:p>
            <a:pPr algn="l"/>
            <a:r>
              <a:rPr lang="nl-BE" sz="2000" b="0" i="0" noProof="0" dirty="0">
                <a:solidFill>
                  <a:schemeClr val="tx2"/>
                </a:solidFill>
                <a:latin typeface="Aptos"/>
              </a:rPr>
              <a:t>→ </a:t>
            </a:r>
            <a:r>
              <a:rPr lang="nl-BE" sz="2000" noProof="0" dirty="0">
                <a:solidFill>
                  <a:schemeClr val="tx2"/>
                </a:solidFill>
                <a:latin typeface="Aptos"/>
              </a:rPr>
              <a:t>O</a:t>
            </a:r>
            <a:r>
              <a:rPr lang="nl-BE" sz="2000" b="0" i="0" noProof="0" dirty="0">
                <a:solidFill>
                  <a:schemeClr val="tx2"/>
                </a:solidFill>
                <a:latin typeface="Aptos"/>
              </a:rPr>
              <a:t>verurenclaim</a:t>
            </a:r>
          </a:p>
        </p:txBody>
      </p:sp>
      <p:sp>
        <p:nvSpPr>
          <p:cNvPr id="36" name="TextBox 14">
            <a:extLst>
              <a:ext uri="{FF2B5EF4-FFF2-40B4-BE49-F238E27FC236}">
                <a16:creationId xmlns:a16="http://schemas.microsoft.com/office/drawing/2014/main" id="{63EB77DD-6001-231F-C35D-A82E6D2906E6}"/>
              </a:ext>
            </a:extLst>
          </p:cNvPr>
          <p:cNvSpPr txBox="1"/>
          <p:nvPr/>
        </p:nvSpPr>
        <p:spPr>
          <a:xfrm>
            <a:off x="6766560" y="3730752"/>
            <a:ext cx="3390480" cy="400110"/>
          </a:xfrm>
          <a:prstGeom prst="rect">
            <a:avLst/>
          </a:prstGeom>
          <a:noFill/>
        </p:spPr>
        <p:txBody>
          <a:bodyPr wrap="none" anchor="t">
            <a:spAutoFit/>
          </a:bodyPr>
          <a:lstStyle/>
          <a:p>
            <a:pPr algn="l"/>
            <a:r>
              <a:rPr lang="nl-BE" sz="2000" b="0" i="0" noProof="0" dirty="0">
                <a:solidFill>
                  <a:schemeClr val="tx2"/>
                </a:solidFill>
                <a:latin typeface="Aptos"/>
              </a:rPr>
              <a:t>→ Waarmee bewijst men dat?</a:t>
            </a:r>
          </a:p>
        </p:txBody>
      </p:sp>
      <p:sp>
        <p:nvSpPr>
          <p:cNvPr id="40" name="TextBox 17">
            <a:extLst>
              <a:ext uri="{FF2B5EF4-FFF2-40B4-BE49-F238E27FC236}">
                <a16:creationId xmlns:a16="http://schemas.microsoft.com/office/drawing/2014/main" id="{1935CB3C-BDF3-71C0-F7DB-C86339A8CBD0}"/>
              </a:ext>
            </a:extLst>
          </p:cNvPr>
          <p:cNvSpPr txBox="1"/>
          <p:nvPr/>
        </p:nvSpPr>
        <p:spPr>
          <a:xfrm>
            <a:off x="2631461" y="5797296"/>
            <a:ext cx="6843733" cy="1007968"/>
          </a:xfrm>
          <a:prstGeom prst="rect">
            <a:avLst/>
          </a:prstGeom>
          <a:noFill/>
        </p:spPr>
        <p:txBody>
          <a:bodyPr wrap="none" anchor="t">
            <a:spAutoFit/>
          </a:bodyPr>
          <a:lstStyle/>
          <a:p>
            <a:pPr algn="ctr"/>
            <a:endParaRPr lang="nl-BE" sz="1250" b="0" i="0" noProof="0" dirty="0">
              <a:solidFill>
                <a:srgbClr val="4F5960"/>
              </a:solidFill>
              <a:latin typeface="Aptos"/>
            </a:endParaRPr>
          </a:p>
          <a:p>
            <a:pPr algn="ctr"/>
            <a:endParaRPr lang="nl-BE" sz="1250" noProof="0" dirty="0">
              <a:solidFill>
                <a:srgbClr val="4F5960"/>
              </a:solidFill>
              <a:latin typeface="Aptos"/>
            </a:endParaRPr>
          </a:p>
          <a:p>
            <a:pPr algn="ctr"/>
            <a:endParaRPr lang="nl-BE" sz="1250" b="0" i="0" noProof="0" dirty="0">
              <a:solidFill>
                <a:srgbClr val="4F5960"/>
              </a:solidFill>
              <a:latin typeface="Aptos"/>
            </a:endParaRPr>
          </a:p>
          <a:p>
            <a:pPr algn="ctr"/>
            <a:r>
              <a:rPr lang="nl-BE" sz="2200" b="1" i="0" noProof="0" dirty="0">
                <a:solidFill>
                  <a:srgbClr val="4F5960"/>
                </a:solidFill>
                <a:latin typeface="Aptos"/>
              </a:rPr>
              <a:t>Overuren • rusttijden • telewerk • inspectie • payroll</a:t>
            </a:r>
          </a:p>
        </p:txBody>
      </p:sp>
    </p:spTree>
    <p:extLst>
      <p:ext uri="{BB962C8B-B14F-4D97-AF65-F5344CB8AC3E}">
        <p14:creationId xmlns:p14="http://schemas.microsoft.com/office/powerpoint/2010/main" val="3445143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De aangekondigde Belgische regeling</a:t>
            </a:r>
          </a:p>
        </p:txBody>
      </p:sp>
      <p:sp>
        <p:nvSpPr>
          <p:cNvPr id="4" name="TextBox 3"/>
          <p:cNvSpPr txBox="1"/>
          <p:nvPr/>
        </p:nvSpPr>
        <p:spPr>
          <a:xfrm>
            <a:off x="384048" y="1682496"/>
            <a:ext cx="11038022"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161F27"/>
                </a:solidFill>
                <a:effectLst/>
                <a:uLnTx/>
                <a:uFillTx/>
                <a:latin typeface="Aptos"/>
                <a:ea typeface="+mn-ea"/>
                <a:cs typeface="+mn-cs"/>
              </a:rPr>
              <a:t>De wetgever evolueert naar een verplichting om de arbeidstijd te meten / registreren vanaf </a:t>
            </a:r>
            <a:r>
              <a:rPr kumimoji="0" lang="nl-BE" sz="1800" b="1" i="0" u="none" strike="noStrike" kern="1200" cap="none" spc="0" normalizeH="0" baseline="0" noProof="0" dirty="0">
                <a:ln>
                  <a:noFill/>
                </a:ln>
                <a:solidFill>
                  <a:srgbClr val="006666"/>
                </a:solidFill>
                <a:effectLst/>
                <a:uLnTx/>
                <a:uFillTx/>
                <a:latin typeface="Aptos"/>
                <a:ea typeface="+mn-ea"/>
                <a:cs typeface="+mn-cs"/>
              </a:rPr>
              <a:t>1 januari 2027</a:t>
            </a:r>
            <a:r>
              <a:rPr kumimoji="0" lang="nl-BE" sz="1800" b="1" i="0" u="none" strike="noStrike" kern="1200" cap="none" spc="0" normalizeH="0" baseline="0" noProof="0" dirty="0">
                <a:ln>
                  <a:noFill/>
                </a:ln>
                <a:solidFill>
                  <a:srgbClr val="161F27"/>
                </a:solidFill>
                <a:effectLst/>
                <a:uLnTx/>
                <a:uFillTx/>
                <a:latin typeface="Aptos"/>
                <a:ea typeface="+mn-ea"/>
                <a:cs typeface="+mn-cs"/>
              </a:rPr>
              <a:t>.</a:t>
            </a:r>
          </a:p>
        </p:txBody>
      </p:sp>
      <p:sp>
        <p:nvSpPr>
          <p:cNvPr id="5" name="Rounded Rectangle 4"/>
          <p:cNvSpPr/>
          <p:nvPr/>
        </p:nvSpPr>
        <p:spPr>
          <a:xfrm>
            <a:off x="384048" y="2377440"/>
            <a:ext cx="3474720" cy="3136392"/>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15768"/>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640080" y="2798064"/>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252728" y="2752344"/>
            <a:ext cx="1504964"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Meten is weten</a:t>
            </a:r>
          </a:p>
        </p:txBody>
      </p:sp>
      <p:sp>
        <p:nvSpPr>
          <p:cNvPr id="9" name="TextBox 8"/>
          <p:cNvSpPr txBox="1"/>
          <p:nvPr/>
        </p:nvSpPr>
        <p:spPr>
          <a:xfrm>
            <a:off x="640080" y="3584448"/>
            <a:ext cx="3166188" cy="1268039"/>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Het</a:t>
            </a:r>
            <a:r>
              <a:rPr lang="nl-BE" sz="1600" dirty="0">
                <a:latin typeface="Aptos"/>
              </a:rPr>
              <a:t> </a:t>
            </a:r>
            <a:r>
              <a:rPr kumimoji="0" lang="nl-BE" sz="1600" b="0" i="0" u="none" strike="noStrike" kern="1200" cap="none" spc="0" normalizeH="0" baseline="0" noProof="0" dirty="0">
                <a:ln>
                  <a:noFill/>
                </a:ln>
                <a:effectLst/>
                <a:uLnTx/>
                <a:uFillTx/>
                <a:latin typeface="Aptos"/>
                <a:ea typeface="+mn-ea"/>
                <a:cs typeface="+mn-cs"/>
              </a:rPr>
              <a:t>meten van arbeidstijd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a:t>
            </a:r>
            <a:r>
              <a:rPr kumimoji="0" lang="nl-BE" sz="1600" b="0" i="0" u="none" strike="noStrike" kern="1200" cap="none" spc="0" normalizeH="0" baseline="0" noProof="0" dirty="0" err="1">
                <a:ln>
                  <a:noFill/>
                </a:ln>
                <a:effectLst/>
                <a:uLnTx/>
                <a:uFillTx/>
                <a:latin typeface="Aptos"/>
                <a:ea typeface="+mn-ea"/>
                <a:cs typeface="+mn-cs"/>
              </a:rPr>
              <a:t>to</a:t>
            </a:r>
            <a:r>
              <a:rPr kumimoji="0" lang="nl-BE" sz="1600" b="0" i="0" u="none" strike="noStrike" kern="1200" cap="none" spc="0" normalizeH="0" baseline="0" noProof="0" dirty="0">
                <a:ln>
                  <a:noFill/>
                </a:ln>
                <a:effectLst/>
                <a:uLnTx/>
                <a:uFillTx/>
                <a:latin typeface="Aptos"/>
                <a:ea typeface="+mn-ea"/>
                <a:cs typeface="+mn-cs"/>
              </a:rPr>
              <a:t> </a:t>
            </a:r>
            <a:r>
              <a:rPr kumimoji="0" lang="nl-BE" sz="1600" b="0" i="0" u="none" strike="noStrike" kern="1200" cap="none" spc="0" normalizeH="0" baseline="0" noProof="0" dirty="0" err="1">
                <a:ln>
                  <a:noFill/>
                </a:ln>
                <a:effectLst/>
                <a:uLnTx/>
                <a:uFillTx/>
                <a:latin typeface="Aptos"/>
                <a:ea typeface="+mn-ea"/>
                <a:cs typeface="+mn-cs"/>
              </a:rPr>
              <a:t>measure</a:t>
            </a:r>
            <a:r>
              <a:rPr kumimoji="0" lang="nl-BE" sz="1600" b="0" i="0" u="none" strike="noStrike" kern="1200" cap="none" spc="0" normalizeH="0" baseline="0" noProof="0" dirty="0">
                <a:ln>
                  <a:noFill/>
                </a:ln>
                <a:effectLst/>
                <a:uLnTx/>
                <a:uFillTx/>
                <a:latin typeface="Aptos"/>
                <a:ea typeface="+mn-ea"/>
                <a:cs typeface="+mn-cs"/>
              </a:rPr>
              <a:t>/</a:t>
            </a:r>
            <a:r>
              <a:rPr kumimoji="0" lang="nl-BE" sz="1600" b="0" i="0" u="none" strike="noStrike" kern="1200" cap="none" spc="0" normalizeH="0" baseline="0" noProof="0" dirty="0" err="1">
                <a:ln>
                  <a:noFill/>
                </a:ln>
                <a:effectLst/>
                <a:uLnTx/>
                <a:uFillTx/>
                <a:latin typeface="Aptos"/>
                <a:ea typeface="+mn-ea"/>
                <a:cs typeface="+mn-cs"/>
              </a:rPr>
              <a:t>mesurer</a:t>
            </a:r>
            <a:r>
              <a:rPr kumimoji="0" lang="nl-BE" sz="1600" b="0" i="0" u="none" strike="noStrike" kern="1200" cap="none" spc="0" normalizeH="0" baseline="0" noProof="0" dirty="0">
                <a:ln>
                  <a:noFill/>
                </a:ln>
                <a:effectLst/>
                <a:uLnTx/>
                <a:uFillTx/>
                <a:latin typeface="Aptos"/>
                <a:ea typeface="+mn-ea"/>
                <a:cs typeface="+mn-cs"/>
              </a:rPr>
              <a:t>) versus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 registreren) (werkelijk gepresteerd </a:t>
            </a:r>
            <a:endParaRPr lang="nl-BE" sz="1600" dirty="0">
              <a:latin typeface="Apto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l-BE" sz="1600" dirty="0">
                <a:latin typeface="Aptos"/>
              </a:rPr>
              <a:t>versus vaststellen en bewaren).</a:t>
            </a:r>
            <a:endParaRPr kumimoji="0" lang="nl-BE" sz="1600" b="0" i="0" u="none" strike="noStrike" kern="1200" cap="none" spc="0" normalizeH="0" baseline="0" noProof="0" dirty="0">
              <a:ln>
                <a:noFill/>
              </a:ln>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niet één verplichte technologie.</a:t>
            </a:r>
          </a:p>
        </p:txBody>
      </p:sp>
      <p:sp>
        <p:nvSpPr>
          <p:cNvPr id="10" name="Rounded Rectangle 9"/>
          <p:cNvSpPr/>
          <p:nvPr/>
        </p:nvSpPr>
        <p:spPr>
          <a:xfrm>
            <a:off x="4270248" y="2377440"/>
            <a:ext cx="3474720" cy="3136392"/>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80" y="2715768"/>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80" y="2798064"/>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5138928" y="2752344"/>
            <a:ext cx="1774332"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Uitzonderingen in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voorontwerp</a:t>
            </a:r>
          </a:p>
        </p:txBody>
      </p:sp>
      <p:sp>
        <p:nvSpPr>
          <p:cNvPr id="14" name="TextBox 13"/>
          <p:cNvSpPr txBox="1"/>
          <p:nvPr/>
        </p:nvSpPr>
        <p:spPr>
          <a:xfrm>
            <a:off x="4526280" y="3584448"/>
            <a:ext cx="2848857" cy="176048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Familiale onderneming,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leidinggevend 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vertrouwenspersoneel,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handelsvertegenwoordigers 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huisarbeiders/telewerkers.</a:t>
            </a:r>
          </a:p>
          <a:p>
            <a:pPr marL="0" marR="0" lvl="0" indent="0" algn="l" defTabSz="457200" rtl="0" eaLnBrk="1" fontAlgn="auto" latinLnBrk="0" hangingPunct="1">
              <a:lnSpc>
                <a:spcPct val="100000"/>
              </a:lnSpc>
              <a:spcBef>
                <a:spcPts val="0"/>
              </a:spcBef>
              <a:spcAft>
                <a:spcPts val="0"/>
              </a:spcAft>
              <a:buClrTx/>
              <a:buSzTx/>
              <a:buFontTx/>
              <a:buNone/>
              <a:tabLst/>
              <a:defRPr/>
            </a:pPr>
            <a:r>
              <a:rPr lang="nl-BE" sz="1600" noProof="0" dirty="0">
                <a:latin typeface="Aptos"/>
              </a:rPr>
              <a:t>Quid reizend personeel </a:t>
            </a:r>
          </a:p>
          <a:p>
            <a:pPr marL="0" marR="0" lvl="0" indent="0" algn="l" defTabSz="457200" rtl="0" eaLnBrk="1" fontAlgn="auto" latinLnBrk="0" hangingPunct="1">
              <a:lnSpc>
                <a:spcPct val="100000"/>
              </a:lnSpc>
              <a:spcBef>
                <a:spcPts val="0"/>
              </a:spcBef>
              <a:spcAft>
                <a:spcPts val="0"/>
              </a:spcAft>
              <a:buClrTx/>
              <a:buSzTx/>
              <a:buFontTx/>
              <a:buNone/>
              <a:tabLst/>
              <a:defRPr/>
            </a:pPr>
            <a:r>
              <a:rPr lang="nl-BE" sz="1600" noProof="0" dirty="0">
                <a:latin typeface="Aptos"/>
              </a:rPr>
              <a:t>(techniekers)? </a:t>
            </a:r>
            <a:endParaRPr kumimoji="0" lang="nl-BE" sz="1600" b="0" i="0" u="none" strike="noStrike" kern="1200" cap="none" spc="0" normalizeH="0" baseline="0" noProof="0" dirty="0">
              <a:ln>
                <a:noFill/>
              </a:ln>
              <a:effectLst/>
              <a:uLnTx/>
              <a:uFillTx/>
              <a:latin typeface="Aptos"/>
              <a:ea typeface="+mn-ea"/>
              <a:cs typeface="+mn-cs"/>
            </a:endParaRPr>
          </a:p>
        </p:txBody>
      </p:sp>
      <p:sp>
        <p:nvSpPr>
          <p:cNvPr id="15" name="Rounded Rectangle 14"/>
          <p:cNvSpPr/>
          <p:nvPr/>
        </p:nvSpPr>
        <p:spPr>
          <a:xfrm>
            <a:off x="8156448" y="2377439"/>
            <a:ext cx="3474720" cy="3136392"/>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12480" y="2715768"/>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0" y="2798064"/>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9025128" y="2752344"/>
            <a:ext cx="2064732"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Mogelijk bijkomende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uitsluitingen</a:t>
            </a:r>
          </a:p>
        </p:txBody>
      </p:sp>
      <p:sp>
        <p:nvSpPr>
          <p:cNvPr id="19" name="TextBox 18"/>
          <p:cNvSpPr txBox="1"/>
          <p:nvPr/>
        </p:nvSpPr>
        <p:spPr>
          <a:xfrm>
            <a:off x="8412480" y="3584448"/>
            <a:ext cx="3145669"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De Koning kan andere categorieën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werknemers uitsluiten.</a:t>
            </a:r>
          </a:p>
        </p:txBody>
      </p:sp>
      <p:sp>
        <p:nvSpPr>
          <p:cNvPr id="20" name="Rounded Rectangle 19"/>
          <p:cNvSpPr/>
          <p:nvPr/>
        </p:nvSpPr>
        <p:spPr>
          <a:xfrm>
            <a:off x="685800" y="5793142"/>
            <a:ext cx="10808208" cy="796703"/>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1800101" y="5513832"/>
            <a:ext cx="8561318" cy="806375"/>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600" b="1" i="0" u="none" strike="noStrike" kern="1200" cap="none" spc="0" normalizeH="0" baseline="0" noProof="0" dirty="0">
              <a:ln>
                <a:noFill/>
              </a:ln>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nl-BE" sz="1600" b="1" noProof="0" dirty="0">
              <a:latin typeface="Apto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Louter voorontwerp; de definitieve wet en uitvoeringsregels blijven af te wachten.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Hoe kan een systeem er in de praktijk uitzien?</a:t>
            </a:r>
          </a:p>
        </p:txBody>
      </p:sp>
      <p:sp>
        <p:nvSpPr>
          <p:cNvPr id="4" name="TextBox 3"/>
          <p:cNvSpPr txBox="1"/>
          <p:nvPr/>
        </p:nvSpPr>
        <p:spPr>
          <a:xfrm>
            <a:off x="384048" y="1682496"/>
            <a:ext cx="10097123" cy="34471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srgbClr val="161F27"/>
                </a:solidFill>
                <a:effectLst/>
                <a:uLnTx/>
                <a:uFillTx/>
                <a:latin typeface="Aptos"/>
                <a:ea typeface="+mn-ea"/>
                <a:cs typeface="+mn-cs"/>
              </a:rPr>
              <a:t>Het voorontwerp laat de manier waarop de arbeidstijd wordt gemeten grotendeels vrij.</a:t>
            </a:r>
          </a:p>
        </p:txBody>
      </p:sp>
      <p:sp>
        <p:nvSpPr>
          <p:cNvPr id="5" name="Rounded Rectangle 4"/>
          <p:cNvSpPr/>
          <p:nvPr/>
        </p:nvSpPr>
        <p:spPr>
          <a:xfrm>
            <a:off x="384048" y="2395728"/>
            <a:ext cx="3474720" cy="221284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3405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640080" y="2816352"/>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252728" y="2770632"/>
            <a:ext cx="2513124"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Afwijkingen registreren</a:t>
            </a:r>
          </a:p>
        </p:txBody>
      </p:sp>
      <p:sp>
        <p:nvSpPr>
          <p:cNvPr id="9" name="TextBox 8"/>
          <p:cNvSpPr txBox="1"/>
          <p:nvPr/>
        </p:nvSpPr>
        <p:spPr>
          <a:xfrm>
            <a:off x="640080" y="3602736"/>
            <a:ext cx="3260380"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Een systeem dat enkel afwijkingen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op het vaste of variabele uurrooster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registreert, kan mogelijk volstaan.</a:t>
            </a:r>
          </a:p>
        </p:txBody>
      </p:sp>
      <p:sp>
        <p:nvSpPr>
          <p:cNvPr id="10" name="Rounded Rectangle 9"/>
          <p:cNvSpPr/>
          <p:nvPr/>
        </p:nvSpPr>
        <p:spPr>
          <a:xfrm>
            <a:off x="4270248" y="2395728"/>
            <a:ext cx="3474720" cy="221284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80" y="273405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80" y="2816352"/>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5138928" y="2770632"/>
            <a:ext cx="1771382"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Prestatiebladen</a:t>
            </a:r>
          </a:p>
        </p:txBody>
      </p:sp>
      <p:sp>
        <p:nvSpPr>
          <p:cNvPr id="14" name="TextBox 13"/>
          <p:cNvSpPr txBox="1"/>
          <p:nvPr/>
        </p:nvSpPr>
        <p:spPr>
          <a:xfrm>
            <a:off x="4526280" y="3602736"/>
            <a:ext cx="3017557"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Ook prestatiebladen kunnen een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geldig systeem vormen.</a:t>
            </a:r>
          </a:p>
        </p:txBody>
      </p:sp>
      <p:sp>
        <p:nvSpPr>
          <p:cNvPr id="15" name="Rounded Rectangle 14"/>
          <p:cNvSpPr/>
          <p:nvPr/>
        </p:nvSpPr>
        <p:spPr>
          <a:xfrm>
            <a:off x="8156448" y="2395728"/>
            <a:ext cx="3474720" cy="221284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12480" y="273405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0" y="2816352"/>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9025128" y="2770632"/>
            <a:ext cx="2331344" cy="590931"/>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Bestaande systemen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behouden</a:t>
            </a:r>
          </a:p>
        </p:txBody>
      </p:sp>
      <p:sp>
        <p:nvSpPr>
          <p:cNvPr id="19" name="TextBox 18"/>
          <p:cNvSpPr txBox="1"/>
          <p:nvPr/>
        </p:nvSpPr>
        <p:spPr>
          <a:xfrm>
            <a:off x="8412480" y="3602736"/>
            <a:ext cx="3044551"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Reeds bestaande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arbeidstijdregistratiesystemen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kunnen verder worden toegepast.</a:t>
            </a:r>
          </a:p>
        </p:txBody>
      </p:sp>
      <p:sp>
        <p:nvSpPr>
          <p:cNvPr id="20" name="Rounded Rectangle 19"/>
          <p:cNvSpPr/>
          <p:nvPr/>
        </p:nvSpPr>
        <p:spPr>
          <a:xfrm>
            <a:off x="685800" y="5239511"/>
            <a:ext cx="10808208" cy="1432221"/>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1829629" y="5468112"/>
            <a:ext cx="8502264" cy="86793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nl-BE" b="1" noProof="0" dirty="0">
              <a:latin typeface="Apto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nl-BE" b="1" noProof="0" dirty="0">
                <a:latin typeface="Aptos"/>
              </a:rPr>
              <a:t>V</a:t>
            </a:r>
            <a:r>
              <a:rPr kumimoji="0" lang="nl-BE" b="1" i="0" u="none" strike="noStrike" kern="1200" cap="none" spc="0" normalizeH="0" baseline="0" noProof="0" dirty="0">
                <a:ln>
                  <a:noFill/>
                </a:ln>
                <a:effectLst/>
                <a:uLnTx/>
                <a:uFillTx/>
                <a:latin typeface="Aptos"/>
                <a:ea typeface="+mn-ea"/>
                <a:cs typeface="+mn-cs"/>
              </a:rPr>
              <a:t>oorontwerp: gegevens 5 jaar bewaren.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Toets ook eerst wat men vandaag al heeft alvorens nieuwe software aan te kopen</a:t>
            </a:r>
            <a:r>
              <a:rPr kumimoji="0" lang="nl-BE" sz="1600" b="1" i="0" u="none" strike="noStrike" kern="1200" cap="none" spc="0" normalizeH="0" baseline="0" noProof="0" dirty="0">
                <a:ln>
                  <a:noFill/>
                </a:ln>
                <a:effectLst/>
                <a:uLnTx/>
                <a:uFillTx/>
                <a:latin typeface="Aptos"/>
                <a:ea typeface="+mn-ea"/>
                <a:cs typeface="+mn-cs"/>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Wat doet een bouwbedrijf nu al?</a:t>
            </a:r>
          </a:p>
        </p:txBody>
      </p:sp>
      <p:sp>
        <p:nvSpPr>
          <p:cNvPr id="5" name="Rounded Rectangle 4"/>
          <p:cNvSpPr/>
          <p:nvPr/>
        </p:nvSpPr>
        <p:spPr>
          <a:xfrm>
            <a:off x="621792" y="2240280"/>
            <a:ext cx="10972800" cy="50292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859536" y="227228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859536" y="2350008"/>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8" name="TextBox 7"/>
          <p:cNvSpPr txBox="1"/>
          <p:nvPr/>
        </p:nvSpPr>
        <p:spPr>
          <a:xfrm>
            <a:off x="1481328" y="2368296"/>
            <a:ext cx="2832507"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Inventariseer bestaande data</a:t>
            </a:r>
          </a:p>
        </p:txBody>
      </p:sp>
      <p:sp>
        <p:nvSpPr>
          <p:cNvPr id="9" name="TextBox 8"/>
          <p:cNvSpPr txBox="1"/>
          <p:nvPr/>
        </p:nvSpPr>
        <p:spPr>
          <a:xfrm>
            <a:off x="4251960" y="2368296"/>
            <a:ext cx="6892208" cy="25237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Aptos"/>
                <a:ea typeface="+mn-ea"/>
                <a:cs typeface="+mn-cs"/>
              </a:rPr>
              <a:t>	Prestatiebladen, werfplanning, badge, track-</a:t>
            </a:r>
            <a:r>
              <a:rPr kumimoji="0" lang="nl-BE" sz="1400" b="0" i="0" u="none" strike="noStrike" kern="1200" cap="none" spc="0" normalizeH="0" baseline="0" noProof="0" dirty="0" err="1">
                <a:ln>
                  <a:noFill/>
                </a:ln>
                <a:solidFill>
                  <a:prstClr val="black"/>
                </a:solidFill>
                <a:effectLst/>
                <a:uLnTx/>
                <a:uFillTx/>
                <a:latin typeface="Aptos"/>
                <a:ea typeface="+mn-ea"/>
                <a:cs typeface="+mn-cs"/>
              </a:rPr>
              <a:t>and</a:t>
            </a:r>
            <a:r>
              <a:rPr kumimoji="0" lang="nl-BE" sz="1400" b="0" i="0" u="none" strike="noStrike" kern="1200" cap="none" spc="0" normalizeH="0" baseline="0" noProof="0" dirty="0">
                <a:ln>
                  <a:noFill/>
                </a:ln>
                <a:solidFill>
                  <a:prstClr val="black"/>
                </a:solidFill>
                <a:effectLst/>
                <a:uLnTx/>
                <a:uFillTx/>
                <a:latin typeface="Aptos"/>
                <a:ea typeface="+mn-ea"/>
                <a:cs typeface="+mn-cs"/>
              </a:rPr>
              <a:t>-</a:t>
            </a:r>
            <a:r>
              <a:rPr kumimoji="0" lang="nl-BE" sz="1400" b="0" i="0" u="none" strike="noStrike" kern="1200" cap="none" spc="0" normalizeH="0" baseline="0" noProof="0" dirty="0" err="1">
                <a:ln>
                  <a:noFill/>
                </a:ln>
                <a:solidFill>
                  <a:prstClr val="black"/>
                </a:solidFill>
                <a:effectLst/>
                <a:uLnTx/>
                <a:uFillTx/>
                <a:latin typeface="Aptos"/>
                <a:ea typeface="+mn-ea"/>
                <a:cs typeface="+mn-cs"/>
              </a:rPr>
              <a:t>trace</a:t>
            </a:r>
            <a:r>
              <a:rPr kumimoji="0" lang="nl-BE" sz="1400" b="0" i="0" u="none" strike="noStrike" kern="1200" cap="none" spc="0" normalizeH="0" baseline="0" noProof="0" dirty="0">
                <a:ln>
                  <a:noFill/>
                </a:ln>
                <a:solidFill>
                  <a:prstClr val="black"/>
                </a:solidFill>
                <a:effectLst/>
                <a:uLnTx/>
                <a:uFillTx/>
                <a:latin typeface="Aptos"/>
                <a:ea typeface="+mn-ea"/>
                <a:cs typeface="+mn-cs"/>
              </a:rPr>
              <a:t>, projectsoftware en payroll.</a:t>
            </a:r>
          </a:p>
        </p:txBody>
      </p:sp>
      <p:sp>
        <p:nvSpPr>
          <p:cNvPr id="10" name="Rounded Rectangle 9"/>
          <p:cNvSpPr/>
          <p:nvPr/>
        </p:nvSpPr>
        <p:spPr>
          <a:xfrm>
            <a:off x="621792" y="2880360"/>
            <a:ext cx="10972800" cy="50292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859536" y="291236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859536" y="2990088"/>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13" name="TextBox 12"/>
          <p:cNvSpPr txBox="1"/>
          <p:nvPr/>
        </p:nvSpPr>
        <p:spPr>
          <a:xfrm>
            <a:off x="1481328" y="3008376"/>
            <a:ext cx="1707647"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Toets afwijkingen</a:t>
            </a:r>
          </a:p>
        </p:txBody>
      </p:sp>
      <p:sp>
        <p:nvSpPr>
          <p:cNvPr id="14" name="TextBox 13"/>
          <p:cNvSpPr txBox="1"/>
          <p:nvPr/>
        </p:nvSpPr>
        <p:spPr>
          <a:xfrm>
            <a:off x="4251960" y="3008376"/>
            <a:ext cx="4575548" cy="25237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Aptos"/>
                <a:ea typeface="+mn-ea"/>
                <a:cs typeface="+mn-cs"/>
              </a:rPr>
              <a:t>	Waar wijkt de praktijk af van het formele uurrooster?</a:t>
            </a:r>
          </a:p>
        </p:txBody>
      </p:sp>
      <p:sp>
        <p:nvSpPr>
          <p:cNvPr id="15" name="Rounded Rectangle 14"/>
          <p:cNvSpPr/>
          <p:nvPr/>
        </p:nvSpPr>
        <p:spPr>
          <a:xfrm>
            <a:off x="621792" y="3520440"/>
            <a:ext cx="10972800" cy="50292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59536" y="355244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59536" y="3630168"/>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18" name="TextBox 17"/>
          <p:cNvSpPr txBox="1"/>
          <p:nvPr/>
        </p:nvSpPr>
        <p:spPr>
          <a:xfrm>
            <a:off x="1481328" y="3648456"/>
            <a:ext cx="1288686"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Differentieer</a:t>
            </a:r>
          </a:p>
        </p:txBody>
      </p:sp>
      <p:sp>
        <p:nvSpPr>
          <p:cNvPr id="19" name="TextBox 18"/>
          <p:cNvSpPr txBox="1"/>
          <p:nvPr/>
        </p:nvSpPr>
        <p:spPr>
          <a:xfrm>
            <a:off x="4251960" y="3648456"/>
            <a:ext cx="7019742" cy="25237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Aptos"/>
                <a:ea typeface="+mn-ea"/>
                <a:cs typeface="+mn-cs"/>
              </a:rPr>
              <a:t>	Werf, atelier, magazijn, kantoor, verplaatsing en telewerk vragen een andere aanpak.</a:t>
            </a:r>
          </a:p>
        </p:txBody>
      </p:sp>
      <p:sp>
        <p:nvSpPr>
          <p:cNvPr id="20" name="Rounded Rectangle 19"/>
          <p:cNvSpPr/>
          <p:nvPr/>
        </p:nvSpPr>
        <p:spPr>
          <a:xfrm>
            <a:off x="621792" y="4160520"/>
            <a:ext cx="10972800" cy="50292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Rounded Rectangle 20"/>
          <p:cNvSpPr/>
          <p:nvPr/>
        </p:nvSpPr>
        <p:spPr>
          <a:xfrm>
            <a:off x="859536" y="419252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TextBox 21"/>
          <p:cNvSpPr txBox="1"/>
          <p:nvPr/>
        </p:nvSpPr>
        <p:spPr>
          <a:xfrm>
            <a:off x="859536" y="4270248"/>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23" name="TextBox 22"/>
          <p:cNvSpPr txBox="1"/>
          <p:nvPr/>
        </p:nvSpPr>
        <p:spPr>
          <a:xfrm>
            <a:off x="1481328" y="4288536"/>
            <a:ext cx="2279727"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Werk de omkadering bij</a:t>
            </a:r>
          </a:p>
        </p:txBody>
      </p:sp>
      <p:sp>
        <p:nvSpPr>
          <p:cNvPr id="24" name="TextBox 23"/>
          <p:cNvSpPr txBox="1"/>
          <p:nvPr/>
        </p:nvSpPr>
        <p:spPr>
          <a:xfrm>
            <a:off x="4251960" y="4288536"/>
            <a:ext cx="6297750" cy="25237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Aptos"/>
                <a:ea typeface="+mn-ea"/>
                <a:cs typeface="+mn-cs"/>
              </a:rPr>
              <a:t>	Arbeidsreglement, overuren, bereikbaarheidsafspraken, payroll en privacy.</a:t>
            </a:r>
          </a:p>
        </p:txBody>
      </p:sp>
      <p:sp>
        <p:nvSpPr>
          <p:cNvPr id="25" name="Rounded Rectangle 24"/>
          <p:cNvSpPr/>
          <p:nvPr/>
        </p:nvSpPr>
        <p:spPr>
          <a:xfrm>
            <a:off x="621792" y="4800600"/>
            <a:ext cx="10972800" cy="50292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Rounded Rectangle 25"/>
          <p:cNvSpPr/>
          <p:nvPr/>
        </p:nvSpPr>
        <p:spPr>
          <a:xfrm>
            <a:off x="859536" y="483260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TextBox 26"/>
          <p:cNvSpPr txBox="1"/>
          <p:nvPr/>
        </p:nvSpPr>
        <p:spPr>
          <a:xfrm>
            <a:off x="859536" y="4910328"/>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28" name="TextBox 27"/>
          <p:cNvSpPr txBox="1"/>
          <p:nvPr/>
        </p:nvSpPr>
        <p:spPr>
          <a:xfrm>
            <a:off x="1481328" y="4928616"/>
            <a:ext cx="1820883"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Kies proportioneel</a:t>
            </a:r>
          </a:p>
        </p:txBody>
      </p:sp>
      <p:sp>
        <p:nvSpPr>
          <p:cNvPr id="29" name="TextBox 28"/>
          <p:cNvSpPr txBox="1"/>
          <p:nvPr/>
        </p:nvSpPr>
        <p:spPr>
          <a:xfrm>
            <a:off x="4251960" y="4928616"/>
            <a:ext cx="6580135" cy="25237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Aptos"/>
                <a:ea typeface="+mn-ea"/>
                <a:cs typeface="+mn-cs"/>
              </a:rPr>
              <a:t>	De gekozen oplossing moet werkbaar zijn voor de praktijk van de onderneming.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a:extLst>
            <a:ext uri="{FF2B5EF4-FFF2-40B4-BE49-F238E27FC236}">
              <a16:creationId xmlns:a16="http://schemas.microsoft.com/office/drawing/2014/main" id="{989E2529-0245-0973-D90A-2E3A91C917D8}"/>
            </a:ext>
          </a:extLst>
        </p:cNvPr>
        <p:cNvGrpSpPr/>
        <p:nvPr/>
      </p:nvGrpSpPr>
      <p:grpSpPr>
        <a:xfrm>
          <a:off x="0" y="0"/>
          <a:ext cx="0" cy="0"/>
          <a:chOff x="0" y="0"/>
          <a:chExt cx="0" cy="0"/>
        </a:xfrm>
      </p:grpSpPr>
      <p:sp>
        <p:nvSpPr>
          <p:cNvPr id="2" name="Ondertitel 2">
            <a:extLst>
              <a:ext uri="{FF2B5EF4-FFF2-40B4-BE49-F238E27FC236}">
                <a16:creationId xmlns:a16="http://schemas.microsoft.com/office/drawing/2014/main" id="{851375BA-0685-C8D8-1521-F791F9FD3284}"/>
              </a:ext>
            </a:extLst>
          </p:cNvPr>
          <p:cNvSpPr txBox="1">
            <a:spLocks/>
          </p:cNvSpPr>
          <p:nvPr/>
        </p:nvSpPr>
        <p:spPr>
          <a:xfrm>
            <a:off x="954350" y="3028395"/>
            <a:ext cx="10283300" cy="8012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5400" b="1" i="0" u="none" strike="noStrike" kern="1200" cap="none" spc="0" normalizeH="0" baseline="0" noProof="0" dirty="0">
                <a:ln>
                  <a:noFill/>
                </a:ln>
                <a:solidFill>
                  <a:prstClr val="white"/>
                </a:solidFill>
                <a:effectLst/>
                <a:uLnTx/>
                <a:uFillTx/>
                <a:latin typeface="Aptos Display" panose="02110004020202020204"/>
                <a:ea typeface="+mn-ea"/>
                <a:cs typeface="+mn-cs"/>
              </a:rPr>
              <a:t>Familiekrediet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BE" sz="2800" b="0" i="0" u="none" strike="noStrike" kern="1200" cap="none" spc="0" normalizeH="0" baseline="0" noProof="0" dirty="0">
              <a:ln>
                <a:noFill/>
              </a:ln>
              <a:solidFill>
                <a:srgbClr val="006666"/>
              </a:solidFill>
              <a:effectLst/>
              <a:uLnTx/>
              <a:uFillTx/>
              <a:latin typeface="Aptos" panose="02110004020202020204"/>
              <a:ea typeface="+mn-ea"/>
              <a:cs typeface="+mn-cs"/>
            </a:endParaRPr>
          </a:p>
        </p:txBody>
      </p:sp>
      <p:pic>
        <p:nvPicPr>
          <p:cNvPr id="4" name="Graphic 3" descr="Gezin met twee kinderen silhouet">
            <a:extLst>
              <a:ext uri="{FF2B5EF4-FFF2-40B4-BE49-F238E27FC236}">
                <a16:creationId xmlns:a16="http://schemas.microsoft.com/office/drawing/2014/main" id="{06B07369-3B9F-088A-04D0-C9A8415BD98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1646" y="4082968"/>
            <a:ext cx="1368707" cy="1368707"/>
          </a:xfrm>
          <a:prstGeom prst="rect">
            <a:avLst/>
          </a:prstGeom>
        </p:spPr>
      </p:pic>
      <p:grpSp>
        <p:nvGrpSpPr>
          <p:cNvPr id="7" name="Groep 6">
            <a:extLst>
              <a:ext uri="{FF2B5EF4-FFF2-40B4-BE49-F238E27FC236}">
                <a16:creationId xmlns:a16="http://schemas.microsoft.com/office/drawing/2014/main" id="{A476911B-104E-5E67-5FF7-B2398A4A0DF2}"/>
              </a:ext>
            </a:extLst>
          </p:cNvPr>
          <p:cNvGrpSpPr>
            <a:grpSpLocks noChangeAspect="1"/>
          </p:cNvGrpSpPr>
          <p:nvPr/>
        </p:nvGrpSpPr>
        <p:grpSpPr>
          <a:xfrm>
            <a:off x="4412808" y="219919"/>
            <a:ext cx="3179384" cy="1404000"/>
            <a:chOff x="1218168" y="335665"/>
            <a:chExt cx="7798512" cy="3370245"/>
          </a:xfrm>
        </p:grpSpPr>
        <p:pic>
          <p:nvPicPr>
            <p:cNvPr id="8" name="Afbeelding 7">
              <a:extLst>
                <a:ext uri="{FF2B5EF4-FFF2-40B4-BE49-F238E27FC236}">
                  <a16:creationId xmlns:a16="http://schemas.microsoft.com/office/drawing/2014/main" id="{1C22534F-795A-1055-4785-43A9DFC2BB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8168" y="335665"/>
              <a:ext cx="5242428" cy="3370245"/>
            </a:xfrm>
            <a:prstGeom prst="rect">
              <a:avLst/>
            </a:prstGeom>
          </p:spPr>
        </p:pic>
        <p:pic>
          <p:nvPicPr>
            <p:cNvPr id="9" name="Afbeelding 8">
              <a:extLst>
                <a:ext uri="{FF2B5EF4-FFF2-40B4-BE49-F238E27FC236}">
                  <a16:creationId xmlns:a16="http://schemas.microsoft.com/office/drawing/2014/main" id="{FD4FB6B9-AE35-EE86-4FFE-47045B5772F7}"/>
                </a:ext>
              </a:extLst>
            </p:cNvPr>
            <p:cNvPicPr>
              <a:picLocks noChangeAspect="1"/>
            </p:cNvPicPr>
            <p:nvPr/>
          </p:nvPicPr>
          <p:blipFill>
            <a:blip r:embed="rId5">
              <a:extLst>
                <a:ext uri="{28A0092B-C50C-407E-A947-70E740481C1C}">
                  <a14:useLocalDpi xmlns:a14="http://schemas.microsoft.com/office/drawing/2010/main" val="0"/>
                </a:ext>
              </a:extLst>
            </a:blip>
            <a:srcRect l="16090" t="15554" r="15840" b="15091"/>
            <a:stretch>
              <a:fillRect/>
            </a:stretch>
          </p:blipFill>
          <p:spPr>
            <a:xfrm>
              <a:off x="7176304" y="1180618"/>
              <a:ext cx="1840376" cy="1875098"/>
            </a:xfrm>
            <a:prstGeom prst="rect">
              <a:avLst/>
            </a:prstGeom>
          </p:spPr>
        </p:pic>
      </p:grpSp>
    </p:spTree>
    <p:extLst>
      <p:ext uri="{BB962C8B-B14F-4D97-AF65-F5344CB8AC3E}">
        <p14:creationId xmlns:p14="http://schemas.microsoft.com/office/powerpoint/2010/main" val="3998280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36D81-E743-79B4-B15C-92878BACBCAE}"/>
              </a:ext>
            </a:extLst>
          </p:cNvPr>
          <p:cNvSpPr>
            <a:spLocks noGrp="1"/>
          </p:cNvSpPr>
          <p:nvPr>
            <p:ph type="title"/>
          </p:nvPr>
        </p:nvSpPr>
        <p:spPr/>
        <p:txBody>
          <a:bodyPr/>
          <a:lstStyle/>
          <a:p>
            <a:r>
              <a:rPr lang="nl-BE" dirty="0"/>
              <a:t>Familiekrediet (2027)</a:t>
            </a:r>
          </a:p>
        </p:txBody>
      </p:sp>
      <p:sp>
        <p:nvSpPr>
          <p:cNvPr id="3" name="Tijdelijke aanduiding voor inhoud 2">
            <a:extLst>
              <a:ext uri="{FF2B5EF4-FFF2-40B4-BE49-F238E27FC236}">
                <a16:creationId xmlns:a16="http://schemas.microsoft.com/office/drawing/2014/main" id="{C0490DE2-C389-8D65-9150-AD5D4751E8FF}"/>
              </a:ext>
            </a:extLst>
          </p:cNvPr>
          <p:cNvSpPr>
            <a:spLocks noGrp="1"/>
          </p:cNvSpPr>
          <p:nvPr>
            <p:ph idx="1"/>
          </p:nvPr>
        </p:nvSpPr>
        <p:spPr/>
        <p:txBody>
          <a:bodyPr/>
          <a:lstStyle/>
          <a:p>
            <a:r>
              <a:rPr lang="nl-NL" dirty="0"/>
              <a:t>Doel =  harmonisatie van diverse verlofstelsels zoals geboorteverlof, ouderschapsverlof en tijdskrediet.</a:t>
            </a:r>
          </a:p>
          <a:p>
            <a:r>
              <a:rPr lang="nl-NL" dirty="0"/>
              <a:t>Regeling werknemers - zelfstandigen op elkaar afstemmen.</a:t>
            </a:r>
          </a:p>
          <a:p>
            <a:r>
              <a:rPr lang="nl-NL" dirty="0"/>
              <a:t>Familiekrediet om in de zorgen voor een kind te voorzien.</a:t>
            </a:r>
          </a:p>
          <a:p>
            <a:r>
              <a:rPr lang="nl-NL" dirty="0"/>
              <a:t>Voor elk kind rugzakje aan verlofrechten voor de ouders en mogelijk ook de grootouders.</a:t>
            </a:r>
          </a:p>
          <a:p>
            <a:r>
              <a:rPr lang="nl-NL" dirty="0"/>
              <a:t>5 extra dagen geboorteverlof per kind.</a:t>
            </a:r>
          </a:p>
          <a:p>
            <a:r>
              <a:rPr lang="nl-NL" dirty="0"/>
              <a:t>Bovenop de huidige regeling van geboorteverlof</a:t>
            </a:r>
          </a:p>
          <a:p>
            <a:pPr marL="457200" lvl="1" indent="0">
              <a:buNone/>
            </a:pPr>
            <a:r>
              <a:rPr lang="nl-NL" dirty="0"/>
              <a:t>Behoud stelsel 20 dagen (3 dagen klein verlet – 17 dagen mutualiteit).</a:t>
            </a:r>
          </a:p>
          <a:p>
            <a:pPr marL="0" indent="0">
              <a:buNone/>
            </a:pPr>
            <a:endParaRPr lang="nl-BE" dirty="0"/>
          </a:p>
        </p:txBody>
      </p:sp>
    </p:spTree>
    <p:extLst>
      <p:ext uri="{BB962C8B-B14F-4D97-AF65-F5344CB8AC3E}">
        <p14:creationId xmlns:p14="http://schemas.microsoft.com/office/powerpoint/2010/main" val="3878711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39BB3-8350-A827-B1A6-D79D0260F95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FEF1373-8AEF-2B38-8A70-2809B6D943DB}"/>
              </a:ext>
            </a:extLst>
          </p:cNvPr>
          <p:cNvSpPr>
            <a:spLocks noGrp="1"/>
          </p:cNvSpPr>
          <p:nvPr>
            <p:ph type="title"/>
          </p:nvPr>
        </p:nvSpPr>
        <p:spPr/>
        <p:txBody>
          <a:bodyPr/>
          <a:lstStyle/>
          <a:p>
            <a:r>
              <a:rPr lang="nl-BE" dirty="0"/>
              <a:t>Familiekrediet</a:t>
            </a:r>
          </a:p>
        </p:txBody>
      </p:sp>
      <p:sp>
        <p:nvSpPr>
          <p:cNvPr id="3" name="Tijdelijke aanduiding voor inhoud 2">
            <a:extLst>
              <a:ext uri="{FF2B5EF4-FFF2-40B4-BE49-F238E27FC236}">
                <a16:creationId xmlns:a16="http://schemas.microsoft.com/office/drawing/2014/main" id="{A383B330-E0CE-BB41-08C2-F6C5C8DF9812}"/>
              </a:ext>
            </a:extLst>
          </p:cNvPr>
          <p:cNvSpPr>
            <a:spLocks noGrp="1"/>
          </p:cNvSpPr>
          <p:nvPr>
            <p:ph idx="1"/>
          </p:nvPr>
        </p:nvSpPr>
        <p:spPr/>
        <p:txBody>
          <a:bodyPr/>
          <a:lstStyle/>
          <a:p>
            <a:r>
              <a:rPr lang="nl-NL" dirty="0"/>
              <a:t>Voor kinderen geboren in 2026.</a:t>
            </a:r>
          </a:p>
          <a:p>
            <a:r>
              <a:rPr lang="nl-NL" dirty="0"/>
              <a:t>Kan in 5 losse dagen tot 1</a:t>
            </a:r>
            <a:r>
              <a:rPr lang="nl-NL" baseline="30000" dirty="0"/>
              <a:t>ste</a:t>
            </a:r>
            <a:r>
              <a:rPr lang="nl-NL" dirty="0"/>
              <a:t> verjaardag kind opgenomen worden.</a:t>
            </a:r>
          </a:p>
          <a:p>
            <a:r>
              <a:rPr lang="nl-NL" dirty="0"/>
              <a:t>Aan vader of de </a:t>
            </a:r>
            <a:r>
              <a:rPr lang="nl-NL" dirty="0" err="1"/>
              <a:t>mee-ouder</a:t>
            </a:r>
            <a:r>
              <a:rPr lang="nl-NL" dirty="0"/>
              <a:t>/grootouders</a:t>
            </a:r>
          </a:p>
          <a:p>
            <a:r>
              <a:rPr lang="nl-NL" dirty="0"/>
              <a:t>Mogelijkheid tot overdraagbaarheid aan de moeder.</a:t>
            </a:r>
          </a:p>
          <a:p>
            <a:r>
              <a:rPr lang="nl-NL" dirty="0"/>
              <a:t>Betaling niet door de werkgever</a:t>
            </a:r>
          </a:p>
          <a:p>
            <a:r>
              <a:rPr lang="nl-NL" dirty="0"/>
              <a:t>Verdere uitwerking concrete voorwaarden en modaliteiten</a:t>
            </a:r>
          </a:p>
          <a:p>
            <a:pPr marL="0" indent="0">
              <a:buNone/>
            </a:pPr>
            <a:endParaRPr lang="nl-BE" dirty="0"/>
          </a:p>
        </p:txBody>
      </p:sp>
    </p:spTree>
    <p:extLst>
      <p:ext uri="{BB962C8B-B14F-4D97-AF65-F5344CB8AC3E}">
        <p14:creationId xmlns:p14="http://schemas.microsoft.com/office/powerpoint/2010/main" val="1464008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a:extLst>
            <a:ext uri="{FF2B5EF4-FFF2-40B4-BE49-F238E27FC236}">
              <a16:creationId xmlns:a16="http://schemas.microsoft.com/office/drawing/2014/main" id="{457F6E9D-19B8-BBA3-A198-C1847A4249AA}"/>
            </a:ext>
          </a:extLst>
        </p:cNvPr>
        <p:cNvGrpSpPr/>
        <p:nvPr/>
      </p:nvGrpSpPr>
      <p:grpSpPr>
        <a:xfrm>
          <a:off x="0" y="0"/>
          <a:ext cx="0" cy="0"/>
          <a:chOff x="0" y="0"/>
          <a:chExt cx="0" cy="0"/>
        </a:xfrm>
      </p:grpSpPr>
      <p:sp>
        <p:nvSpPr>
          <p:cNvPr id="2" name="Ondertitel 2">
            <a:extLst>
              <a:ext uri="{FF2B5EF4-FFF2-40B4-BE49-F238E27FC236}">
                <a16:creationId xmlns:a16="http://schemas.microsoft.com/office/drawing/2014/main" id="{7665B224-2B68-9D32-EF90-D5537A1BDFBE}"/>
              </a:ext>
            </a:extLst>
          </p:cNvPr>
          <p:cNvSpPr txBox="1">
            <a:spLocks/>
          </p:cNvSpPr>
          <p:nvPr/>
        </p:nvSpPr>
        <p:spPr>
          <a:xfrm>
            <a:off x="954350" y="3028395"/>
            <a:ext cx="10283300" cy="8012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5400" b="1" i="0" u="none" strike="noStrike" kern="1200" cap="none" spc="0" normalizeH="0" baseline="0" noProof="0" dirty="0">
                <a:ln>
                  <a:noFill/>
                </a:ln>
                <a:solidFill>
                  <a:prstClr val="white"/>
                </a:solidFill>
                <a:effectLst/>
                <a:uLnTx/>
                <a:uFillTx/>
                <a:latin typeface="Aptos Display" panose="02110004020202020204"/>
                <a:ea typeface="+mn-ea"/>
                <a:cs typeface="+mn-cs"/>
              </a:rPr>
              <a:t>Vlaams opleidingsverlof</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BE" sz="2800" b="0" i="0" u="none" strike="noStrike" kern="1200" cap="none" spc="0" normalizeH="0" baseline="0" noProof="0" dirty="0">
              <a:ln>
                <a:noFill/>
              </a:ln>
              <a:solidFill>
                <a:srgbClr val="006666"/>
              </a:solidFill>
              <a:effectLst/>
              <a:uLnTx/>
              <a:uFillTx/>
              <a:latin typeface="Aptos" panose="02110004020202020204"/>
              <a:ea typeface="+mn-ea"/>
              <a:cs typeface="+mn-cs"/>
            </a:endParaRPr>
          </a:p>
        </p:txBody>
      </p:sp>
      <p:pic>
        <p:nvPicPr>
          <p:cNvPr id="4" name="Graphic 3" descr="Studentenbaret bij afstuderen silhouet">
            <a:extLst>
              <a:ext uri="{FF2B5EF4-FFF2-40B4-BE49-F238E27FC236}">
                <a16:creationId xmlns:a16="http://schemas.microsoft.com/office/drawing/2014/main" id="{27BBA58C-EF8E-D079-E32E-45E725A7C7D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1646" y="4082968"/>
            <a:ext cx="1368707" cy="1368707"/>
          </a:xfrm>
          <a:prstGeom prst="rect">
            <a:avLst/>
          </a:prstGeom>
        </p:spPr>
      </p:pic>
      <p:grpSp>
        <p:nvGrpSpPr>
          <p:cNvPr id="7" name="Groep 6">
            <a:extLst>
              <a:ext uri="{FF2B5EF4-FFF2-40B4-BE49-F238E27FC236}">
                <a16:creationId xmlns:a16="http://schemas.microsoft.com/office/drawing/2014/main" id="{90FB2605-AE75-9681-F6BF-F7BE57FA2317}"/>
              </a:ext>
            </a:extLst>
          </p:cNvPr>
          <p:cNvGrpSpPr>
            <a:grpSpLocks noChangeAspect="1"/>
          </p:cNvGrpSpPr>
          <p:nvPr/>
        </p:nvGrpSpPr>
        <p:grpSpPr>
          <a:xfrm>
            <a:off x="4412808" y="219919"/>
            <a:ext cx="3179384" cy="1404000"/>
            <a:chOff x="1218168" y="335665"/>
            <a:chExt cx="7798512" cy="3370245"/>
          </a:xfrm>
        </p:grpSpPr>
        <p:pic>
          <p:nvPicPr>
            <p:cNvPr id="8" name="Afbeelding 7">
              <a:extLst>
                <a:ext uri="{FF2B5EF4-FFF2-40B4-BE49-F238E27FC236}">
                  <a16:creationId xmlns:a16="http://schemas.microsoft.com/office/drawing/2014/main" id="{80F5D041-709D-7959-8FF6-EE59D0F7AD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8168" y="335665"/>
              <a:ext cx="5242428" cy="3370245"/>
            </a:xfrm>
            <a:prstGeom prst="rect">
              <a:avLst/>
            </a:prstGeom>
          </p:spPr>
        </p:pic>
        <p:pic>
          <p:nvPicPr>
            <p:cNvPr id="9" name="Afbeelding 8">
              <a:extLst>
                <a:ext uri="{FF2B5EF4-FFF2-40B4-BE49-F238E27FC236}">
                  <a16:creationId xmlns:a16="http://schemas.microsoft.com/office/drawing/2014/main" id="{197EA999-FF76-6CF9-FA0E-04AD1430E51C}"/>
                </a:ext>
              </a:extLst>
            </p:cNvPr>
            <p:cNvPicPr>
              <a:picLocks noChangeAspect="1"/>
            </p:cNvPicPr>
            <p:nvPr/>
          </p:nvPicPr>
          <p:blipFill>
            <a:blip r:embed="rId5">
              <a:extLst>
                <a:ext uri="{28A0092B-C50C-407E-A947-70E740481C1C}">
                  <a14:useLocalDpi xmlns:a14="http://schemas.microsoft.com/office/drawing/2010/main" val="0"/>
                </a:ext>
              </a:extLst>
            </a:blip>
            <a:srcRect l="16090" t="15554" r="15840" b="15091"/>
            <a:stretch>
              <a:fillRect/>
            </a:stretch>
          </p:blipFill>
          <p:spPr>
            <a:xfrm>
              <a:off x="7176304" y="1180618"/>
              <a:ext cx="1840376" cy="1875098"/>
            </a:xfrm>
            <a:prstGeom prst="rect">
              <a:avLst/>
            </a:prstGeom>
          </p:spPr>
        </p:pic>
      </p:grpSp>
    </p:spTree>
    <p:extLst>
      <p:ext uri="{BB962C8B-B14F-4D97-AF65-F5344CB8AC3E}">
        <p14:creationId xmlns:p14="http://schemas.microsoft.com/office/powerpoint/2010/main" val="3341901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8DE253-FFA5-1F99-EB15-6F7650BC570D}"/>
              </a:ext>
            </a:extLst>
          </p:cNvPr>
          <p:cNvSpPr>
            <a:spLocks noGrp="1"/>
          </p:cNvSpPr>
          <p:nvPr>
            <p:ph type="title"/>
          </p:nvPr>
        </p:nvSpPr>
        <p:spPr/>
        <p:txBody>
          <a:bodyPr/>
          <a:lstStyle/>
          <a:p>
            <a:r>
              <a:rPr lang="nl-BE" dirty="0"/>
              <a:t>Vlaams Opleidingsverlof -  principes</a:t>
            </a:r>
          </a:p>
        </p:txBody>
      </p:sp>
      <p:sp>
        <p:nvSpPr>
          <p:cNvPr id="3" name="Tijdelijke aanduiding voor inhoud 2">
            <a:extLst>
              <a:ext uri="{FF2B5EF4-FFF2-40B4-BE49-F238E27FC236}">
                <a16:creationId xmlns:a16="http://schemas.microsoft.com/office/drawing/2014/main" id="{5140C606-00BD-7ADE-0D69-DB68D2CDF57A}"/>
              </a:ext>
            </a:extLst>
          </p:cNvPr>
          <p:cNvSpPr>
            <a:spLocks noGrp="1"/>
          </p:cNvSpPr>
          <p:nvPr>
            <p:ph idx="1"/>
          </p:nvPr>
        </p:nvSpPr>
        <p:spPr>
          <a:xfrm>
            <a:off x="236983" y="1468323"/>
            <a:ext cx="11718034" cy="4631736"/>
          </a:xfrm>
        </p:spPr>
        <p:txBody>
          <a:bodyPr>
            <a:normAutofit fontScale="77500" lnSpcReduction="20000"/>
          </a:bodyPr>
          <a:lstStyle/>
          <a:p>
            <a:r>
              <a:rPr lang="nl-BE" dirty="0"/>
              <a:t>Voorwaarden :</a:t>
            </a:r>
          </a:p>
          <a:p>
            <a:pPr lvl="1"/>
            <a:r>
              <a:rPr lang="nl-BE" dirty="0"/>
              <a:t>Een door de overheid erkende arbeidsmarktgerichte of loopbaangerichte opleiding volgen </a:t>
            </a:r>
          </a:p>
          <a:p>
            <a:pPr marL="457200" lvl="1" indent="0">
              <a:buNone/>
            </a:pPr>
            <a:r>
              <a:rPr lang="nl-BE" dirty="0"/>
              <a:t>	(zie Vlaamse opleidingsdatabank - https://www.vlaanderen.be/opleidingsdatabank )</a:t>
            </a:r>
          </a:p>
          <a:p>
            <a:pPr lvl="1"/>
            <a:r>
              <a:rPr lang="nl-BE" dirty="0"/>
              <a:t>Opleiding moet minstens 32  uur omvatten </a:t>
            </a:r>
          </a:p>
          <a:p>
            <a:pPr lvl="1"/>
            <a:r>
              <a:rPr lang="nl-BE" dirty="0"/>
              <a:t>Recht op verlof = maximaal 125 u/jaar</a:t>
            </a:r>
          </a:p>
          <a:p>
            <a:pPr lvl="1"/>
            <a:r>
              <a:rPr lang="nl-BE" dirty="0"/>
              <a:t>Met een volledige dagtaak verbonden zijn door één of meerdere arbeidsovereenkomsten(ook voor bepaalde deeltijdsen)</a:t>
            </a:r>
          </a:p>
          <a:p>
            <a:pPr marL="457200" lvl="1" indent="0">
              <a:buNone/>
            </a:pPr>
            <a:endParaRPr lang="nl-BE" dirty="0"/>
          </a:p>
          <a:p>
            <a:r>
              <a:rPr lang="nl-BE" dirty="0"/>
              <a:t>Werkgever moet verplicht op verzoek ingaan indien belanghebbende en gevolgde opleiding aan vermelde voorwaarden voldoet</a:t>
            </a:r>
          </a:p>
          <a:p>
            <a:pPr marL="0" indent="0">
              <a:buNone/>
            </a:pPr>
            <a:endParaRPr lang="nl-BE" dirty="0"/>
          </a:p>
          <a:p>
            <a:r>
              <a:rPr lang="nl-BE" b="1" dirty="0"/>
              <a:t>Recht op loon </a:t>
            </a:r>
            <a:r>
              <a:rPr lang="nl-BE" dirty="0"/>
              <a:t>tijdens duur afwezigheid,  mogelijk begrensd  tot € 3.864 bruto per maand </a:t>
            </a:r>
          </a:p>
          <a:p>
            <a:endParaRPr lang="nl-BE" dirty="0"/>
          </a:p>
          <a:p>
            <a:r>
              <a:rPr lang="nl-BE" dirty="0"/>
              <a:t>Werkgever kan </a:t>
            </a:r>
            <a:r>
              <a:rPr lang="nl-BE" b="1" dirty="0"/>
              <a:t>gedeeltelijke terugbetaling </a:t>
            </a:r>
            <a:r>
              <a:rPr lang="nl-BE" dirty="0"/>
              <a:t>aanvragen voor lonen en sociale bijdragen via de Vlaamse overheid </a:t>
            </a:r>
          </a:p>
          <a:p>
            <a:pPr marL="0" indent="0">
              <a:buNone/>
            </a:pPr>
            <a:endParaRPr lang="nl-BE" dirty="0"/>
          </a:p>
          <a:p>
            <a:pPr marL="0" indent="0">
              <a:buNone/>
            </a:pPr>
            <a:endParaRPr lang="nl-BE" dirty="0"/>
          </a:p>
          <a:p>
            <a:endParaRPr lang="nl-BE" dirty="0"/>
          </a:p>
          <a:p>
            <a:pPr lvl="1"/>
            <a:endParaRPr lang="nl-BE" dirty="0"/>
          </a:p>
        </p:txBody>
      </p:sp>
    </p:spTree>
    <p:extLst>
      <p:ext uri="{BB962C8B-B14F-4D97-AF65-F5344CB8AC3E}">
        <p14:creationId xmlns:p14="http://schemas.microsoft.com/office/powerpoint/2010/main" val="21768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2DB82C-ACAB-1705-1BEF-73CEF95A9F20}"/>
              </a:ext>
            </a:extLst>
          </p:cNvPr>
          <p:cNvSpPr>
            <a:spLocks noGrp="1"/>
          </p:cNvSpPr>
          <p:nvPr>
            <p:ph type="title"/>
          </p:nvPr>
        </p:nvSpPr>
        <p:spPr/>
        <p:txBody>
          <a:bodyPr/>
          <a:lstStyle/>
          <a:p>
            <a:r>
              <a:rPr lang="nl-BE" dirty="0"/>
              <a:t>Vlaams Opleidingsverlof -  wijzigingen</a:t>
            </a:r>
          </a:p>
        </p:txBody>
      </p:sp>
      <p:sp>
        <p:nvSpPr>
          <p:cNvPr id="3" name="Tijdelijke aanduiding voor inhoud 2">
            <a:extLst>
              <a:ext uri="{FF2B5EF4-FFF2-40B4-BE49-F238E27FC236}">
                <a16:creationId xmlns:a16="http://schemas.microsoft.com/office/drawing/2014/main" id="{C3E4C838-5DEC-7749-BE55-F067AE8A4D1A}"/>
              </a:ext>
            </a:extLst>
          </p:cNvPr>
          <p:cNvSpPr>
            <a:spLocks noGrp="1"/>
          </p:cNvSpPr>
          <p:nvPr>
            <p:ph idx="1"/>
          </p:nvPr>
        </p:nvSpPr>
        <p:spPr/>
        <p:txBody>
          <a:bodyPr>
            <a:normAutofit/>
          </a:bodyPr>
          <a:lstStyle/>
          <a:p>
            <a:r>
              <a:rPr lang="nl-BE" dirty="0"/>
              <a:t>Arbeidsmarktgerichte opleidingen  -  nieuwe criteria</a:t>
            </a:r>
          </a:p>
          <a:p>
            <a:pPr lvl="1"/>
            <a:r>
              <a:rPr lang="nl-BE" dirty="0"/>
              <a:t>basiscompetenties -  taal -  knelpuntberoepen – klimaat- of energietransitie  -digitale transitie -  STEM -  mentoropleidingen – inspelen op toekomstige competentietekorten – sociaal overleg op ondernemingsniveau  - 1</a:t>
            </a:r>
            <a:r>
              <a:rPr lang="nl-BE" baseline="30000" dirty="0"/>
              <a:t>ste</a:t>
            </a:r>
            <a:r>
              <a:rPr lang="nl-BE" dirty="0"/>
              <a:t> diploma secundair onderwijs</a:t>
            </a:r>
          </a:p>
          <a:p>
            <a:r>
              <a:rPr lang="nl-BE" dirty="0"/>
              <a:t>Uitgesloten opleidingen:</a:t>
            </a:r>
          </a:p>
          <a:p>
            <a:pPr lvl="1"/>
            <a:r>
              <a:rPr lang="nl-BE" dirty="0"/>
              <a:t>Opleidingen om het werk uit te voeren waarvoor men werd aangenomen en waarvoor er een wettelijke verplichting geldt, komen niet meer in aanmerking</a:t>
            </a:r>
          </a:p>
          <a:p>
            <a:pPr lvl="1"/>
            <a:r>
              <a:rPr lang="nl-BE" dirty="0"/>
              <a:t>Noodzakelijke aanpassingsopleidingen om het werk uit te voeren in de huidige functie</a:t>
            </a:r>
          </a:p>
          <a:p>
            <a:pPr lvl="1"/>
            <a:r>
              <a:rPr lang="nl-BE" dirty="0"/>
              <a:t>Onthaaltrajecten, lunch- and-</a:t>
            </a:r>
            <a:r>
              <a:rPr lang="nl-BE" dirty="0" err="1"/>
              <a:t>learnsessies</a:t>
            </a:r>
            <a:r>
              <a:rPr lang="nl-BE" dirty="0"/>
              <a:t> -  lerend netwerken -  bedrijfstheater		</a:t>
            </a:r>
          </a:p>
        </p:txBody>
      </p:sp>
    </p:spTree>
    <p:extLst>
      <p:ext uri="{BB962C8B-B14F-4D97-AF65-F5344CB8AC3E}">
        <p14:creationId xmlns:p14="http://schemas.microsoft.com/office/powerpoint/2010/main" val="2459001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6446D0-DA0A-B8A7-7CFF-879A8DFBFFC5}"/>
              </a:ext>
            </a:extLst>
          </p:cNvPr>
          <p:cNvSpPr>
            <a:spLocks noGrp="1"/>
          </p:cNvSpPr>
          <p:nvPr>
            <p:ph type="title"/>
          </p:nvPr>
        </p:nvSpPr>
        <p:spPr/>
        <p:txBody>
          <a:bodyPr/>
          <a:lstStyle/>
          <a:p>
            <a:r>
              <a:rPr lang="nl-BE" dirty="0"/>
              <a:t>Vlaams Opleidingsverlof -  wijzigingen</a:t>
            </a:r>
          </a:p>
        </p:txBody>
      </p:sp>
      <p:sp>
        <p:nvSpPr>
          <p:cNvPr id="3" name="Tijdelijke aanduiding voor inhoud 2">
            <a:extLst>
              <a:ext uri="{FF2B5EF4-FFF2-40B4-BE49-F238E27FC236}">
                <a16:creationId xmlns:a16="http://schemas.microsoft.com/office/drawing/2014/main" id="{65393661-1428-94F7-587E-30F375AE5E5F}"/>
              </a:ext>
            </a:extLst>
          </p:cNvPr>
          <p:cNvSpPr>
            <a:spLocks noGrp="1"/>
          </p:cNvSpPr>
          <p:nvPr>
            <p:ph idx="1"/>
          </p:nvPr>
        </p:nvSpPr>
        <p:spPr/>
        <p:txBody>
          <a:bodyPr/>
          <a:lstStyle/>
          <a:p>
            <a:r>
              <a:rPr lang="nl-BE" dirty="0"/>
              <a:t>Preadvies voor bedrijfsinterne opleidingen</a:t>
            </a:r>
          </a:p>
          <a:p>
            <a:pPr lvl="1"/>
            <a:r>
              <a:rPr lang="nl-BE" dirty="0"/>
              <a:t>Werknemers met bepaald functieprofiel -  huidige functie -  instructeur  =  eigen werknemer  </a:t>
            </a:r>
          </a:p>
          <a:p>
            <a:r>
              <a:rPr lang="nl-BE" dirty="0"/>
              <a:t>Maximum aantal uur en initiatiefrecht</a:t>
            </a:r>
          </a:p>
          <a:p>
            <a:pPr lvl="1"/>
            <a:r>
              <a:rPr lang="nl-BE" dirty="0"/>
              <a:t>125 uur/schooljaar</a:t>
            </a:r>
          </a:p>
          <a:p>
            <a:pPr lvl="1"/>
            <a:r>
              <a:rPr lang="nl-BE" dirty="0"/>
              <a:t>Bijkomend maximum van 125 uur voor een opleiding die een werknemer volgt op voorstel van de werkgever</a:t>
            </a:r>
          </a:p>
          <a:p>
            <a:pPr lvl="1"/>
            <a:r>
              <a:rPr lang="nl-BE" dirty="0"/>
              <a:t>Naar rato van contractuele tewerkstellingsbreuk</a:t>
            </a:r>
          </a:p>
          <a:p>
            <a:pPr lvl="1"/>
            <a:r>
              <a:rPr lang="nl-BE" dirty="0"/>
              <a:t>Minimaal 50% tewerkstelling van een voltijdse tewerkstelling (basis  = DMFA maart) </a:t>
            </a:r>
            <a:r>
              <a:rPr lang="nl-BE" dirty="0" err="1"/>
              <a:t>ipv</a:t>
            </a:r>
            <a:r>
              <a:rPr lang="nl-BE" dirty="0"/>
              <a:t> 80% vroeger</a:t>
            </a:r>
          </a:p>
        </p:txBody>
      </p:sp>
    </p:spTree>
    <p:extLst>
      <p:ext uri="{BB962C8B-B14F-4D97-AF65-F5344CB8AC3E}">
        <p14:creationId xmlns:p14="http://schemas.microsoft.com/office/powerpoint/2010/main" val="1699734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46F2BA-3CB6-514E-344A-94687E234626}"/>
              </a:ext>
            </a:extLst>
          </p:cNvPr>
          <p:cNvSpPr>
            <a:spLocks noGrp="1"/>
          </p:cNvSpPr>
          <p:nvPr>
            <p:ph type="title"/>
          </p:nvPr>
        </p:nvSpPr>
        <p:spPr/>
        <p:txBody>
          <a:bodyPr/>
          <a:lstStyle/>
          <a:p>
            <a:r>
              <a:rPr lang="nl-BE" dirty="0"/>
              <a:t>Vlaams Opleidingsverlof -  wijzigingen</a:t>
            </a:r>
          </a:p>
        </p:txBody>
      </p:sp>
      <p:sp>
        <p:nvSpPr>
          <p:cNvPr id="3" name="Tijdelijke aanduiding voor inhoud 2">
            <a:extLst>
              <a:ext uri="{FF2B5EF4-FFF2-40B4-BE49-F238E27FC236}">
                <a16:creationId xmlns:a16="http://schemas.microsoft.com/office/drawing/2014/main" id="{2CAC9C5A-A773-17F7-35EC-E198991D4814}"/>
              </a:ext>
            </a:extLst>
          </p:cNvPr>
          <p:cNvSpPr>
            <a:spLocks noGrp="1"/>
          </p:cNvSpPr>
          <p:nvPr>
            <p:ph idx="1"/>
          </p:nvPr>
        </p:nvSpPr>
        <p:spPr/>
        <p:txBody>
          <a:bodyPr/>
          <a:lstStyle/>
          <a:p>
            <a:r>
              <a:rPr lang="nl-BE" dirty="0"/>
              <a:t>Aanvraag via digitaal platform binnen 3  maand na start opleiding </a:t>
            </a:r>
          </a:p>
          <a:p>
            <a:pPr marL="457200" lvl="1" indent="0">
              <a:buNone/>
            </a:pPr>
            <a:r>
              <a:rPr lang="nl-BE" sz="1800" dirty="0"/>
              <a:t>(praktisch pas vanaf 15/10/2026)</a:t>
            </a:r>
          </a:p>
          <a:p>
            <a:r>
              <a:rPr lang="nl-BE" dirty="0"/>
              <a:t>Bedrijfsinterne opleiding : preadvies moet eerst geregistreerd worden – kan pas doorgaan na gunstig preadvies !</a:t>
            </a:r>
          </a:p>
          <a:p>
            <a:r>
              <a:rPr lang="nl-BE" dirty="0"/>
              <a:t>Aanwezigheidsuren in de opleiding (samenvallend met een werkdag)</a:t>
            </a:r>
          </a:p>
          <a:p>
            <a:pPr lvl="1"/>
            <a:r>
              <a:rPr lang="nl-BE" dirty="0"/>
              <a:t>Enkel werkelijke aanwezigheidsuren in de opleiding tellen</a:t>
            </a:r>
          </a:p>
          <a:p>
            <a:r>
              <a:rPr lang="nl-BE" dirty="0"/>
              <a:t>Terugbetaling  : forfaitair bedrag van € 24,50 /uur</a:t>
            </a:r>
          </a:p>
          <a:p>
            <a:r>
              <a:rPr lang="nl-BE" dirty="0"/>
              <a:t>Sancties toegevoegd voor opleidingsverstrekkers die hun verplichtingen niet naleven</a:t>
            </a:r>
          </a:p>
        </p:txBody>
      </p:sp>
    </p:spTree>
    <p:extLst>
      <p:ext uri="{BB962C8B-B14F-4D97-AF65-F5344CB8AC3E}">
        <p14:creationId xmlns:p14="http://schemas.microsoft.com/office/powerpoint/2010/main" val="1539883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a:extLst>
            <a:ext uri="{FF2B5EF4-FFF2-40B4-BE49-F238E27FC236}">
              <a16:creationId xmlns:a16="http://schemas.microsoft.com/office/drawing/2014/main" id="{96D3B4D1-0856-F311-6A2C-E659A96B80CC}"/>
            </a:ext>
          </a:extLst>
        </p:cNvPr>
        <p:cNvGrpSpPr/>
        <p:nvPr/>
      </p:nvGrpSpPr>
      <p:grpSpPr>
        <a:xfrm>
          <a:off x="0" y="0"/>
          <a:ext cx="0" cy="0"/>
          <a:chOff x="0" y="0"/>
          <a:chExt cx="0" cy="0"/>
        </a:xfrm>
      </p:grpSpPr>
      <p:sp>
        <p:nvSpPr>
          <p:cNvPr id="2" name="Ondertitel 2">
            <a:extLst>
              <a:ext uri="{FF2B5EF4-FFF2-40B4-BE49-F238E27FC236}">
                <a16:creationId xmlns:a16="http://schemas.microsoft.com/office/drawing/2014/main" id="{8D0044B2-9B5D-9A3A-49BE-12111DC8EE60}"/>
              </a:ext>
            </a:extLst>
          </p:cNvPr>
          <p:cNvSpPr txBox="1">
            <a:spLocks/>
          </p:cNvSpPr>
          <p:nvPr/>
        </p:nvSpPr>
        <p:spPr>
          <a:xfrm>
            <a:off x="954350" y="3028395"/>
            <a:ext cx="10283300" cy="8012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BE" sz="5400" b="1" dirty="0">
                <a:solidFill>
                  <a:prstClr val="white"/>
                </a:solidFill>
                <a:latin typeface="Aptos Display" panose="02110004020202020204"/>
              </a:rPr>
              <a:t>De AI-verordening</a:t>
            </a:r>
            <a:endParaRPr kumimoji="0" lang="nl-BE" sz="5400" b="1" i="0" u="none" strike="noStrike" kern="1200" cap="none" spc="0" normalizeH="0" baseline="0" noProof="0" dirty="0">
              <a:ln>
                <a:noFill/>
              </a:ln>
              <a:solidFill>
                <a:prstClr val="white"/>
              </a:solidFill>
              <a:effectLst/>
              <a:uLnTx/>
              <a:uFillTx/>
              <a:latin typeface="Aptos Display"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BE" sz="2800" b="0" i="0" u="none" strike="noStrike" kern="1200" cap="none" spc="0" normalizeH="0" baseline="0" noProof="0" dirty="0">
              <a:ln>
                <a:noFill/>
              </a:ln>
              <a:solidFill>
                <a:srgbClr val="006666"/>
              </a:solidFill>
              <a:effectLst/>
              <a:uLnTx/>
              <a:uFillTx/>
              <a:latin typeface="Aptos" panose="02110004020202020204"/>
              <a:ea typeface="+mn-ea"/>
              <a:cs typeface="+mn-cs"/>
            </a:endParaRPr>
          </a:p>
        </p:txBody>
      </p:sp>
      <p:pic>
        <p:nvPicPr>
          <p:cNvPr id="4" name="Graphic 3" descr="Verbindingen silhouet">
            <a:extLst>
              <a:ext uri="{FF2B5EF4-FFF2-40B4-BE49-F238E27FC236}">
                <a16:creationId xmlns:a16="http://schemas.microsoft.com/office/drawing/2014/main" id="{0546FA97-F1A5-48E0-0A4C-64CA9FB7B18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411646" y="4082968"/>
            <a:ext cx="1368707" cy="1368707"/>
          </a:xfrm>
          <a:prstGeom prst="rect">
            <a:avLst/>
          </a:prstGeom>
        </p:spPr>
      </p:pic>
      <p:grpSp>
        <p:nvGrpSpPr>
          <p:cNvPr id="7" name="Groep 6">
            <a:extLst>
              <a:ext uri="{FF2B5EF4-FFF2-40B4-BE49-F238E27FC236}">
                <a16:creationId xmlns:a16="http://schemas.microsoft.com/office/drawing/2014/main" id="{C1D5F98F-DFD4-AE1A-8A01-6BCACB5B7889}"/>
              </a:ext>
            </a:extLst>
          </p:cNvPr>
          <p:cNvGrpSpPr>
            <a:grpSpLocks noChangeAspect="1"/>
          </p:cNvGrpSpPr>
          <p:nvPr/>
        </p:nvGrpSpPr>
        <p:grpSpPr>
          <a:xfrm>
            <a:off x="4412808" y="219919"/>
            <a:ext cx="3179384" cy="1404000"/>
            <a:chOff x="1218168" y="335665"/>
            <a:chExt cx="7798512" cy="3370245"/>
          </a:xfrm>
        </p:grpSpPr>
        <p:pic>
          <p:nvPicPr>
            <p:cNvPr id="8" name="Afbeelding 7">
              <a:extLst>
                <a:ext uri="{FF2B5EF4-FFF2-40B4-BE49-F238E27FC236}">
                  <a16:creationId xmlns:a16="http://schemas.microsoft.com/office/drawing/2014/main" id="{13FE8239-EF6E-6909-BDCD-3CAD7B009C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8168" y="335665"/>
              <a:ext cx="5242428" cy="3370245"/>
            </a:xfrm>
            <a:prstGeom prst="rect">
              <a:avLst/>
            </a:prstGeom>
          </p:spPr>
        </p:pic>
        <p:pic>
          <p:nvPicPr>
            <p:cNvPr id="9" name="Afbeelding 8">
              <a:extLst>
                <a:ext uri="{FF2B5EF4-FFF2-40B4-BE49-F238E27FC236}">
                  <a16:creationId xmlns:a16="http://schemas.microsoft.com/office/drawing/2014/main" id="{8A4B19AC-A913-9B81-E3C1-395A369FD4A0}"/>
                </a:ext>
              </a:extLst>
            </p:cNvPr>
            <p:cNvPicPr>
              <a:picLocks noChangeAspect="1"/>
            </p:cNvPicPr>
            <p:nvPr/>
          </p:nvPicPr>
          <p:blipFill>
            <a:blip r:embed="rId4">
              <a:extLst>
                <a:ext uri="{28A0092B-C50C-407E-A947-70E740481C1C}">
                  <a14:useLocalDpi xmlns:a14="http://schemas.microsoft.com/office/drawing/2010/main" val="0"/>
                </a:ext>
              </a:extLst>
            </a:blip>
            <a:srcRect l="16090" t="15554" r="15840" b="15091"/>
            <a:stretch>
              <a:fillRect/>
            </a:stretch>
          </p:blipFill>
          <p:spPr>
            <a:xfrm>
              <a:off x="7176304" y="1180618"/>
              <a:ext cx="1840376" cy="1875098"/>
            </a:xfrm>
            <a:prstGeom prst="rect">
              <a:avLst/>
            </a:prstGeom>
          </p:spPr>
        </p:pic>
      </p:grpSp>
    </p:spTree>
    <p:extLst>
      <p:ext uri="{BB962C8B-B14F-4D97-AF65-F5344CB8AC3E}">
        <p14:creationId xmlns:p14="http://schemas.microsoft.com/office/powerpoint/2010/main" val="410321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3540008" cy="46782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AI in de onderneming</a:t>
            </a:r>
          </a:p>
        </p:txBody>
      </p:sp>
      <p:sp>
        <p:nvSpPr>
          <p:cNvPr id="4" name="TextBox 3"/>
          <p:cNvSpPr txBox="1"/>
          <p:nvPr/>
        </p:nvSpPr>
        <p:spPr>
          <a:xfrm>
            <a:off x="384048" y="1682496"/>
            <a:ext cx="8075672" cy="329321"/>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900" b="1" i="0" u="none" strike="noStrike" kern="1200" cap="none" spc="0" normalizeH="0" baseline="0" noProof="0" dirty="0">
                <a:ln>
                  <a:noFill/>
                </a:ln>
                <a:solidFill>
                  <a:srgbClr val="161F27"/>
                </a:solidFill>
                <a:effectLst/>
                <a:uLnTx/>
                <a:uFillTx/>
                <a:latin typeface="Aptos"/>
                <a:ea typeface="+mn-ea"/>
                <a:cs typeface="+mn-cs"/>
              </a:rPr>
              <a:t>De AI-verordening (AI-act): wie AI gebruikt, heeft verantwoordelijkheden.</a:t>
            </a:r>
          </a:p>
        </p:txBody>
      </p:sp>
      <p:sp>
        <p:nvSpPr>
          <p:cNvPr id="5" name="Rounded Rectangle 4"/>
          <p:cNvSpPr/>
          <p:nvPr/>
        </p:nvSpPr>
        <p:spPr>
          <a:xfrm>
            <a:off x="384048" y="2423160"/>
            <a:ext cx="3474720" cy="1993392"/>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5234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640080" y="2834639"/>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252728" y="2798064"/>
            <a:ext cx="1614288"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AI is al aanwezig</a:t>
            </a:r>
          </a:p>
        </p:txBody>
      </p:sp>
      <p:sp>
        <p:nvSpPr>
          <p:cNvPr id="9" name="TextBox 8"/>
          <p:cNvSpPr txBox="1"/>
          <p:nvPr/>
        </p:nvSpPr>
        <p:spPr>
          <a:xfrm>
            <a:off x="640080" y="3547872"/>
            <a:ext cx="2690608" cy="72943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Chatbots, vertaaltools,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err="1">
                <a:ln>
                  <a:noFill/>
                </a:ln>
                <a:effectLst/>
                <a:uLnTx/>
                <a:uFillTx/>
                <a:latin typeface="Aptos"/>
                <a:ea typeface="+mn-ea"/>
                <a:cs typeface="+mn-cs"/>
              </a:rPr>
              <a:t>CoPilot</a:t>
            </a:r>
            <a:r>
              <a:rPr kumimoji="0" lang="nl-BE" sz="1500" b="0" i="0" u="none" strike="noStrike" kern="1200" cap="none" spc="0" normalizeH="0" baseline="0" noProof="0" dirty="0">
                <a:ln>
                  <a:noFill/>
                </a:ln>
                <a:effectLst/>
                <a:uLnTx/>
                <a:uFillTx/>
                <a:latin typeface="Aptos"/>
                <a:ea typeface="+mn-ea"/>
                <a:cs typeface="+mn-cs"/>
              </a:rPr>
              <a:t>-functies en AI in HR- of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projectsoftware.</a:t>
            </a:r>
          </a:p>
        </p:txBody>
      </p:sp>
      <p:sp>
        <p:nvSpPr>
          <p:cNvPr id="10" name="Rounded Rectangle 9"/>
          <p:cNvSpPr/>
          <p:nvPr/>
        </p:nvSpPr>
        <p:spPr>
          <a:xfrm>
            <a:off x="4270248" y="2423160"/>
            <a:ext cx="3474720" cy="1993392"/>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80" y="275234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80" y="2834639"/>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5138928" y="2798064"/>
            <a:ext cx="2381293"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Bestaande regels gelden</a:t>
            </a:r>
          </a:p>
        </p:txBody>
      </p:sp>
      <p:sp>
        <p:nvSpPr>
          <p:cNvPr id="14" name="TextBox 13"/>
          <p:cNvSpPr txBox="1"/>
          <p:nvPr/>
        </p:nvSpPr>
        <p:spPr>
          <a:xfrm>
            <a:off x="4526280" y="3547872"/>
            <a:ext cx="2681632" cy="49859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GDPR, intellectuele eigendom, </a:t>
            </a:r>
          </a:p>
          <a:p>
            <a:pPr marL="0" marR="0" lvl="0" indent="0" algn="l" defTabSz="457200" rtl="0" eaLnBrk="1" fontAlgn="auto" latinLnBrk="0" hangingPunct="1">
              <a:lnSpc>
                <a:spcPct val="100000"/>
              </a:lnSpc>
              <a:spcBef>
                <a:spcPts val="0"/>
              </a:spcBef>
              <a:spcAft>
                <a:spcPts val="0"/>
              </a:spcAft>
              <a:buClrTx/>
              <a:buSzTx/>
              <a:buFontTx/>
              <a:buNone/>
              <a:tabLst/>
              <a:defRPr/>
            </a:pPr>
            <a:r>
              <a:rPr lang="nl-BE" sz="1500" noProof="0" dirty="0">
                <a:latin typeface="Aptos"/>
              </a:rPr>
              <a:t>e</a:t>
            </a:r>
            <a:r>
              <a:rPr kumimoji="0" lang="nl-BE" sz="1500" b="0" i="0" u="none" strike="noStrike" kern="1200" cap="none" spc="0" normalizeH="0" baseline="0" noProof="0" dirty="0">
                <a:ln>
                  <a:noFill/>
                </a:ln>
                <a:effectLst/>
                <a:uLnTx/>
                <a:uFillTx/>
                <a:latin typeface="Aptos"/>
                <a:ea typeface="+mn-ea"/>
                <a:cs typeface="+mn-cs"/>
              </a:rPr>
              <a:t>n aansprakelijkheid.</a:t>
            </a:r>
          </a:p>
        </p:txBody>
      </p:sp>
      <p:sp>
        <p:nvSpPr>
          <p:cNvPr id="15" name="Rounded Rectangle 14"/>
          <p:cNvSpPr/>
          <p:nvPr/>
        </p:nvSpPr>
        <p:spPr>
          <a:xfrm>
            <a:off x="8156448" y="2423160"/>
            <a:ext cx="3474720" cy="1993392"/>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12480" y="275234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0" y="2834639"/>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9025128" y="2798064"/>
            <a:ext cx="2148793"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AI Act voegt regels toe</a:t>
            </a:r>
          </a:p>
        </p:txBody>
      </p:sp>
      <p:sp>
        <p:nvSpPr>
          <p:cNvPr id="19" name="TextBox 18"/>
          <p:cNvSpPr txBox="1"/>
          <p:nvPr/>
        </p:nvSpPr>
        <p:spPr>
          <a:xfrm>
            <a:off x="8412480" y="3547872"/>
            <a:ext cx="3042436" cy="72943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Risico-gebaseerde Europese regels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voor veilige, transparante 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mensgerichte AI.</a:t>
            </a:r>
          </a:p>
        </p:txBody>
      </p:sp>
      <p:sp>
        <p:nvSpPr>
          <p:cNvPr id="20" name="Rounded Rectangle 19"/>
          <p:cNvSpPr/>
          <p:nvPr/>
        </p:nvSpPr>
        <p:spPr>
          <a:xfrm>
            <a:off x="685800" y="5120640"/>
            <a:ext cx="10808208" cy="1064260"/>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1434747" y="5349240"/>
            <a:ext cx="9292031" cy="52937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effectLst/>
                <a:uLnTx/>
                <a:uFillTx/>
                <a:latin typeface="Aptos"/>
                <a:ea typeface="+mn-ea"/>
                <a:cs typeface="+mn-cs"/>
              </a:rPr>
              <a:t>Kernvragen: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effectLst/>
                <a:uLnTx/>
                <a:uFillTx/>
                <a:latin typeface="Aptos"/>
                <a:ea typeface="+mn-ea"/>
                <a:cs typeface="+mn-cs"/>
              </a:rPr>
              <a:t>waar wordt AI gebruikt, welke data gaan erin, wat met de output en wie draagt verantwoordelijkheid?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6240747" cy="46782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De AI Act werkt met vier risiconiveaus</a:t>
            </a:r>
          </a:p>
        </p:txBody>
      </p:sp>
      <p:sp>
        <p:nvSpPr>
          <p:cNvPr id="4" name="TextBox 3"/>
          <p:cNvSpPr txBox="1"/>
          <p:nvPr/>
        </p:nvSpPr>
        <p:spPr>
          <a:xfrm>
            <a:off x="384048" y="1682496"/>
            <a:ext cx="10972800" cy="32918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161F27"/>
                </a:solidFill>
                <a:effectLst/>
                <a:uLnTx/>
                <a:uFillTx/>
                <a:latin typeface="Aptos"/>
                <a:ea typeface="+mn-ea"/>
                <a:cs typeface="+mn-cs"/>
              </a:rPr>
              <a:t>Hoe groter het risico voor grondrechten, veiligheid of gezondheid, hoe strenger de regels.</a:t>
            </a:r>
          </a:p>
        </p:txBody>
      </p:sp>
      <p:sp>
        <p:nvSpPr>
          <p:cNvPr id="5" name="Rounded Rectangle 4"/>
          <p:cNvSpPr/>
          <p:nvPr/>
        </p:nvSpPr>
        <p:spPr>
          <a:xfrm>
            <a:off x="228600" y="2468879"/>
            <a:ext cx="2679192" cy="2573017"/>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429768" y="2724912"/>
            <a:ext cx="2276856" cy="429768"/>
          </a:xfrm>
          <a:prstGeom prst="roundRect">
            <a:avLst/>
          </a:prstGeom>
          <a:solidFill>
            <a:srgbClr val="B53737"/>
          </a:solidFill>
          <a:ln>
            <a:solidFill>
              <a:srgbClr val="B5373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782301" y="2798064"/>
            <a:ext cx="1553502" cy="26776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Onaanvaardbaar</a:t>
            </a:r>
          </a:p>
        </p:txBody>
      </p:sp>
      <p:sp>
        <p:nvSpPr>
          <p:cNvPr id="8" name="TextBox 7"/>
          <p:cNvSpPr txBox="1"/>
          <p:nvPr/>
        </p:nvSpPr>
        <p:spPr>
          <a:xfrm>
            <a:off x="1074278" y="3355848"/>
            <a:ext cx="942116" cy="26776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Verboden</a:t>
            </a:r>
          </a:p>
        </p:txBody>
      </p:sp>
      <p:sp>
        <p:nvSpPr>
          <p:cNvPr id="9" name="TextBox 8"/>
          <p:cNvSpPr txBox="1"/>
          <p:nvPr/>
        </p:nvSpPr>
        <p:spPr>
          <a:xfrm>
            <a:off x="214171" y="3822191"/>
            <a:ext cx="2662332" cy="72943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Bijvoorbeeld sociale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scoring en emotieherkenning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op de werkvloer (en onderwijs).</a:t>
            </a:r>
          </a:p>
        </p:txBody>
      </p:sp>
      <p:sp>
        <p:nvSpPr>
          <p:cNvPr id="10" name="Rounded Rectangle 9"/>
          <p:cNvSpPr/>
          <p:nvPr/>
        </p:nvSpPr>
        <p:spPr>
          <a:xfrm>
            <a:off x="3200400" y="2468880"/>
            <a:ext cx="2679192" cy="257301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3401568" y="2724912"/>
            <a:ext cx="2276856" cy="429768"/>
          </a:xfrm>
          <a:prstGeom prst="roundRect">
            <a:avLst/>
          </a:prstGeom>
          <a:solidFill>
            <a:srgbClr val="E88833"/>
          </a:solidFill>
          <a:ln>
            <a:solidFill>
              <a:srgbClr val="E8883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3987145" y="2798064"/>
            <a:ext cx="1087413" cy="26776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Hoog risico</a:t>
            </a:r>
          </a:p>
        </p:txBody>
      </p:sp>
      <p:sp>
        <p:nvSpPr>
          <p:cNvPr id="13" name="TextBox 12"/>
          <p:cNvSpPr txBox="1"/>
          <p:nvPr/>
        </p:nvSpPr>
        <p:spPr>
          <a:xfrm>
            <a:off x="3842528" y="3355848"/>
            <a:ext cx="1349216" cy="26776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Strenge regels</a:t>
            </a:r>
          </a:p>
        </p:txBody>
      </p:sp>
      <p:sp>
        <p:nvSpPr>
          <p:cNvPr id="14" name="TextBox 13"/>
          <p:cNvSpPr txBox="1"/>
          <p:nvPr/>
        </p:nvSpPr>
        <p:spPr>
          <a:xfrm>
            <a:off x="3443637" y="3822191"/>
            <a:ext cx="2146998" cy="960263"/>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Onder meer bepaalde AI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voor rekrutering, </a:t>
            </a:r>
            <a:endParaRPr lang="nl-BE" sz="1500" noProof="0" dirty="0">
              <a:latin typeface="Apto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selectie, beoordeling,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promotie of ontslag.</a:t>
            </a:r>
          </a:p>
        </p:txBody>
      </p:sp>
      <p:sp>
        <p:nvSpPr>
          <p:cNvPr id="15" name="Rounded Rectangle 14"/>
          <p:cNvSpPr/>
          <p:nvPr/>
        </p:nvSpPr>
        <p:spPr>
          <a:xfrm>
            <a:off x="6172200" y="2468880"/>
            <a:ext cx="2679192" cy="257302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6373368" y="2724912"/>
            <a:ext cx="2276856" cy="429768"/>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6844234" y="2798064"/>
            <a:ext cx="1316835" cy="26776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Beperkt risico</a:t>
            </a:r>
          </a:p>
        </p:txBody>
      </p:sp>
      <p:sp>
        <p:nvSpPr>
          <p:cNvPr id="18" name="TextBox 17"/>
          <p:cNvSpPr txBox="1"/>
          <p:nvPr/>
        </p:nvSpPr>
        <p:spPr>
          <a:xfrm>
            <a:off x="6839848" y="3355848"/>
            <a:ext cx="1298176" cy="26776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Transparantie</a:t>
            </a:r>
          </a:p>
        </p:txBody>
      </p:sp>
      <p:sp>
        <p:nvSpPr>
          <p:cNvPr id="19" name="TextBox 18"/>
          <p:cNvSpPr txBox="1"/>
          <p:nvPr/>
        </p:nvSpPr>
        <p:spPr>
          <a:xfrm>
            <a:off x="6411975" y="3822191"/>
            <a:ext cx="2153923" cy="960263"/>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Bijvoorbeeld chatbots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AI-gegenereerde </a:t>
            </a:r>
            <a:r>
              <a:rPr lang="nl-BE" sz="1500" noProof="0" dirty="0">
                <a:latin typeface="Aptos"/>
              </a:rPr>
              <a:t>of </a:t>
            </a:r>
          </a:p>
          <a:p>
            <a:pPr marL="0" marR="0" lvl="0" indent="0" algn="ctr" defTabSz="457200" rtl="0" eaLnBrk="1" fontAlgn="auto" latinLnBrk="0" hangingPunct="1">
              <a:lnSpc>
                <a:spcPct val="100000"/>
              </a:lnSpc>
              <a:spcBef>
                <a:spcPts val="0"/>
              </a:spcBef>
              <a:spcAft>
                <a:spcPts val="0"/>
              </a:spcAft>
              <a:buClrTx/>
              <a:buSzTx/>
              <a:buFontTx/>
              <a:buNone/>
              <a:tabLst/>
              <a:defRPr/>
            </a:pPr>
            <a:r>
              <a:rPr lang="nl-BE" sz="1500" noProof="0" dirty="0">
                <a:latin typeface="Aptos"/>
              </a:rPr>
              <a:t>AI-ge</a:t>
            </a:r>
            <a:r>
              <a:rPr kumimoji="0" lang="nl-BE" sz="1500" b="0" i="0" u="none" strike="noStrike" kern="1200" cap="none" spc="0" normalizeH="0" baseline="0" noProof="0" dirty="0">
                <a:ln>
                  <a:noFill/>
                </a:ln>
                <a:effectLst/>
                <a:uLnTx/>
                <a:uFillTx/>
                <a:latin typeface="Aptos"/>
                <a:ea typeface="+mn-ea"/>
                <a:cs typeface="+mn-cs"/>
              </a:rPr>
              <a:t>manipuleerde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content.</a:t>
            </a:r>
          </a:p>
        </p:txBody>
      </p:sp>
      <p:sp>
        <p:nvSpPr>
          <p:cNvPr id="20" name="Rounded Rectangle 19"/>
          <p:cNvSpPr/>
          <p:nvPr/>
        </p:nvSpPr>
        <p:spPr>
          <a:xfrm>
            <a:off x="9144000" y="2468879"/>
            <a:ext cx="2679192" cy="2573019"/>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Rounded Rectangle 20"/>
          <p:cNvSpPr/>
          <p:nvPr/>
        </p:nvSpPr>
        <p:spPr>
          <a:xfrm>
            <a:off x="9345168" y="2724912"/>
            <a:ext cx="2276856" cy="429768"/>
          </a:xfrm>
          <a:prstGeom prst="roundRect">
            <a:avLst/>
          </a:prstGeom>
          <a:solidFill>
            <a:srgbClr val="5F999A"/>
          </a:solidFill>
          <a:ln>
            <a:solidFill>
              <a:srgbClr val="5F999A"/>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TextBox 21"/>
          <p:cNvSpPr txBox="1"/>
          <p:nvPr/>
        </p:nvSpPr>
        <p:spPr>
          <a:xfrm>
            <a:off x="9754415" y="2798064"/>
            <a:ext cx="1440073" cy="26776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Minimaal risico</a:t>
            </a:r>
          </a:p>
        </p:txBody>
      </p:sp>
      <p:sp>
        <p:nvSpPr>
          <p:cNvPr id="23" name="TextBox 22"/>
          <p:cNvSpPr txBox="1"/>
          <p:nvPr/>
        </p:nvSpPr>
        <p:spPr>
          <a:xfrm>
            <a:off x="9134700" y="3355848"/>
            <a:ext cx="2652073" cy="26776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Geen specifieke AI-Act-plicht</a:t>
            </a:r>
          </a:p>
        </p:txBody>
      </p:sp>
      <p:sp>
        <p:nvSpPr>
          <p:cNvPr id="24" name="TextBox 23"/>
          <p:cNvSpPr txBox="1"/>
          <p:nvPr/>
        </p:nvSpPr>
        <p:spPr>
          <a:xfrm>
            <a:off x="9283779" y="3822191"/>
            <a:ext cx="2353913" cy="498598"/>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Bijvoorbeeld spamfilters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klassieke vertaaltools.</a:t>
            </a:r>
          </a:p>
        </p:txBody>
      </p:sp>
      <p:sp>
        <p:nvSpPr>
          <p:cNvPr id="25" name="Rounded Rectangle 24"/>
          <p:cNvSpPr/>
          <p:nvPr/>
        </p:nvSpPr>
        <p:spPr>
          <a:xfrm>
            <a:off x="685800" y="5449965"/>
            <a:ext cx="10808208" cy="969123"/>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TextBox 25"/>
          <p:cNvSpPr txBox="1"/>
          <p:nvPr/>
        </p:nvSpPr>
        <p:spPr>
          <a:xfrm>
            <a:off x="1303875" y="5513832"/>
            <a:ext cx="9553769" cy="52937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600" b="1" i="0" u="none" strike="noStrike" kern="1200" cap="none" spc="0" normalizeH="0" baseline="0" noProof="0" dirty="0">
              <a:ln>
                <a:noFill/>
              </a:ln>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effectLst/>
                <a:uLnTx/>
                <a:uFillTx/>
                <a:latin typeface="Aptos"/>
                <a:ea typeface="+mn-ea"/>
                <a:cs typeface="+mn-cs"/>
              </a:rPr>
              <a:t>Voor elke tool: bepaal eerst de rol en risicoklasse</a:t>
            </a:r>
            <a:r>
              <a:rPr lang="nl-BE" sz="1600" b="1" noProof="0" dirty="0">
                <a:latin typeface="Aptos"/>
              </a:rPr>
              <a:t>; </a:t>
            </a:r>
            <a:r>
              <a:rPr kumimoji="0" lang="nl-BE" sz="1600" b="1" i="0" u="none" strike="noStrike" kern="1200" cap="none" spc="0" normalizeH="0" baseline="0" noProof="0" dirty="0">
                <a:ln>
                  <a:noFill/>
                </a:ln>
                <a:effectLst/>
                <a:uLnTx/>
                <a:uFillTx/>
                <a:latin typeface="Aptos"/>
                <a:ea typeface="+mn-ea"/>
                <a:cs typeface="+mn-cs"/>
              </a:rPr>
              <a:t>pas dan weet men welke verplichtingen relevant zijn.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De AI Act: wat geldt vandaag?</a:t>
            </a:r>
          </a:p>
        </p:txBody>
      </p:sp>
      <p:sp>
        <p:nvSpPr>
          <p:cNvPr id="4" name="TextBox 3"/>
          <p:cNvSpPr txBox="1"/>
          <p:nvPr/>
        </p:nvSpPr>
        <p:spPr>
          <a:xfrm>
            <a:off x="384048" y="1682496"/>
            <a:ext cx="10972800" cy="32918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161F27"/>
                </a:solidFill>
                <a:effectLst/>
                <a:uLnTx/>
                <a:uFillTx/>
                <a:latin typeface="Aptos"/>
                <a:ea typeface="+mn-ea"/>
                <a:cs typeface="+mn-cs"/>
              </a:rPr>
              <a:t>De verordening wordt gefaseerd toegepast. Voor werkgevers zijn drie mijlpalen belangrijk.</a:t>
            </a:r>
          </a:p>
        </p:txBody>
      </p:sp>
      <p:sp>
        <p:nvSpPr>
          <p:cNvPr id="5" name="Rounded Rectangle 4"/>
          <p:cNvSpPr/>
          <p:nvPr/>
        </p:nvSpPr>
        <p:spPr>
          <a:xfrm>
            <a:off x="384048" y="2423160"/>
            <a:ext cx="3474720" cy="308152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5"/>
          <p:cNvSpPr txBox="1"/>
          <p:nvPr/>
        </p:nvSpPr>
        <p:spPr>
          <a:xfrm>
            <a:off x="640080" y="2724912"/>
            <a:ext cx="1468928"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086E70"/>
                </a:solidFill>
                <a:effectLst/>
                <a:uLnTx/>
                <a:uFillTx/>
                <a:latin typeface="Aptos"/>
                <a:ea typeface="+mn-ea"/>
                <a:cs typeface="+mn-cs"/>
              </a:rPr>
              <a:t>2 februari 2025</a:t>
            </a:r>
          </a:p>
        </p:txBody>
      </p:sp>
      <p:sp>
        <p:nvSpPr>
          <p:cNvPr id="7" name="TextBox 6"/>
          <p:cNvSpPr txBox="1"/>
          <p:nvPr/>
        </p:nvSpPr>
        <p:spPr>
          <a:xfrm>
            <a:off x="640080" y="3136392"/>
            <a:ext cx="2274212" cy="49859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Verboden AI-praktijken +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AI-geletterdheid</a:t>
            </a:r>
          </a:p>
        </p:txBody>
      </p:sp>
      <p:sp>
        <p:nvSpPr>
          <p:cNvPr id="8" name="TextBox 7"/>
          <p:cNvSpPr txBox="1"/>
          <p:nvPr/>
        </p:nvSpPr>
        <p:spPr>
          <a:xfrm>
            <a:off x="640080" y="3813048"/>
            <a:ext cx="3049553" cy="960263"/>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Verboden systemen mogen niet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worden gebruikt. Neem redelijke 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passende maatregelen voor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AI-kennis en bewustmaking.</a:t>
            </a:r>
          </a:p>
        </p:txBody>
      </p:sp>
      <p:sp>
        <p:nvSpPr>
          <p:cNvPr id="9" name="Rounded Rectangle 8"/>
          <p:cNvSpPr/>
          <p:nvPr/>
        </p:nvSpPr>
        <p:spPr>
          <a:xfrm>
            <a:off x="4270248" y="2423159"/>
            <a:ext cx="3474720" cy="3081527"/>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extBox 9"/>
          <p:cNvSpPr txBox="1"/>
          <p:nvPr/>
        </p:nvSpPr>
        <p:spPr>
          <a:xfrm>
            <a:off x="4526280" y="2724912"/>
            <a:ext cx="1587422"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086E70"/>
                </a:solidFill>
                <a:effectLst/>
                <a:uLnTx/>
                <a:uFillTx/>
                <a:latin typeface="Aptos"/>
                <a:ea typeface="+mn-ea"/>
                <a:cs typeface="+mn-cs"/>
              </a:rPr>
              <a:t>2 augustus 2025</a:t>
            </a:r>
          </a:p>
        </p:txBody>
      </p:sp>
      <p:sp>
        <p:nvSpPr>
          <p:cNvPr id="11" name="TextBox 10"/>
          <p:cNvSpPr txBox="1"/>
          <p:nvPr/>
        </p:nvSpPr>
        <p:spPr>
          <a:xfrm>
            <a:off x="4526280" y="3136392"/>
            <a:ext cx="2128147"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GPAI-regels en toezicht</a:t>
            </a:r>
          </a:p>
        </p:txBody>
      </p:sp>
      <p:sp>
        <p:nvSpPr>
          <p:cNvPr id="12" name="TextBox 11"/>
          <p:cNvSpPr txBox="1"/>
          <p:nvPr/>
        </p:nvSpPr>
        <p:spPr>
          <a:xfrm>
            <a:off x="4526280" y="3813048"/>
            <a:ext cx="3101362" cy="1191095"/>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Focus op de aanbieders van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algemene AI-modellen (</a:t>
            </a:r>
            <a:r>
              <a:rPr kumimoji="0" lang="nl-BE" sz="1500" b="0" i="0" u="none" strike="noStrike" kern="1200" cap="none" spc="0" normalizeH="0" baseline="0" noProof="0" dirty="0" err="1">
                <a:ln>
                  <a:noFill/>
                </a:ln>
                <a:effectLst/>
                <a:uLnTx/>
                <a:uFillTx/>
                <a:latin typeface="Aptos"/>
                <a:ea typeface="+mn-ea"/>
                <a:cs typeface="+mn-cs"/>
              </a:rPr>
              <a:t>OpenAI</a:t>
            </a:r>
            <a:r>
              <a:rPr kumimoji="0" lang="nl-BE" sz="1500" b="0" i="0" u="none" strike="noStrike" kern="1200" cap="none" spc="0" normalizeH="0" baseline="0" noProof="0" dirty="0">
                <a:ln>
                  <a:noFill/>
                </a:ln>
                <a:effectLst/>
                <a:uLnTx/>
                <a:uFillTx/>
                <a:latin typeface="Aptos"/>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Microsoft, Google); voor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gebruikers vooral een aanleiding om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leveranciers kritisch te bevragen.</a:t>
            </a:r>
          </a:p>
        </p:txBody>
      </p:sp>
      <p:sp>
        <p:nvSpPr>
          <p:cNvPr id="13" name="Rounded Rectangle 12"/>
          <p:cNvSpPr/>
          <p:nvPr/>
        </p:nvSpPr>
        <p:spPr>
          <a:xfrm>
            <a:off x="8156448" y="2423160"/>
            <a:ext cx="3474720" cy="3081526"/>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TextBox 13"/>
          <p:cNvSpPr txBox="1"/>
          <p:nvPr/>
        </p:nvSpPr>
        <p:spPr>
          <a:xfrm>
            <a:off x="8412480" y="2724912"/>
            <a:ext cx="1587422"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086E70"/>
                </a:solidFill>
                <a:effectLst/>
                <a:uLnTx/>
                <a:uFillTx/>
                <a:latin typeface="Aptos"/>
                <a:ea typeface="+mn-ea"/>
                <a:cs typeface="+mn-cs"/>
              </a:rPr>
              <a:t>2 augustus 2026</a:t>
            </a:r>
          </a:p>
        </p:txBody>
      </p:sp>
      <p:sp>
        <p:nvSpPr>
          <p:cNvPr id="15" name="TextBox 14"/>
          <p:cNvSpPr txBox="1"/>
          <p:nvPr/>
        </p:nvSpPr>
        <p:spPr>
          <a:xfrm>
            <a:off x="8412480" y="3136392"/>
            <a:ext cx="2550057"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Transparantieverplichtingen</a:t>
            </a:r>
          </a:p>
        </p:txBody>
      </p:sp>
      <p:sp>
        <p:nvSpPr>
          <p:cNvPr id="16" name="TextBox 15"/>
          <p:cNvSpPr txBox="1"/>
          <p:nvPr/>
        </p:nvSpPr>
        <p:spPr>
          <a:xfrm>
            <a:off x="8412480" y="3813048"/>
            <a:ext cx="2940164" cy="72943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Nieuwe informatie- 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labelverplichtingen voor bepaalde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AI-interacties en AI-content.</a:t>
            </a:r>
          </a:p>
        </p:txBody>
      </p:sp>
      <p:sp>
        <p:nvSpPr>
          <p:cNvPr id="17" name="Rounded Rectangle 16"/>
          <p:cNvSpPr/>
          <p:nvPr/>
        </p:nvSpPr>
        <p:spPr>
          <a:xfrm>
            <a:off x="685800" y="5715000"/>
            <a:ext cx="10808208" cy="971550"/>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TextBox 17"/>
          <p:cNvSpPr txBox="1"/>
          <p:nvPr/>
        </p:nvSpPr>
        <p:spPr>
          <a:xfrm>
            <a:off x="3458635" y="5504688"/>
            <a:ext cx="5244256" cy="904863"/>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320" b="1" i="0" u="none" strike="noStrike" kern="1200" cap="none" spc="0" normalizeH="0" baseline="0" noProof="0" dirty="0">
              <a:ln>
                <a:noFill/>
              </a:ln>
              <a:solidFill>
                <a:srgbClr val="086E70"/>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nl-BE" sz="1320" b="1" noProof="0" dirty="0">
              <a:solidFill>
                <a:srgbClr val="086E70"/>
              </a:solidFill>
              <a:latin typeface="Apto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500" b="1" i="0" u="none" strike="noStrike" kern="1200" cap="none" spc="0" normalizeH="0" baseline="0" noProof="0" dirty="0">
              <a:ln>
                <a:noFill/>
              </a:ln>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effectLst/>
                <a:uLnTx/>
                <a:uFillTx/>
                <a:latin typeface="Aptos"/>
                <a:ea typeface="+mn-ea"/>
                <a:cs typeface="+mn-cs"/>
              </a:rPr>
              <a:t>Zomer 2026: de transparantieverplichtingen zijn van kracht.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Nieuw sinds 2 augustus 2026: transparantie</a:t>
            </a:r>
          </a:p>
        </p:txBody>
      </p:sp>
      <p:sp>
        <p:nvSpPr>
          <p:cNvPr id="4" name="TextBox 3"/>
          <p:cNvSpPr txBox="1"/>
          <p:nvPr/>
        </p:nvSpPr>
        <p:spPr>
          <a:xfrm>
            <a:off x="384048" y="1682496"/>
            <a:ext cx="10972800" cy="32918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750" b="1" i="0" u="none" strike="noStrike" kern="1200" cap="none" spc="0" normalizeH="0" baseline="0" noProof="0" dirty="0">
                <a:ln>
                  <a:noFill/>
                </a:ln>
                <a:solidFill>
                  <a:srgbClr val="161F27"/>
                </a:solidFill>
                <a:effectLst/>
                <a:uLnTx/>
                <a:uFillTx/>
                <a:latin typeface="Aptos"/>
                <a:ea typeface="+mn-ea"/>
                <a:cs typeface="+mn-cs"/>
              </a:rPr>
              <a:t>De betrokken persoon moet in bepaalde situaties kunnen zien dat AI wordt gebruikt of dat content artificieel is.</a:t>
            </a:r>
          </a:p>
        </p:txBody>
      </p:sp>
      <p:sp>
        <p:nvSpPr>
          <p:cNvPr id="5" name="Rounded Rectangle 4"/>
          <p:cNvSpPr/>
          <p:nvPr/>
        </p:nvSpPr>
        <p:spPr>
          <a:xfrm>
            <a:off x="621792" y="2221992"/>
            <a:ext cx="10972800" cy="521207"/>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850392" y="226314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850392" y="2340864"/>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8" name="TextBox 7"/>
          <p:cNvSpPr txBox="1"/>
          <p:nvPr/>
        </p:nvSpPr>
        <p:spPr>
          <a:xfrm>
            <a:off x="1481328" y="2359152"/>
            <a:ext cx="2806025"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Chatbot of directe AI-interactie</a:t>
            </a:r>
          </a:p>
        </p:txBody>
      </p:sp>
      <p:sp>
        <p:nvSpPr>
          <p:cNvPr id="9" name="TextBox 8"/>
          <p:cNvSpPr txBox="1"/>
          <p:nvPr/>
        </p:nvSpPr>
        <p:spPr>
          <a:xfrm>
            <a:off x="4443984" y="2340864"/>
            <a:ext cx="5260736"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Maak duidelijk dat iemand met een AI-systeem communiceert.</a:t>
            </a:r>
          </a:p>
        </p:txBody>
      </p:sp>
      <p:sp>
        <p:nvSpPr>
          <p:cNvPr id="10" name="Rounded Rectangle 9"/>
          <p:cNvSpPr/>
          <p:nvPr/>
        </p:nvSpPr>
        <p:spPr>
          <a:xfrm>
            <a:off x="621792" y="2898648"/>
            <a:ext cx="10972800" cy="521207"/>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850392" y="293979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850392" y="3017520"/>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13" name="TextBox 12"/>
          <p:cNvSpPr txBox="1"/>
          <p:nvPr/>
        </p:nvSpPr>
        <p:spPr>
          <a:xfrm>
            <a:off x="1481328" y="3035808"/>
            <a:ext cx="1697260"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Emotieherkenning</a:t>
            </a:r>
          </a:p>
        </p:txBody>
      </p:sp>
      <p:sp>
        <p:nvSpPr>
          <p:cNvPr id="14" name="TextBox 13"/>
          <p:cNvSpPr txBox="1"/>
          <p:nvPr/>
        </p:nvSpPr>
        <p:spPr>
          <a:xfrm>
            <a:off x="4443984" y="3017520"/>
            <a:ext cx="7055136"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Informatieplicht</a:t>
            </a:r>
            <a:r>
              <a:rPr lang="nl-BE" sz="1500" noProof="0" dirty="0">
                <a:latin typeface="Aptos"/>
              </a:rPr>
              <a:t> bij analyse door </a:t>
            </a:r>
            <a:r>
              <a:rPr kumimoji="0" lang="nl-BE" sz="1500" b="0" i="0" u="none" strike="noStrike" kern="1200" cap="none" spc="0" normalizeH="0" baseline="0" noProof="0" dirty="0">
                <a:ln>
                  <a:noFill/>
                </a:ln>
                <a:effectLst/>
                <a:uLnTx/>
                <a:uFillTx/>
                <a:latin typeface="Aptos"/>
                <a:ea typeface="+mn-ea"/>
                <a:cs typeface="+mn-cs"/>
              </a:rPr>
              <a:t>emotieherkenning-AI; consument/klant </a:t>
            </a:r>
            <a:r>
              <a:rPr kumimoji="0" lang="nl-BE" sz="1500" b="0" i="0" u="none" strike="noStrike" kern="1200" cap="none" spc="0" normalizeH="0" baseline="0" noProof="0" dirty="0" err="1">
                <a:ln>
                  <a:noFill/>
                </a:ln>
                <a:effectLst/>
                <a:uLnTx/>
                <a:uFillTx/>
                <a:latin typeface="Aptos"/>
                <a:ea typeface="+mn-ea"/>
                <a:cs typeface="+mn-cs"/>
              </a:rPr>
              <a:t>hoog-risico</a:t>
            </a:r>
            <a:r>
              <a:rPr kumimoji="0" lang="nl-BE" sz="1500" b="0" i="0" u="none" strike="noStrike" kern="1200" cap="none" spc="0" normalizeH="0" baseline="0" noProof="0" dirty="0">
                <a:ln>
                  <a:noFill/>
                </a:ln>
                <a:effectLst/>
                <a:uLnTx/>
                <a:uFillTx/>
                <a:latin typeface="Aptos"/>
                <a:ea typeface="+mn-ea"/>
                <a:cs typeface="+mn-cs"/>
              </a:rPr>
              <a:t>.</a:t>
            </a:r>
          </a:p>
        </p:txBody>
      </p:sp>
      <p:sp>
        <p:nvSpPr>
          <p:cNvPr id="15" name="Rounded Rectangle 14"/>
          <p:cNvSpPr/>
          <p:nvPr/>
        </p:nvSpPr>
        <p:spPr>
          <a:xfrm>
            <a:off x="621792" y="3575304"/>
            <a:ext cx="10972800" cy="521207"/>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50392" y="3616452"/>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50392" y="3694176"/>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18" name="TextBox 17"/>
          <p:cNvSpPr txBox="1"/>
          <p:nvPr/>
        </p:nvSpPr>
        <p:spPr>
          <a:xfrm>
            <a:off x="1481328" y="3712464"/>
            <a:ext cx="937436"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Deepfake</a:t>
            </a:r>
          </a:p>
        </p:txBody>
      </p:sp>
      <p:sp>
        <p:nvSpPr>
          <p:cNvPr id="19" name="TextBox 18"/>
          <p:cNvSpPr txBox="1"/>
          <p:nvPr/>
        </p:nvSpPr>
        <p:spPr>
          <a:xfrm>
            <a:off x="4443984" y="3694176"/>
            <a:ext cx="5961055"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Maak kenbaar dat video- of audiocontent artificieel of gemanipuleerd is.</a:t>
            </a:r>
          </a:p>
        </p:txBody>
      </p:sp>
      <p:sp>
        <p:nvSpPr>
          <p:cNvPr id="20" name="Rounded Rectangle 19"/>
          <p:cNvSpPr/>
          <p:nvPr/>
        </p:nvSpPr>
        <p:spPr>
          <a:xfrm>
            <a:off x="621792" y="4251960"/>
            <a:ext cx="10972800" cy="724966"/>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Rounded Rectangle 20"/>
          <p:cNvSpPr/>
          <p:nvPr/>
        </p:nvSpPr>
        <p:spPr>
          <a:xfrm>
            <a:off x="850392" y="4293108"/>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TextBox 21"/>
          <p:cNvSpPr txBox="1"/>
          <p:nvPr/>
        </p:nvSpPr>
        <p:spPr>
          <a:xfrm>
            <a:off x="850392" y="4370832"/>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23" name="TextBox 22"/>
          <p:cNvSpPr txBox="1"/>
          <p:nvPr/>
        </p:nvSpPr>
        <p:spPr>
          <a:xfrm>
            <a:off x="1481328" y="4389120"/>
            <a:ext cx="2531527"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AI-tekst voor publiek belang</a:t>
            </a:r>
          </a:p>
        </p:txBody>
      </p:sp>
      <p:sp>
        <p:nvSpPr>
          <p:cNvPr id="24" name="TextBox 23"/>
          <p:cNvSpPr txBox="1"/>
          <p:nvPr/>
        </p:nvSpPr>
        <p:spPr>
          <a:xfrm>
            <a:off x="4443984" y="4370832"/>
            <a:ext cx="7249613" cy="49859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Meld AI-gebruik wanneer een tekst publiek informeert over zaken van algemeen belang;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uitzondering bij menselijke redactie.</a:t>
            </a:r>
          </a:p>
        </p:txBody>
      </p:sp>
      <p:sp>
        <p:nvSpPr>
          <p:cNvPr id="25" name="Rounded Rectangle 24"/>
          <p:cNvSpPr/>
          <p:nvPr/>
        </p:nvSpPr>
        <p:spPr>
          <a:xfrm>
            <a:off x="685800" y="5376672"/>
            <a:ext cx="10808208" cy="1042416"/>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TextBox 25"/>
          <p:cNvSpPr txBox="1"/>
          <p:nvPr/>
        </p:nvSpPr>
        <p:spPr>
          <a:xfrm>
            <a:off x="2523102" y="5541264"/>
            <a:ext cx="7151893" cy="498598"/>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effectLst/>
                <a:uLnTx/>
                <a:uFillTx/>
                <a:latin typeface="Aptos"/>
                <a:ea typeface="+mn-ea"/>
                <a:cs typeface="+mn-cs"/>
              </a:rPr>
              <a:t>Voor generatieve AI-systemen die al voor 2 augustus 2026 op de markt waren,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effectLst/>
                <a:uLnTx/>
                <a:uFillTx/>
                <a:latin typeface="Aptos"/>
                <a:ea typeface="+mn-ea"/>
                <a:cs typeface="+mn-cs"/>
              </a:rPr>
              <a:t>geldt voor bepaalde markeringsverplichtingen een overgang tot 2 december 2026.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7154587" cy="46782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HR-AI: hoog risico maar deadline uitgesteld</a:t>
            </a:r>
          </a:p>
        </p:txBody>
      </p:sp>
      <p:sp>
        <p:nvSpPr>
          <p:cNvPr id="4" name="TextBox 3"/>
          <p:cNvSpPr txBox="1"/>
          <p:nvPr/>
        </p:nvSpPr>
        <p:spPr>
          <a:xfrm>
            <a:off x="384048" y="1682496"/>
            <a:ext cx="8667501"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161F27"/>
                </a:solidFill>
                <a:effectLst/>
                <a:uLnTx/>
                <a:uFillTx/>
                <a:latin typeface="Aptos"/>
                <a:ea typeface="+mn-ea"/>
                <a:cs typeface="+mn-cs"/>
              </a:rPr>
              <a:t>AI voor bepaalde beslissingen over werknemers en kandidaten kan </a:t>
            </a:r>
            <a:r>
              <a:rPr kumimoji="0" lang="nl-BE" sz="1800" b="1" i="0" u="none" strike="noStrike" kern="1200" cap="none" spc="0" normalizeH="0" baseline="0" noProof="0" dirty="0" err="1">
                <a:ln>
                  <a:noFill/>
                </a:ln>
                <a:solidFill>
                  <a:srgbClr val="161F27"/>
                </a:solidFill>
                <a:effectLst/>
                <a:uLnTx/>
                <a:uFillTx/>
                <a:latin typeface="Aptos"/>
                <a:ea typeface="+mn-ea"/>
                <a:cs typeface="+mn-cs"/>
              </a:rPr>
              <a:t>hoog-risico</a:t>
            </a:r>
            <a:r>
              <a:rPr kumimoji="0" lang="nl-BE" sz="1800" b="1" i="0" u="none" strike="noStrike" kern="1200" cap="none" spc="0" normalizeH="0" baseline="0" noProof="0" dirty="0">
                <a:ln>
                  <a:noFill/>
                </a:ln>
                <a:solidFill>
                  <a:srgbClr val="161F27"/>
                </a:solidFill>
                <a:effectLst/>
                <a:uLnTx/>
                <a:uFillTx/>
                <a:latin typeface="Aptos"/>
                <a:ea typeface="+mn-ea"/>
                <a:cs typeface="+mn-cs"/>
              </a:rPr>
              <a:t> zijn.</a:t>
            </a:r>
          </a:p>
        </p:txBody>
      </p:sp>
      <p:sp>
        <p:nvSpPr>
          <p:cNvPr id="5" name="Rounded Rectangle 4"/>
          <p:cNvSpPr/>
          <p:nvPr/>
        </p:nvSpPr>
        <p:spPr>
          <a:xfrm>
            <a:off x="566928" y="2331720"/>
            <a:ext cx="5440680" cy="224028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5"/>
          <p:cNvSpPr txBox="1"/>
          <p:nvPr/>
        </p:nvSpPr>
        <p:spPr>
          <a:xfrm>
            <a:off x="877824" y="2670048"/>
            <a:ext cx="1984454"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086E70"/>
                </a:solidFill>
                <a:effectLst/>
                <a:uLnTx/>
                <a:uFillTx/>
                <a:latin typeface="Aptos"/>
                <a:ea typeface="+mn-ea"/>
                <a:cs typeface="+mn-cs"/>
              </a:rPr>
              <a:t>VOORBEELDEN HR-AI</a:t>
            </a:r>
          </a:p>
        </p:txBody>
      </p:sp>
      <p:sp>
        <p:nvSpPr>
          <p:cNvPr id="7" name="TextBox 6"/>
          <p:cNvSpPr txBox="1"/>
          <p:nvPr/>
        </p:nvSpPr>
        <p:spPr>
          <a:xfrm>
            <a:off x="877824" y="3072384"/>
            <a:ext cx="4278864" cy="102181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i="0" u="none" strike="noStrike" kern="1200" cap="none" spc="0" normalizeH="0" baseline="0" noProof="0" dirty="0">
                <a:ln>
                  <a:noFill/>
                </a:ln>
                <a:solidFill>
                  <a:srgbClr val="161F27"/>
                </a:solidFill>
                <a:effectLst/>
                <a:uLnTx/>
                <a:uFillTx/>
                <a:latin typeface="Aptos"/>
                <a:ea typeface="+mn-ea"/>
                <a:cs typeface="+mn-cs"/>
              </a:rPr>
              <a:t>Gerichte vacatures
Sollicitaties analyseren of filteren
Kandidaten of prestaties beoordelen
Promotie- of ontslagbeslissingen ondersteunen</a:t>
            </a:r>
          </a:p>
        </p:txBody>
      </p:sp>
      <p:sp>
        <p:nvSpPr>
          <p:cNvPr id="8" name="Rounded Rectangle 7"/>
          <p:cNvSpPr/>
          <p:nvPr/>
        </p:nvSpPr>
        <p:spPr>
          <a:xfrm>
            <a:off x="6336792" y="2331720"/>
            <a:ext cx="5285232" cy="224028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6656832" y="2670048"/>
            <a:ext cx="1696490"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086E70"/>
                </a:solidFill>
                <a:effectLst/>
                <a:uLnTx/>
                <a:uFillTx/>
                <a:latin typeface="Aptos"/>
                <a:ea typeface="+mn-ea"/>
                <a:cs typeface="+mn-cs"/>
              </a:rPr>
              <a:t>WAT VERANDERT?</a:t>
            </a:r>
          </a:p>
        </p:txBody>
      </p:sp>
      <p:sp>
        <p:nvSpPr>
          <p:cNvPr id="10" name="TextBox 9"/>
          <p:cNvSpPr txBox="1"/>
          <p:nvPr/>
        </p:nvSpPr>
        <p:spPr>
          <a:xfrm>
            <a:off x="6656832" y="3063240"/>
            <a:ext cx="4699107" cy="1514261"/>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2 /12/2027: </a:t>
            </a:r>
            <a:r>
              <a:rPr kumimoji="0" lang="nl-BE" sz="1600" i="0" u="none" strike="noStrike" kern="1200" cap="none" spc="0" normalizeH="0" baseline="0" noProof="0" dirty="0">
                <a:ln>
                  <a:noFill/>
                </a:ln>
                <a:solidFill>
                  <a:srgbClr val="161F27"/>
                </a:solidFill>
                <a:effectLst/>
                <a:uLnTx/>
                <a:uFillTx/>
                <a:latin typeface="Aptos"/>
                <a:ea typeface="+mn-ea"/>
                <a:cs typeface="+mn-cs"/>
              </a:rPr>
              <a:t>hoogrisico-AI voor zelfstandige </a:t>
            </a:r>
          </a:p>
          <a:p>
            <a:pPr marL="0" marR="0" lvl="0" indent="0" algn="l" defTabSz="457200" rtl="0" eaLnBrk="1" fontAlgn="auto" latinLnBrk="0" hangingPunct="1">
              <a:lnSpc>
                <a:spcPct val="100000"/>
              </a:lnSpc>
              <a:spcBef>
                <a:spcPts val="0"/>
              </a:spcBef>
              <a:spcAft>
                <a:spcPts val="0"/>
              </a:spcAft>
              <a:buClrTx/>
              <a:buSzTx/>
              <a:buFontTx/>
              <a:buNone/>
              <a:tabLst/>
              <a:defRPr/>
            </a:pPr>
            <a:r>
              <a:rPr lang="nl-BE" sz="1600" dirty="0">
                <a:solidFill>
                  <a:srgbClr val="161F27"/>
                </a:solidFill>
                <a:latin typeface="Aptos"/>
              </a:rPr>
              <a:t>toepassingen , bv. HR, rekrutering en selectie</a:t>
            </a:r>
            <a:endParaRPr kumimoji="0" lang="nl-BE" sz="1600" i="0" u="none" strike="noStrike" kern="1200" cap="none" spc="0" normalizeH="0" baseline="0" noProof="0" dirty="0">
              <a:ln>
                <a:noFill/>
              </a:ln>
              <a:solidFill>
                <a:srgbClr val="161F27"/>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i="0" u="none" strike="noStrike" kern="1200" cap="none" spc="0" normalizeH="0" baseline="0" noProof="0" dirty="0">
                <a:ln>
                  <a:noFill/>
                </a:ln>
                <a:solidFill>
                  <a:srgbClr val="161F27"/>
                </a:solidFill>
                <a:effectLst/>
                <a:uLnTx/>
                <a:uFillTx/>
                <a:latin typeface="Aptos"/>
                <a:ea typeface="+mn-ea"/>
                <a:cs typeface="+mn-cs"/>
              </a:rPr>
              <a:t>(AI voor vacatures, evaluatie</a:t>
            </a:r>
          </a:p>
          <a:p>
            <a:pPr marL="0" marR="0" lvl="0" indent="0" algn="l" defTabSz="457200" rtl="0" eaLnBrk="1" fontAlgn="auto" latinLnBrk="0" hangingPunct="1">
              <a:lnSpc>
                <a:spcPct val="100000"/>
              </a:lnSpc>
              <a:spcBef>
                <a:spcPts val="0"/>
              </a:spcBef>
              <a:spcAft>
                <a:spcPts val="0"/>
              </a:spcAft>
              <a:buClrTx/>
              <a:buSzTx/>
              <a:buFontTx/>
              <a:buNone/>
              <a:tabLst/>
              <a:defRPr/>
            </a:pPr>
            <a:r>
              <a:rPr lang="nl-BE" sz="1600" dirty="0">
                <a:solidFill>
                  <a:srgbClr val="161F27"/>
                </a:solidFill>
                <a:latin typeface="Aptos"/>
                <a:sym typeface="Wingdings" panose="05000000000000000000" pitchFamily="2" charset="2"/>
              </a:rPr>
              <a:t> AI die mee beslist over kandidaten of werknemers</a:t>
            </a:r>
            <a:endParaRPr kumimoji="0" lang="nl-BE" sz="1600" i="0" u="none" strike="noStrike" kern="1200" cap="none" spc="0" normalizeH="0" baseline="0" noProof="0" dirty="0">
              <a:ln>
                <a:noFill/>
              </a:ln>
              <a:solidFill>
                <a:srgbClr val="161F27"/>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i="0" u="none" strike="noStrike" kern="1200" cap="none" spc="0" normalizeH="0" baseline="0" noProof="0" dirty="0">
                <a:ln>
                  <a:noFill/>
                </a:ln>
                <a:solidFill>
                  <a:srgbClr val="161F27"/>
                </a:solidFill>
                <a:effectLst/>
                <a:uLnTx/>
                <a:uFillTx/>
                <a:latin typeface="Aptos"/>
                <a:ea typeface="+mn-ea"/>
                <a:cs typeface="+mn-cs"/>
              </a:rPr>
              <a:t>
</a:t>
            </a:r>
          </a:p>
        </p:txBody>
      </p:sp>
      <p:sp>
        <p:nvSpPr>
          <p:cNvPr id="11" name="Rounded Rectangle 10"/>
          <p:cNvSpPr/>
          <p:nvPr/>
        </p:nvSpPr>
        <p:spPr>
          <a:xfrm>
            <a:off x="685800" y="5184648"/>
            <a:ext cx="10808208" cy="974852"/>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768041" y="5394960"/>
            <a:ext cx="10625536" cy="72943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effectLst/>
                <a:uLnTx/>
                <a:uFillTx/>
                <a:latin typeface="Aptos"/>
                <a:ea typeface="+mn-ea"/>
                <a:cs typeface="+mn-cs"/>
              </a:rPr>
              <a:t>2027-2028: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effectLst/>
                <a:uLnTx/>
                <a:uFillTx/>
                <a:latin typeface="Aptos"/>
                <a:ea typeface="+mn-ea"/>
                <a:cs typeface="+mn-cs"/>
              </a:rPr>
              <a:t>AI-verplichtingen gelden voor AI-gebruik dat als </a:t>
            </a:r>
            <a:r>
              <a:rPr kumimoji="0" lang="nl-BE" sz="1500" b="1" i="0" u="none" strike="noStrike" kern="1200" cap="none" spc="0" normalizeH="0" baseline="0" noProof="0" dirty="0" err="1">
                <a:ln>
                  <a:noFill/>
                </a:ln>
                <a:effectLst/>
                <a:uLnTx/>
                <a:uFillTx/>
                <a:latin typeface="Aptos"/>
                <a:ea typeface="+mn-ea"/>
                <a:cs typeface="+mn-cs"/>
              </a:rPr>
              <a:t>hoog-risico</a:t>
            </a:r>
            <a:r>
              <a:rPr kumimoji="0" lang="nl-BE" sz="1500" b="1" i="0" u="none" strike="noStrike" kern="1200" cap="none" spc="0" normalizeH="0" baseline="0" noProof="0" dirty="0">
                <a:ln>
                  <a:noFill/>
                </a:ln>
                <a:effectLst/>
                <a:uLnTx/>
                <a:uFillTx/>
                <a:latin typeface="Aptos"/>
                <a:ea typeface="+mn-ea"/>
                <a:cs typeface="+mn-cs"/>
              </a:rPr>
              <a:t> wordt aangeduid: organiseer het gebruik ervan, controleer het,</a:t>
            </a:r>
          </a:p>
          <a:p>
            <a:pPr marL="0" marR="0" lvl="0" indent="0" algn="ctr" defTabSz="457200" rtl="0" eaLnBrk="1" fontAlgn="auto" latinLnBrk="0" hangingPunct="1">
              <a:lnSpc>
                <a:spcPct val="100000"/>
              </a:lnSpc>
              <a:spcBef>
                <a:spcPts val="0"/>
              </a:spcBef>
              <a:spcAft>
                <a:spcPts val="0"/>
              </a:spcAft>
              <a:buClrTx/>
              <a:buSzTx/>
              <a:buFontTx/>
              <a:buNone/>
              <a:tabLst/>
              <a:defRPr/>
            </a:pPr>
            <a:r>
              <a:rPr lang="nl-BE" sz="1500" b="1" dirty="0">
                <a:latin typeface="Aptos"/>
              </a:rPr>
              <a:t>behoud menselijke controle en bewaar bewijs (logs). </a:t>
            </a:r>
            <a:r>
              <a:rPr lang="nl-BE" sz="1500" b="1" noProof="0" dirty="0">
                <a:latin typeface="Aptos"/>
              </a:rPr>
              <a:t> </a:t>
            </a:r>
            <a:endParaRPr kumimoji="0" lang="nl-BE" sz="1500" b="1" i="0" u="none" strike="noStrike" kern="1200" cap="none" spc="0" normalizeH="0" baseline="0" noProof="0" dirty="0">
              <a:ln>
                <a:noFill/>
              </a:ln>
              <a:effectLst/>
              <a:uLnTx/>
              <a:uFillTx/>
              <a:latin typeface="Aptos"/>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4306179" cy="46782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Wat </a:t>
            </a:r>
            <a:r>
              <a:rPr lang="nl-BE" sz="2800" b="1" noProof="0" dirty="0">
                <a:solidFill>
                  <a:srgbClr val="FFFFFF"/>
                </a:solidFill>
                <a:latin typeface="Aptos"/>
              </a:rPr>
              <a:t>geldt </a:t>
            </a:r>
            <a:r>
              <a:rPr kumimoji="0" lang="nl-BE" sz="2800" b="1" i="0" u="none" strike="noStrike" kern="1200" cap="none" spc="0" normalizeH="0" baseline="0" noProof="0" dirty="0">
                <a:ln>
                  <a:noFill/>
                </a:ln>
                <a:solidFill>
                  <a:srgbClr val="FFFFFF"/>
                </a:solidFill>
                <a:effectLst/>
                <a:uLnTx/>
                <a:uFillTx/>
                <a:latin typeface="Aptos"/>
                <a:ea typeface="+mn-ea"/>
                <a:cs typeface="+mn-cs"/>
              </a:rPr>
              <a:t>vandaag al wel?</a:t>
            </a:r>
          </a:p>
        </p:txBody>
      </p:sp>
      <p:sp>
        <p:nvSpPr>
          <p:cNvPr id="4" name="TextBox 3"/>
          <p:cNvSpPr txBox="1"/>
          <p:nvPr/>
        </p:nvSpPr>
        <p:spPr>
          <a:xfrm>
            <a:off x="384048" y="1682496"/>
            <a:ext cx="10972800" cy="32918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161F27"/>
                </a:solidFill>
                <a:effectLst/>
                <a:uLnTx/>
                <a:uFillTx/>
                <a:latin typeface="Aptos"/>
                <a:ea typeface="+mn-ea"/>
                <a:cs typeface="+mn-cs"/>
              </a:rPr>
              <a:t>AI-geletterdheid geldt sinds februari 2025: neem redelijke en passende maatregelen.</a:t>
            </a:r>
          </a:p>
        </p:txBody>
      </p:sp>
      <p:sp>
        <p:nvSpPr>
          <p:cNvPr id="5" name="Rounded Rectangle 4"/>
          <p:cNvSpPr/>
          <p:nvPr/>
        </p:nvSpPr>
        <p:spPr>
          <a:xfrm>
            <a:off x="228600" y="2377440"/>
            <a:ext cx="2679192" cy="283255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438912" y="268833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438912" y="2770632"/>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890375" y="3337560"/>
            <a:ext cx="1337353" cy="283154"/>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Inventariseer</a:t>
            </a:r>
          </a:p>
        </p:txBody>
      </p:sp>
      <p:sp>
        <p:nvSpPr>
          <p:cNvPr id="9" name="TextBox 8"/>
          <p:cNvSpPr txBox="1"/>
          <p:nvPr/>
        </p:nvSpPr>
        <p:spPr>
          <a:xfrm>
            <a:off x="624727" y="3794760"/>
            <a:ext cx="1868652" cy="898708"/>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Welke AI-tools worden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vandaag al gebruikt,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ook ingebouwd 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standaardsoftware?</a:t>
            </a:r>
          </a:p>
        </p:txBody>
      </p:sp>
      <p:sp>
        <p:nvSpPr>
          <p:cNvPr id="10" name="Rounded Rectangle 9"/>
          <p:cNvSpPr/>
          <p:nvPr/>
        </p:nvSpPr>
        <p:spPr>
          <a:xfrm>
            <a:off x="3200400" y="2377440"/>
            <a:ext cx="2679192" cy="283255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3410712" y="268833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3410712" y="2770632"/>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3721848" y="3337560"/>
            <a:ext cx="1618007" cy="283154"/>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Maak spelregels</a:t>
            </a:r>
          </a:p>
        </p:txBody>
      </p:sp>
      <p:sp>
        <p:nvSpPr>
          <p:cNvPr id="14" name="TextBox 13"/>
          <p:cNvSpPr txBox="1"/>
          <p:nvPr/>
        </p:nvSpPr>
        <p:spPr>
          <a:xfrm>
            <a:off x="3375856" y="3794760"/>
            <a:ext cx="2309991" cy="898708"/>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Welke toepassingen en data</a:t>
            </a:r>
            <a:r>
              <a:rPr lang="nl-BE" sz="1400" noProof="0" dirty="0">
                <a:latin typeface="Apto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zijn toegestaan?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Wat mag nooit 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een publieke AI-tool?</a:t>
            </a:r>
          </a:p>
        </p:txBody>
      </p:sp>
      <p:sp>
        <p:nvSpPr>
          <p:cNvPr id="15" name="Rounded Rectangle 14"/>
          <p:cNvSpPr/>
          <p:nvPr/>
        </p:nvSpPr>
        <p:spPr>
          <a:xfrm>
            <a:off x="6172200" y="2377440"/>
            <a:ext cx="2679192" cy="2798064"/>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6382512" y="268833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6382512" y="2770632"/>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6768733" y="3337560"/>
            <a:ext cx="1467838" cy="283154"/>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Leid gericht op</a:t>
            </a:r>
          </a:p>
        </p:txBody>
      </p:sp>
      <p:sp>
        <p:nvSpPr>
          <p:cNvPr id="19" name="TextBox 18"/>
          <p:cNvSpPr txBox="1"/>
          <p:nvPr/>
        </p:nvSpPr>
        <p:spPr>
          <a:xfrm>
            <a:off x="6280073" y="3794760"/>
            <a:ext cx="2445157" cy="898708"/>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Geef medewerkers praktische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richtlijnen: controleren, geen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vertrouwelijke data delen,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fouten melden.</a:t>
            </a:r>
          </a:p>
        </p:txBody>
      </p:sp>
      <p:sp>
        <p:nvSpPr>
          <p:cNvPr id="20" name="Rounded Rectangle 19"/>
          <p:cNvSpPr/>
          <p:nvPr/>
        </p:nvSpPr>
        <p:spPr>
          <a:xfrm>
            <a:off x="9144000" y="2377440"/>
            <a:ext cx="2679192" cy="2798064"/>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Rounded Rectangle 20"/>
          <p:cNvSpPr/>
          <p:nvPr/>
        </p:nvSpPr>
        <p:spPr>
          <a:xfrm>
            <a:off x="9354312" y="268833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TextBox 21"/>
          <p:cNvSpPr txBox="1"/>
          <p:nvPr/>
        </p:nvSpPr>
        <p:spPr>
          <a:xfrm>
            <a:off x="9354312" y="2770632"/>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4</a:t>
            </a:r>
          </a:p>
        </p:txBody>
      </p:sp>
      <p:sp>
        <p:nvSpPr>
          <p:cNvPr id="23" name="TextBox 22"/>
          <p:cNvSpPr txBox="1"/>
          <p:nvPr/>
        </p:nvSpPr>
        <p:spPr>
          <a:xfrm>
            <a:off x="9500564" y="3337560"/>
            <a:ext cx="1947776" cy="283154"/>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Evalueer regelmatig</a:t>
            </a:r>
          </a:p>
        </p:txBody>
      </p:sp>
      <p:sp>
        <p:nvSpPr>
          <p:cNvPr id="24" name="TextBox 23"/>
          <p:cNvSpPr txBox="1"/>
          <p:nvPr/>
        </p:nvSpPr>
        <p:spPr>
          <a:xfrm>
            <a:off x="9352061" y="3794760"/>
            <a:ext cx="2244782" cy="683264"/>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AI-tools, risico’s en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regelgeving veranderen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snel; actualiseer het beleid.</a:t>
            </a:r>
          </a:p>
        </p:txBody>
      </p:sp>
      <p:sp>
        <p:nvSpPr>
          <p:cNvPr id="25" name="Rounded Rectangle 24"/>
          <p:cNvSpPr/>
          <p:nvPr/>
        </p:nvSpPr>
        <p:spPr>
          <a:xfrm>
            <a:off x="685800" y="5679900"/>
            <a:ext cx="10808208" cy="885492"/>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TextBox 25"/>
          <p:cNvSpPr txBox="1"/>
          <p:nvPr/>
        </p:nvSpPr>
        <p:spPr>
          <a:xfrm>
            <a:off x="986160" y="5522976"/>
            <a:ext cx="10189200" cy="72943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500" b="1" i="0" u="none" strike="noStrike" kern="1200" cap="none" spc="0" normalizeH="0" baseline="0" noProof="0" dirty="0">
              <a:ln>
                <a:noFill/>
              </a:ln>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nl-BE" sz="1500" b="1" noProof="0" dirty="0">
              <a:latin typeface="Apto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effectLst/>
                <a:uLnTx/>
                <a:uFillTx/>
                <a:latin typeface="Aptos"/>
                <a:ea typeface="+mn-ea"/>
                <a:cs typeface="+mn-cs"/>
              </a:rPr>
              <a:t>Een korte, bruikbare AI-policy is voor een kmo doorgaans waardevoller dan een uitgebreide policy die niemand leest.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AI in de bouw: drie praktische rode vlaggen</a:t>
            </a:r>
          </a:p>
        </p:txBody>
      </p:sp>
      <p:sp>
        <p:nvSpPr>
          <p:cNvPr id="4" name="TextBox 3"/>
          <p:cNvSpPr txBox="1"/>
          <p:nvPr/>
        </p:nvSpPr>
        <p:spPr>
          <a:xfrm>
            <a:off x="384048" y="1682496"/>
            <a:ext cx="11089574" cy="30623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750" b="1" i="0" u="none" strike="noStrike" kern="1200" cap="none" spc="0" normalizeH="0" baseline="0" noProof="0" dirty="0">
                <a:ln>
                  <a:noFill/>
                </a:ln>
                <a:solidFill>
                  <a:srgbClr val="161F27"/>
                </a:solidFill>
                <a:effectLst/>
                <a:uLnTx/>
                <a:uFillTx/>
                <a:latin typeface="Aptos"/>
                <a:ea typeface="+mn-ea"/>
                <a:cs typeface="+mn-cs"/>
              </a:rPr>
              <a:t>De meeste bouwbedrijven gebruiken geen verboden AI maar de dagelijkse toepassingen vragen wel controle.</a:t>
            </a:r>
          </a:p>
        </p:txBody>
      </p:sp>
      <p:sp>
        <p:nvSpPr>
          <p:cNvPr id="5" name="Rounded Rectangle 4"/>
          <p:cNvSpPr/>
          <p:nvPr/>
        </p:nvSpPr>
        <p:spPr>
          <a:xfrm>
            <a:off x="384048" y="2450592"/>
            <a:ext cx="3474720" cy="2084831"/>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70632"/>
            <a:ext cx="2852928" cy="365760"/>
          </a:xfrm>
          <a:prstGeom prst="roundRect">
            <a:avLst/>
          </a:prstGeom>
          <a:solidFill>
            <a:srgbClr val="BEECC0"/>
          </a:solidFill>
          <a:ln>
            <a:solidFill>
              <a:srgbClr val="E8883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782603" y="2816352"/>
            <a:ext cx="2567882" cy="252377"/>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dirty="0">
                <a:ln>
                  <a:noFill/>
                </a:ln>
                <a:effectLst/>
                <a:uLnTx/>
                <a:uFillTx/>
                <a:latin typeface="Aptos"/>
                <a:ea typeface="+mn-ea"/>
                <a:cs typeface="+mn-cs"/>
              </a:rPr>
              <a:t>HR en personeelsbeslissingen</a:t>
            </a:r>
          </a:p>
        </p:txBody>
      </p:sp>
      <p:sp>
        <p:nvSpPr>
          <p:cNvPr id="8" name="TextBox 7"/>
          <p:cNvSpPr txBox="1"/>
          <p:nvPr/>
        </p:nvSpPr>
        <p:spPr>
          <a:xfrm>
            <a:off x="640080" y="3319272"/>
            <a:ext cx="2771400" cy="89870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Gebruik AI niet blind voor selectie,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beoordeling, promotie of ontslag.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Houd menselijke controle 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documenteer het proces.</a:t>
            </a:r>
          </a:p>
        </p:txBody>
      </p:sp>
      <p:sp>
        <p:nvSpPr>
          <p:cNvPr id="9" name="Rounded Rectangle 8"/>
          <p:cNvSpPr/>
          <p:nvPr/>
        </p:nvSpPr>
        <p:spPr>
          <a:xfrm>
            <a:off x="4270248" y="2450592"/>
            <a:ext cx="3474720" cy="2084831"/>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ounded Rectangle 9"/>
          <p:cNvSpPr/>
          <p:nvPr/>
        </p:nvSpPr>
        <p:spPr>
          <a:xfrm>
            <a:off x="4526280" y="2770632"/>
            <a:ext cx="2852928" cy="365760"/>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Box 10"/>
          <p:cNvSpPr txBox="1"/>
          <p:nvPr/>
        </p:nvSpPr>
        <p:spPr>
          <a:xfrm>
            <a:off x="4821248" y="2816352"/>
            <a:ext cx="2262992" cy="252377"/>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dirty="0">
                <a:ln>
                  <a:noFill/>
                </a:ln>
                <a:solidFill>
                  <a:schemeClr val="bg2"/>
                </a:solidFill>
                <a:effectLst/>
                <a:uLnTx/>
                <a:uFillTx/>
                <a:latin typeface="Aptos"/>
                <a:ea typeface="+mn-ea"/>
                <a:cs typeface="+mn-cs"/>
              </a:rPr>
              <a:t>Vertrouwelijke projectdata</a:t>
            </a:r>
          </a:p>
        </p:txBody>
      </p:sp>
      <p:sp>
        <p:nvSpPr>
          <p:cNvPr id="12" name="TextBox 11"/>
          <p:cNvSpPr txBox="1"/>
          <p:nvPr/>
        </p:nvSpPr>
        <p:spPr>
          <a:xfrm>
            <a:off x="4526280" y="3319272"/>
            <a:ext cx="2648674" cy="89870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Geen plannen, offertes,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persoonsgegevens, incidenten of</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klantinformatie zomaar in een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dirty="0">
                <a:ln>
                  <a:noFill/>
                </a:ln>
                <a:effectLst/>
                <a:uLnTx/>
                <a:uFillTx/>
                <a:latin typeface="Aptos"/>
                <a:ea typeface="+mn-ea"/>
                <a:cs typeface="+mn-cs"/>
              </a:rPr>
              <a:t>publieke</a:t>
            </a:r>
            <a:r>
              <a:rPr kumimoji="0" lang="nl-BE" sz="1400" b="0" i="0" u="none" strike="noStrike" kern="1200" cap="none" spc="0" normalizeH="0" baseline="0" noProof="0" dirty="0">
                <a:ln>
                  <a:noFill/>
                </a:ln>
                <a:effectLst/>
                <a:uLnTx/>
                <a:uFillTx/>
                <a:latin typeface="Aptos"/>
                <a:ea typeface="+mn-ea"/>
                <a:cs typeface="+mn-cs"/>
              </a:rPr>
              <a:t> AI-tool plakken.</a:t>
            </a:r>
          </a:p>
        </p:txBody>
      </p:sp>
      <p:sp>
        <p:nvSpPr>
          <p:cNvPr id="13" name="Rounded Rectangle 12"/>
          <p:cNvSpPr/>
          <p:nvPr/>
        </p:nvSpPr>
        <p:spPr>
          <a:xfrm>
            <a:off x="8156448" y="2450592"/>
            <a:ext cx="3474720" cy="2084831"/>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ounded Rectangle 13"/>
          <p:cNvSpPr/>
          <p:nvPr/>
        </p:nvSpPr>
        <p:spPr>
          <a:xfrm>
            <a:off x="8412480" y="2770632"/>
            <a:ext cx="2852928" cy="365760"/>
          </a:xfrm>
          <a:prstGeom prst="roundRect">
            <a:avLst/>
          </a:prstGeom>
          <a:solidFill>
            <a:srgbClr val="5F999A"/>
          </a:solidFill>
          <a:ln>
            <a:solidFill>
              <a:srgbClr val="5F999A"/>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a:off x="8814624" y="2816352"/>
            <a:ext cx="2048639" cy="252377"/>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dirty="0">
                <a:ln>
                  <a:noFill/>
                </a:ln>
                <a:effectLst/>
                <a:uLnTx/>
                <a:uFillTx/>
                <a:latin typeface="Aptos"/>
                <a:ea typeface="+mn-ea"/>
                <a:cs typeface="+mn-cs"/>
              </a:rPr>
              <a:t>AI-output is geen advies</a:t>
            </a:r>
          </a:p>
        </p:txBody>
      </p:sp>
      <p:sp>
        <p:nvSpPr>
          <p:cNvPr id="16" name="TextBox 15"/>
          <p:cNvSpPr txBox="1"/>
          <p:nvPr/>
        </p:nvSpPr>
        <p:spPr>
          <a:xfrm>
            <a:off x="8412480" y="3319272"/>
            <a:ext cx="3276025" cy="68326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Controleer berekeningen, clausules,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veiligheids- of technische aanbevelingen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altijd voor gebruik.</a:t>
            </a:r>
          </a:p>
        </p:txBody>
      </p:sp>
      <p:sp>
        <p:nvSpPr>
          <p:cNvPr id="17" name="Rounded Rectangle 16"/>
          <p:cNvSpPr/>
          <p:nvPr/>
        </p:nvSpPr>
        <p:spPr>
          <a:xfrm>
            <a:off x="685800" y="5404102"/>
            <a:ext cx="10808208" cy="1014985"/>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TextBox 17"/>
          <p:cNvSpPr txBox="1"/>
          <p:nvPr/>
        </p:nvSpPr>
        <p:spPr>
          <a:xfrm>
            <a:off x="2660240" y="5431536"/>
            <a:ext cx="6841039" cy="71404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400" b="1" i="0" u="none" strike="noStrike" kern="1200" cap="none" spc="0" normalizeH="0" baseline="0" noProof="0" dirty="0">
              <a:ln>
                <a:noFill/>
              </a:ln>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effectLst/>
                <a:uLnTx/>
                <a:uFillTx/>
                <a:latin typeface="Aptos"/>
                <a:ea typeface="+mn-ea"/>
                <a:cs typeface="+mn-cs"/>
              </a:rPr>
              <a:t>AI kan ondersteunen bij planning, administratie en communicatie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effectLst/>
                <a:uLnTx/>
                <a:uFillTx/>
                <a:latin typeface="Aptos"/>
                <a:ea typeface="+mn-ea"/>
                <a:cs typeface="+mn-cs"/>
              </a:rPr>
              <a:t>maar verantwoordelijkheid en menselijke toetsing blijven bij de onderneming.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3182090" cy="46782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Wat te onthouden?</a:t>
            </a:r>
          </a:p>
        </p:txBody>
      </p:sp>
      <p:sp>
        <p:nvSpPr>
          <p:cNvPr id="4" name="TextBox 3"/>
          <p:cNvSpPr txBox="1"/>
          <p:nvPr/>
        </p:nvSpPr>
        <p:spPr>
          <a:xfrm>
            <a:off x="384048" y="1682496"/>
            <a:ext cx="5840189" cy="34471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srgbClr val="161F27"/>
                </a:solidFill>
                <a:effectLst/>
                <a:uLnTx/>
                <a:uFillTx/>
                <a:latin typeface="Aptos"/>
                <a:ea typeface="+mn-ea"/>
                <a:cs typeface="+mn-cs"/>
              </a:rPr>
              <a:t>AI gebruiken mag; AI blind gebruiken is een risico.</a:t>
            </a:r>
          </a:p>
        </p:txBody>
      </p:sp>
      <p:sp>
        <p:nvSpPr>
          <p:cNvPr id="5" name="Rounded Rectangle 4"/>
          <p:cNvSpPr/>
          <p:nvPr/>
        </p:nvSpPr>
        <p:spPr>
          <a:xfrm>
            <a:off x="384048" y="2468880"/>
            <a:ext cx="3474720" cy="223012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9806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640080" y="2880360"/>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252728" y="2843784"/>
            <a:ext cx="901657"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Vandaag</a:t>
            </a:r>
          </a:p>
        </p:txBody>
      </p:sp>
      <p:sp>
        <p:nvSpPr>
          <p:cNvPr id="9" name="TextBox 8"/>
          <p:cNvSpPr txBox="1"/>
          <p:nvPr/>
        </p:nvSpPr>
        <p:spPr>
          <a:xfrm>
            <a:off x="640080" y="3584448"/>
            <a:ext cx="2823081" cy="68326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Verboden toepassingen vermijden,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AI-geletterdheid organiseren 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transparantie respecteren.</a:t>
            </a:r>
          </a:p>
        </p:txBody>
      </p:sp>
      <p:sp>
        <p:nvSpPr>
          <p:cNvPr id="10" name="Rounded Rectangle 9"/>
          <p:cNvSpPr/>
          <p:nvPr/>
        </p:nvSpPr>
        <p:spPr>
          <a:xfrm>
            <a:off x="4270248" y="2468880"/>
            <a:ext cx="3474720" cy="223012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80" y="279806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80" y="2880360"/>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5138928" y="2843784"/>
            <a:ext cx="793743"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Morgen</a:t>
            </a:r>
          </a:p>
        </p:txBody>
      </p:sp>
      <p:sp>
        <p:nvSpPr>
          <p:cNvPr id="14" name="TextBox 13"/>
          <p:cNvSpPr txBox="1"/>
          <p:nvPr/>
        </p:nvSpPr>
        <p:spPr>
          <a:xfrm>
            <a:off x="4526280" y="3584448"/>
            <a:ext cx="2921890" cy="68326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Hoogrisico-HR-AI: voorbereiding nu;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toepasselijke regels vanaf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2 december 2027.</a:t>
            </a:r>
          </a:p>
        </p:txBody>
      </p:sp>
      <p:sp>
        <p:nvSpPr>
          <p:cNvPr id="15" name="Rounded Rectangle 14"/>
          <p:cNvSpPr/>
          <p:nvPr/>
        </p:nvSpPr>
        <p:spPr>
          <a:xfrm>
            <a:off x="8156448" y="2468880"/>
            <a:ext cx="3474720" cy="223012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12480" y="279806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0" y="2880360"/>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9025128" y="2843784"/>
            <a:ext cx="880626"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Nu doen</a:t>
            </a:r>
          </a:p>
        </p:txBody>
      </p:sp>
      <p:sp>
        <p:nvSpPr>
          <p:cNvPr id="19" name="TextBox 18"/>
          <p:cNvSpPr txBox="1"/>
          <p:nvPr/>
        </p:nvSpPr>
        <p:spPr>
          <a:xfrm>
            <a:off x="8412480" y="3584448"/>
            <a:ext cx="2712859" cy="46782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Inventariseer, classificeer, leid op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effectLst/>
                <a:uLnTx/>
                <a:uFillTx/>
                <a:latin typeface="Aptos"/>
                <a:ea typeface="+mn-ea"/>
                <a:cs typeface="+mn-cs"/>
              </a:rPr>
              <a:t>en evalueer regelmatig.</a:t>
            </a:r>
          </a:p>
        </p:txBody>
      </p:sp>
      <p:sp>
        <p:nvSpPr>
          <p:cNvPr id="20" name="Rounded Rectangle 19"/>
          <p:cNvSpPr/>
          <p:nvPr/>
        </p:nvSpPr>
        <p:spPr>
          <a:xfrm>
            <a:off x="685800" y="5383280"/>
            <a:ext cx="10808208" cy="1035808"/>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2133173" y="5367528"/>
            <a:ext cx="7895174" cy="72943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nl-BE" sz="1500" b="1" noProof="0" dirty="0">
              <a:latin typeface="Apto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nl-BE" sz="1500" b="1" noProof="0" dirty="0">
              <a:latin typeface="Apto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nl-BE" sz="1500" b="1" noProof="0" dirty="0">
                <a:latin typeface="Aptos"/>
              </a:rPr>
              <a:t>W</a:t>
            </a:r>
            <a:r>
              <a:rPr kumimoji="0" lang="nl-BE" sz="1500" b="1" i="0" u="none" strike="noStrike" kern="1200" cap="none" spc="0" normalizeH="0" baseline="0" noProof="0" dirty="0">
                <a:ln>
                  <a:noFill/>
                </a:ln>
                <a:effectLst/>
                <a:uLnTx/>
                <a:uFillTx/>
                <a:latin typeface="Aptos"/>
                <a:ea typeface="+mn-ea"/>
                <a:cs typeface="+mn-cs"/>
              </a:rPr>
              <a:t>eet welke AI men gebruikt, wat erin gaat, wat eruit komt en wie de eindbeslissing neemt.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a:extLst>
            <a:ext uri="{FF2B5EF4-FFF2-40B4-BE49-F238E27FC236}">
              <a16:creationId xmlns:a16="http://schemas.microsoft.com/office/drawing/2014/main" id="{0E89265D-F45C-5E0B-D1EB-4CD63F956C0B}"/>
            </a:ext>
          </a:extLst>
        </p:cNvPr>
        <p:cNvGrpSpPr/>
        <p:nvPr/>
      </p:nvGrpSpPr>
      <p:grpSpPr>
        <a:xfrm>
          <a:off x="0" y="0"/>
          <a:ext cx="0" cy="0"/>
          <a:chOff x="0" y="0"/>
          <a:chExt cx="0" cy="0"/>
        </a:xfrm>
      </p:grpSpPr>
      <p:sp>
        <p:nvSpPr>
          <p:cNvPr id="2" name="Ondertitel 2">
            <a:extLst>
              <a:ext uri="{FF2B5EF4-FFF2-40B4-BE49-F238E27FC236}">
                <a16:creationId xmlns:a16="http://schemas.microsoft.com/office/drawing/2014/main" id="{4B2CB8F4-4A54-5CCC-3EB9-29DDFFDD2B8A}"/>
              </a:ext>
            </a:extLst>
          </p:cNvPr>
          <p:cNvSpPr txBox="1">
            <a:spLocks/>
          </p:cNvSpPr>
          <p:nvPr/>
        </p:nvSpPr>
        <p:spPr>
          <a:xfrm>
            <a:off x="954350" y="3028395"/>
            <a:ext cx="10283300" cy="8012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BE" sz="5400" b="1" dirty="0">
                <a:solidFill>
                  <a:prstClr val="white"/>
                </a:solidFill>
                <a:latin typeface="Aptos Display" panose="02110004020202020204"/>
              </a:rPr>
              <a:t>Fiscale voordelen overuren</a:t>
            </a:r>
            <a:endParaRPr kumimoji="0" lang="nl-BE" sz="5400" b="1" i="0" u="none" strike="noStrike" kern="1200" cap="none" spc="0" normalizeH="0" baseline="0" noProof="0" dirty="0">
              <a:ln>
                <a:noFill/>
              </a:ln>
              <a:solidFill>
                <a:prstClr val="white"/>
              </a:solidFill>
              <a:effectLst/>
              <a:uLnTx/>
              <a:uFillTx/>
              <a:latin typeface="Aptos Display"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BE" sz="2800" b="0" i="0" u="none" strike="noStrike" kern="1200" cap="none" spc="0" normalizeH="0" baseline="0" noProof="0" dirty="0">
              <a:ln>
                <a:noFill/>
              </a:ln>
              <a:solidFill>
                <a:srgbClr val="006666"/>
              </a:solidFill>
              <a:effectLst/>
              <a:uLnTx/>
              <a:uFillTx/>
              <a:latin typeface="Aptos" panose="02110004020202020204"/>
              <a:ea typeface="+mn-ea"/>
              <a:cs typeface="+mn-cs"/>
            </a:endParaRPr>
          </a:p>
        </p:txBody>
      </p:sp>
      <p:pic>
        <p:nvPicPr>
          <p:cNvPr id="4" name="Graphic 3" descr="Klok silhouet">
            <a:extLst>
              <a:ext uri="{FF2B5EF4-FFF2-40B4-BE49-F238E27FC236}">
                <a16:creationId xmlns:a16="http://schemas.microsoft.com/office/drawing/2014/main" id="{77E93D9B-32F6-90EA-3B3A-5900A75CC09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1646" y="4082968"/>
            <a:ext cx="1368707" cy="1368707"/>
          </a:xfrm>
          <a:prstGeom prst="rect">
            <a:avLst/>
          </a:prstGeom>
        </p:spPr>
      </p:pic>
      <p:grpSp>
        <p:nvGrpSpPr>
          <p:cNvPr id="7" name="Groep 6">
            <a:extLst>
              <a:ext uri="{FF2B5EF4-FFF2-40B4-BE49-F238E27FC236}">
                <a16:creationId xmlns:a16="http://schemas.microsoft.com/office/drawing/2014/main" id="{11A0A1BB-9A63-FCC5-FF7D-713183F61947}"/>
              </a:ext>
            </a:extLst>
          </p:cNvPr>
          <p:cNvGrpSpPr>
            <a:grpSpLocks noChangeAspect="1"/>
          </p:cNvGrpSpPr>
          <p:nvPr/>
        </p:nvGrpSpPr>
        <p:grpSpPr>
          <a:xfrm>
            <a:off x="4412808" y="219919"/>
            <a:ext cx="3179384" cy="1404000"/>
            <a:chOff x="1218168" y="335665"/>
            <a:chExt cx="7798512" cy="3370245"/>
          </a:xfrm>
        </p:grpSpPr>
        <p:pic>
          <p:nvPicPr>
            <p:cNvPr id="8" name="Afbeelding 7">
              <a:extLst>
                <a:ext uri="{FF2B5EF4-FFF2-40B4-BE49-F238E27FC236}">
                  <a16:creationId xmlns:a16="http://schemas.microsoft.com/office/drawing/2014/main" id="{6FB8F98B-14D2-8C54-9D11-AB1CC3095E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8168" y="335665"/>
              <a:ext cx="5242428" cy="3370245"/>
            </a:xfrm>
            <a:prstGeom prst="rect">
              <a:avLst/>
            </a:prstGeom>
          </p:spPr>
        </p:pic>
        <p:pic>
          <p:nvPicPr>
            <p:cNvPr id="9" name="Afbeelding 8">
              <a:extLst>
                <a:ext uri="{FF2B5EF4-FFF2-40B4-BE49-F238E27FC236}">
                  <a16:creationId xmlns:a16="http://schemas.microsoft.com/office/drawing/2014/main" id="{58F7E35D-73AC-FEF0-097D-BF6D8295A8BC}"/>
                </a:ext>
              </a:extLst>
            </p:cNvPr>
            <p:cNvPicPr>
              <a:picLocks noChangeAspect="1"/>
            </p:cNvPicPr>
            <p:nvPr/>
          </p:nvPicPr>
          <p:blipFill>
            <a:blip r:embed="rId5">
              <a:extLst>
                <a:ext uri="{28A0092B-C50C-407E-A947-70E740481C1C}">
                  <a14:useLocalDpi xmlns:a14="http://schemas.microsoft.com/office/drawing/2010/main" val="0"/>
                </a:ext>
              </a:extLst>
            </a:blip>
            <a:srcRect l="16090" t="15554" r="15840" b="15091"/>
            <a:stretch>
              <a:fillRect/>
            </a:stretch>
          </p:blipFill>
          <p:spPr>
            <a:xfrm>
              <a:off x="7176304" y="1180618"/>
              <a:ext cx="1840376" cy="1875098"/>
            </a:xfrm>
            <a:prstGeom prst="rect">
              <a:avLst/>
            </a:prstGeom>
          </p:spPr>
        </p:pic>
      </p:grpSp>
    </p:spTree>
    <p:extLst>
      <p:ext uri="{BB962C8B-B14F-4D97-AF65-F5344CB8AC3E}">
        <p14:creationId xmlns:p14="http://schemas.microsoft.com/office/powerpoint/2010/main" val="38966736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88BAA7-8BC5-29A7-E2AE-8D3874B18199}"/>
              </a:ext>
            </a:extLst>
          </p:cNvPr>
          <p:cNvSpPr>
            <a:spLocks noGrp="1"/>
          </p:cNvSpPr>
          <p:nvPr>
            <p:ph type="title"/>
          </p:nvPr>
        </p:nvSpPr>
        <p:spPr/>
        <p:txBody>
          <a:bodyPr/>
          <a:lstStyle/>
          <a:p>
            <a:r>
              <a:rPr lang="nl-BE" dirty="0"/>
              <a:t>Fiscale voordelen overuren</a:t>
            </a:r>
          </a:p>
        </p:txBody>
      </p:sp>
      <p:sp>
        <p:nvSpPr>
          <p:cNvPr id="3" name="Tijdelijke aanduiding voor inhoud 2">
            <a:extLst>
              <a:ext uri="{FF2B5EF4-FFF2-40B4-BE49-F238E27FC236}">
                <a16:creationId xmlns:a16="http://schemas.microsoft.com/office/drawing/2014/main" id="{E2B34153-EC04-6CC5-412E-DB5E5265B400}"/>
              </a:ext>
            </a:extLst>
          </p:cNvPr>
          <p:cNvSpPr>
            <a:spLocks noGrp="1"/>
          </p:cNvSpPr>
          <p:nvPr>
            <p:ph idx="1"/>
          </p:nvPr>
        </p:nvSpPr>
        <p:spPr>
          <a:xfrm>
            <a:off x="366860" y="1427967"/>
            <a:ext cx="11501486" cy="5248406"/>
          </a:xfrm>
        </p:spPr>
        <p:txBody>
          <a:bodyPr/>
          <a:lstStyle/>
          <a:p>
            <a:r>
              <a:rPr lang="nl-BE" dirty="0"/>
              <a:t>Sociaal luik</a:t>
            </a:r>
          </a:p>
          <a:p>
            <a:pPr lvl="1"/>
            <a:r>
              <a:rPr lang="nl-BE" dirty="0"/>
              <a:t>Vrijwillige overuren</a:t>
            </a:r>
          </a:p>
          <a:p>
            <a:pPr lvl="2"/>
            <a:r>
              <a:rPr lang="nl-BE" dirty="0"/>
              <a:t>Bruto/netto  : 240 overuren/jaar (vanaf 1  april 2026)</a:t>
            </a:r>
          </a:p>
          <a:p>
            <a:pPr lvl="2"/>
            <a:r>
              <a:rPr lang="nl-BE" dirty="0"/>
              <a:t>Vrijwillige overuren met toeslag  : 120  overuren/jaar</a:t>
            </a:r>
          </a:p>
          <a:p>
            <a:pPr lvl="1"/>
            <a:r>
              <a:rPr lang="nl-BE" dirty="0"/>
              <a:t>Bijkomende KB 213 –uren  : 180 uur/jaar (onveranderd)</a:t>
            </a:r>
          </a:p>
          <a:p>
            <a:r>
              <a:rPr lang="nl-BE" dirty="0"/>
              <a:t>Fiscaal luik</a:t>
            </a:r>
          </a:p>
          <a:p>
            <a:pPr lvl="1"/>
            <a:r>
              <a:rPr lang="nl-BE" dirty="0"/>
              <a:t>Bevestiging verlenging regime tot 180 uur/jaar (280 uur spoor- wegenwerken)</a:t>
            </a:r>
          </a:p>
          <a:p>
            <a:pPr lvl="1"/>
            <a:r>
              <a:rPr lang="nl-BE" dirty="0"/>
              <a:t>Uren die betaald worden met een toeslag van 20%, 50% of meer</a:t>
            </a:r>
          </a:p>
          <a:p>
            <a:pPr lvl="2"/>
            <a:endParaRPr lang="nl-BE" dirty="0"/>
          </a:p>
        </p:txBody>
      </p:sp>
      <p:graphicFrame>
        <p:nvGraphicFramePr>
          <p:cNvPr id="4" name="Tabel 3">
            <a:extLst>
              <a:ext uri="{FF2B5EF4-FFF2-40B4-BE49-F238E27FC236}">
                <a16:creationId xmlns:a16="http://schemas.microsoft.com/office/drawing/2014/main" id="{4F9D4CFA-88CD-C2D7-47BE-E793B8853A4F}"/>
              </a:ext>
            </a:extLst>
          </p:cNvPr>
          <p:cNvGraphicFramePr>
            <a:graphicFrameLocks noGrp="1"/>
          </p:cNvGraphicFramePr>
          <p:nvPr/>
        </p:nvGraphicFramePr>
        <p:xfrm>
          <a:off x="1493381" y="4784942"/>
          <a:ext cx="8127999" cy="1494894"/>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603599444"/>
                    </a:ext>
                  </a:extLst>
                </a:gridCol>
                <a:gridCol w="2709333">
                  <a:extLst>
                    <a:ext uri="{9D8B030D-6E8A-4147-A177-3AD203B41FA5}">
                      <a16:colId xmlns:a16="http://schemas.microsoft.com/office/drawing/2014/main" val="1022828100"/>
                    </a:ext>
                  </a:extLst>
                </a:gridCol>
                <a:gridCol w="2709333">
                  <a:extLst>
                    <a:ext uri="{9D8B030D-6E8A-4147-A177-3AD203B41FA5}">
                      <a16:colId xmlns:a16="http://schemas.microsoft.com/office/drawing/2014/main" val="4230456784"/>
                    </a:ext>
                  </a:extLst>
                </a:gridCol>
              </a:tblGrid>
              <a:tr h="489054">
                <a:tc>
                  <a:txBody>
                    <a:bodyPr/>
                    <a:lstStyle/>
                    <a:p>
                      <a:pPr algn="ctr"/>
                      <a:endParaRPr lang="nl-BE" dirty="0"/>
                    </a:p>
                  </a:txBody>
                  <a:tcPr/>
                </a:tc>
                <a:tc>
                  <a:txBody>
                    <a:bodyPr/>
                    <a:lstStyle/>
                    <a:p>
                      <a:pPr algn="ctr"/>
                      <a:r>
                        <a:rPr lang="nl-BE" dirty="0"/>
                        <a:t>Werknemer</a:t>
                      </a:r>
                    </a:p>
                  </a:txBody>
                  <a:tcPr/>
                </a:tc>
                <a:tc>
                  <a:txBody>
                    <a:bodyPr/>
                    <a:lstStyle/>
                    <a:p>
                      <a:pPr algn="ctr"/>
                      <a:r>
                        <a:rPr lang="nl-BE" dirty="0"/>
                        <a:t>Werkgever</a:t>
                      </a:r>
                    </a:p>
                  </a:txBody>
                  <a:tcPr/>
                </a:tc>
                <a:extLst>
                  <a:ext uri="{0D108BD9-81ED-4DB2-BD59-A6C34878D82A}">
                    <a16:rowId xmlns:a16="http://schemas.microsoft.com/office/drawing/2014/main" val="1465012972"/>
                  </a:ext>
                </a:extLst>
              </a:tr>
              <a:tr h="266311">
                <a:tc>
                  <a:txBody>
                    <a:bodyPr/>
                    <a:lstStyle/>
                    <a:p>
                      <a:pPr algn="ctr"/>
                      <a:r>
                        <a:rPr lang="nl-BE" dirty="0"/>
                        <a:t>KB 213 uur aan 120%</a:t>
                      </a:r>
                    </a:p>
                  </a:txBody>
                  <a:tcPr/>
                </a:tc>
                <a:tc>
                  <a:txBody>
                    <a:bodyPr/>
                    <a:lstStyle/>
                    <a:p>
                      <a:pPr algn="ctr"/>
                      <a:r>
                        <a:rPr lang="nl-BE" dirty="0"/>
                        <a:t>66,81%</a:t>
                      </a:r>
                    </a:p>
                  </a:txBody>
                  <a:tcPr/>
                </a:tc>
                <a:tc>
                  <a:txBody>
                    <a:bodyPr/>
                    <a:lstStyle/>
                    <a:p>
                      <a:pPr algn="ctr"/>
                      <a:r>
                        <a:rPr lang="nl-BE" dirty="0"/>
                        <a:t>32,19%</a:t>
                      </a:r>
                    </a:p>
                  </a:txBody>
                  <a:tcPr/>
                </a:tc>
                <a:extLst>
                  <a:ext uri="{0D108BD9-81ED-4DB2-BD59-A6C34878D82A}">
                    <a16:rowId xmlns:a16="http://schemas.microsoft.com/office/drawing/2014/main" val="1286093719"/>
                  </a:ext>
                </a:extLst>
              </a:tr>
              <a:tr h="459660">
                <a:tc>
                  <a:txBody>
                    <a:bodyPr/>
                    <a:lstStyle/>
                    <a:p>
                      <a:pPr algn="ctr"/>
                      <a:r>
                        <a:rPr lang="nl-BE" dirty="0"/>
                        <a:t>(Vrijwillig) overuur aan minstens 50%</a:t>
                      </a:r>
                    </a:p>
                  </a:txBody>
                  <a:tcPr/>
                </a:tc>
                <a:tc>
                  <a:txBody>
                    <a:bodyPr/>
                    <a:lstStyle/>
                    <a:p>
                      <a:pPr algn="ctr"/>
                      <a:r>
                        <a:rPr lang="nl-BE" dirty="0"/>
                        <a:t>57,75%</a:t>
                      </a:r>
                    </a:p>
                  </a:txBody>
                  <a:tcPr/>
                </a:tc>
                <a:tc>
                  <a:txBody>
                    <a:bodyPr/>
                    <a:lstStyle/>
                    <a:p>
                      <a:pPr algn="ctr"/>
                      <a:r>
                        <a:rPr lang="nl-BE" dirty="0"/>
                        <a:t>41,25%</a:t>
                      </a:r>
                    </a:p>
                  </a:txBody>
                  <a:tcPr/>
                </a:tc>
                <a:extLst>
                  <a:ext uri="{0D108BD9-81ED-4DB2-BD59-A6C34878D82A}">
                    <a16:rowId xmlns:a16="http://schemas.microsoft.com/office/drawing/2014/main" val="625931674"/>
                  </a:ext>
                </a:extLst>
              </a:tr>
            </a:tbl>
          </a:graphicData>
        </a:graphic>
      </p:graphicFrame>
    </p:spTree>
    <p:extLst>
      <p:ext uri="{BB962C8B-B14F-4D97-AF65-F5344CB8AC3E}">
        <p14:creationId xmlns:p14="http://schemas.microsoft.com/office/powerpoint/2010/main" val="8767222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a:extLst>
            <a:ext uri="{FF2B5EF4-FFF2-40B4-BE49-F238E27FC236}">
              <a16:creationId xmlns:a16="http://schemas.microsoft.com/office/drawing/2014/main" id="{9546C1FE-48C2-9751-FE7E-50A3C369E207}"/>
            </a:ext>
          </a:extLst>
        </p:cNvPr>
        <p:cNvGrpSpPr/>
        <p:nvPr/>
      </p:nvGrpSpPr>
      <p:grpSpPr>
        <a:xfrm>
          <a:off x="0" y="0"/>
          <a:ext cx="0" cy="0"/>
          <a:chOff x="0" y="0"/>
          <a:chExt cx="0" cy="0"/>
        </a:xfrm>
      </p:grpSpPr>
      <p:sp>
        <p:nvSpPr>
          <p:cNvPr id="2" name="Ondertitel 2">
            <a:extLst>
              <a:ext uri="{FF2B5EF4-FFF2-40B4-BE49-F238E27FC236}">
                <a16:creationId xmlns:a16="http://schemas.microsoft.com/office/drawing/2014/main" id="{6E92D111-4F94-F62D-425E-1A77360454AA}"/>
              </a:ext>
            </a:extLst>
          </p:cNvPr>
          <p:cNvSpPr txBox="1">
            <a:spLocks/>
          </p:cNvSpPr>
          <p:nvPr/>
        </p:nvSpPr>
        <p:spPr>
          <a:xfrm>
            <a:off x="954350" y="3028395"/>
            <a:ext cx="10283300" cy="8012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BE" sz="5400" b="1" dirty="0">
                <a:solidFill>
                  <a:prstClr val="white"/>
                </a:solidFill>
                <a:latin typeface="Aptos Display" panose="02110004020202020204"/>
              </a:rPr>
              <a:t>Hervorming personenbelasting</a:t>
            </a:r>
            <a:endParaRPr kumimoji="0" lang="nl-BE" sz="5400" b="1" i="0" u="none" strike="noStrike" kern="1200" cap="none" spc="0" normalizeH="0" baseline="0" noProof="0" dirty="0">
              <a:ln>
                <a:noFill/>
              </a:ln>
              <a:solidFill>
                <a:prstClr val="white"/>
              </a:solidFill>
              <a:effectLst/>
              <a:uLnTx/>
              <a:uFillTx/>
              <a:latin typeface="Aptos Display"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BE" sz="2800" b="0" i="0" u="none" strike="noStrike" kern="1200" cap="none" spc="0" normalizeH="0" baseline="0" noProof="0" dirty="0">
              <a:ln>
                <a:noFill/>
              </a:ln>
              <a:solidFill>
                <a:srgbClr val="006666"/>
              </a:solidFill>
              <a:effectLst/>
              <a:uLnTx/>
              <a:uFillTx/>
              <a:latin typeface="Aptos" panose="02110004020202020204"/>
              <a:ea typeface="+mn-ea"/>
              <a:cs typeface="+mn-cs"/>
            </a:endParaRPr>
          </a:p>
        </p:txBody>
      </p:sp>
      <p:pic>
        <p:nvPicPr>
          <p:cNvPr id="4" name="Graphic 3" descr="Klok silhouet">
            <a:extLst>
              <a:ext uri="{FF2B5EF4-FFF2-40B4-BE49-F238E27FC236}">
                <a16:creationId xmlns:a16="http://schemas.microsoft.com/office/drawing/2014/main" id="{781FF90F-5233-5AF8-A79E-C332094C936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1646" y="4082968"/>
            <a:ext cx="1368707" cy="1368707"/>
          </a:xfrm>
          <a:prstGeom prst="rect">
            <a:avLst/>
          </a:prstGeom>
        </p:spPr>
      </p:pic>
      <p:grpSp>
        <p:nvGrpSpPr>
          <p:cNvPr id="7" name="Groep 6">
            <a:extLst>
              <a:ext uri="{FF2B5EF4-FFF2-40B4-BE49-F238E27FC236}">
                <a16:creationId xmlns:a16="http://schemas.microsoft.com/office/drawing/2014/main" id="{C063E9D5-34E4-3454-C4A1-976C14AE72D5}"/>
              </a:ext>
            </a:extLst>
          </p:cNvPr>
          <p:cNvGrpSpPr>
            <a:grpSpLocks noChangeAspect="1"/>
          </p:cNvGrpSpPr>
          <p:nvPr/>
        </p:nvGrpSpPr>
        <p:grpSpPr>
          <a:xfrm>
            <a:off x="4412808" y="219919"/>
            <a:ext cx="3179384" cy="1404000"/>
            <a:chOff x="1218168" y="335665"/>
            <a:chExt cx="7798512" cy="3370245"/>
          </a:xfrm>
        </p:grpSpPr>
        <p:pic>
          <p:nvPicPr>
            <p:cNvPr id="8" name="Afbeelding 7">
              <a:extLst>
                <a:ext uri="{FF2B5EF4-FFF2-40B4-BE49-F238E27FC236}">
                  <a16:creationId xmlns:a16="http://schemas.microsoft.com/office/drawing/2014/main" id="{D803B261-B9EA-C9C2-85F3-4BAA7959D6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8168" y="335665"/>
              <a:ext cx="5242428" cy="3370245"/>
            </a:xfrm>
            <a:prstGeom prst="rect">
              <a:avLst/>
            </a:prstGeom>
          </p:spPr>
        </p:pic>
        <p:pic>
          <p:nvPicPr>
            <p:cNvPr id="9" name="Afbeelding 8">
              <a:extLst>
                <a:ext uri="{FF2B5EF4-FFF2-40B4-BE49-F238E27FC236}">
                  <a16:creationId xmlns:a16="http://schemas.microsoft.com/office/drawing/2014/main" id="{DAD1BBE0-45BA-54C4-CA96-A8D803B6E726}"/>
                </a:ext>
              </a:extLst>
            </p:cNvPr>
            <p:cNvPicPr>
              <a:picLocks noChangeAspect="1"/>
            </p:cNvPicPr>
            <p:nvPr/>
          </p:nvPicPr>
          <p:blipFill>
            <a:blip r:embed="rId5">
              <a:extLst>
                <a:ext uri="{28A0092B-C50C-407E-A947-70E740481C1C}">
                  <a14:useLocalDpi xmlns:a14="http://schemas.microsoft.com/office/drawing/2010/main" val="0"/>
                </a:ext>
              </a:extLst>
            </a:blip>
            <a:srcRect l="16090" t="15554" r="15840" b="15091"/>
            <a:stretch>
              <a:fillRect/>
            </a:stretch>
          </p:blipFill>
          <p:spPr>
            <a:xfrm>
              <a:off x="7176304" y="1180618"/>
              <a:ext cx="1840376" cy="1875098"/>
            </a:xfrm>
            <a:prstGeom prst="rect">
              <a:avLst/>
            </a:prstGeom>
          </p:spPr>
        </p:pic>
      </p:grpSp>
    </p:spTree>
    <p:extLst>
      <p:ext uri="{BB962C8B-B14F-4D97-AF65-F5344CB8AC3E}">
        <p14:creationId xmlns:p14="http://schemas.microsoft.com/office/powerpoint/2010/main" val="37629592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CFB6E6-8362-AD9C-F482-E7A2F5C84827}"/>
              </a:ext>
            </a:extLst>
          </p:cNvPr>
          <p:cNvSpPr>
            <a:spLocks noGrp="1"/>
          </p:cNvSpPr>
          <p:nvPr>
            <p:ph type="title"/>
          </p:nvPr>
        </p:nvSpPr>
        <p:spPr/>
        <p:txBody>
          <a:bodyPr/>
          <a:lstStyle/>
          <a:p>
            <a:r>
              <a:rPr lang="nl-BE" dirty="0"/>
              <a:t>Werken moet meer lonen!</a:t>
            </a:r>
          </a:p>
        </p:txBody>
      </p:sp>
      <p:sp>
        <p:nvSpPr>
          <p:cNvPr id="3" name="Tijdelijke aanduiding voor inhoud 2">
            <a:extLst>
              <a:ext uri="{FF2B5EF4-FFF2-40B4-BE49-F238E27FC236}">
                <a16:creationId xmlns:a16="http://schemas.microsoft.com/office/drawing/2014/main" id="{E60959AB-9D04-CA38-BBF8-5EE70BC4A57D}"/>
              </a:ext>
            </a:extLst>
          </p:cNvPr>
          <p:cNvSpPr>
            <a:spLocks noGrp="1"/>
          </p:cNvSpPr>
          <p:nvPr>
            <p:ph idx="1"/>
          </p:nvPr>
        </p:nvSpPr>
        <p:spPr>
          <a:xfrm>
            <a:off x="366860" y="1465545"/>
            <a:ext cx="11501486" cy="4850414"/>
          </a:xfrm>
        </p:spPr>
        <p:txBody>
          <a:bodyPr>
            <a:normAutofit/>
          </a:bodyPr>
          <a:lstStyle/>
          <a:p>
            <a:r>
              <a:rPr lang="nl-BE" dirty="0"/>
              <a:t>Verschil werken niet-werken verkleinen</a:t>
            </a:r>
          </a:p>
          <a:p>
            <a:r>
              <a:rPr lang="nl-BE" dirty="0"/>
              <a:t>Belastingsvrije som werkenden verhoogt vanaf 2026 stapsgewijs </a:t>
            </a:r>
          </a:p>
          <a:p>
            <a:r>
              <a:rPr lang="nl-BE" dirty="0"/>
              <a:t>Belastingvermindering werkloosheidsuitkeringen verdwijnt</a:t>
            </a:r>
          </a:p>
          <a:p>
            <a:r>
              <a:rPr lang="nl-BE" dirty="0"/>
              <a:t>Fiscaal voordeel 1</a:t>
            </a:r>
            <a:r>
              <a:rPr lang="nl-BE" baseline="30000" dirty="0"/>
              <a:t>ste</a:t>
            </a:r>
            <a:r>
              <a:rPr lang="nl-BE" dirty="0"/>
              <a:t> kind ten laste wordt versterkt</a:t>
            </a:r>
          </a:p>
          <a:p>
            <a:r>
              <a:rPr lang="nl-BE" dirty="0"/>
              <a:t>Hervorming huwelijksquotiënt</a:t>
            </a:r>
          </a:p>
          <a:p>
            <a:r>
              <a:rPr lang="nl-BE" dirty="0"/>
              <a:t>Verhoging fiscale werkbonus (voordeel voor werknemers met laagste lonen verhoogt)</a:t>
            </a:r>
          </a:p>
          <a:p>
            <a:r>
              <a:rPr lang="nl-BE" dirty="0"/>
              <a:t>Aanpassing bijzondere bijdrage sociale zekerheid in </a:t>
            </a:r>
            <a:r>
              <a:rPr lang="nl-BE" dirty="0" err="1"/>
              <a:t>the</a:t>
            </a:r>
            <a:r>
              <a:rPr lang="nl-BE" dirty="0"/>
              <a:t> pipeline</a:t>
            </a:r>
          </a:p>
          <a:p>
            <a:r>
              <a:rPr lang="nl-BE" dirty="0"/>
              <a:t>Gepensioneerden die blijven werken : 33% BV op beroepsinkomen (vanaf inkomsten 2027)</a:t>
            </a:r>
          </a:p>
          <a:p>
            <a:endParaRPr lang="nl-BE" dirty="0"/>
          </a:p>
        </p:txBody>
      </p:sp>
    </p:spTree>
    <p:extLst>
      <p:ext uri="{BB962C8B-B14F-4D97-AF65-F5344CB8AC3E}">
        <p14:creationId xmlns:p14="http://schemas.microsoft.com/office/powerpoint/2010/main" val="2561621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3582A9-92D4-2694-45F7-D08C91EBFAF4}"/>
              </a:ext>
            </a:extLst>
          </p:cNvPr>
          <p:cNvSpPr>
            <a:spLocks noGrp="1"/>
          </p:cNvSpPr>
          <p:nvPr>
            <p:ph type="title"/>
          </p:nvPr>
        </p:nvSpPr>
        <p:spPr/>
        <p:txBody>
          <a:bodyPr/>
          <a:lstStyle/>
          <a:p>
            <a:r>
              <a:rPr lang="nl-BE" dirty="0"/>
              <a:t>Forfaitaire voordelen alle aard  -  beperking tot 20%</a:t>
            </a:r>
          </a:p>
        </p:txBody>
      </p:sp>
      <p:sp>
        <p:nvSpPr>
          <p:cNvPr id="3" name="Tijdelijke aanduiding voor inhoud 2">
            <a:extLst>
              <a:ext uri="{FF2B5EF4-FFF2-40B4-BE49-F238E27FC236}">
                <a16:creationId xmlns:a16="http://schemas.microsoft.com/office/drawing/2014/main" id="{3583498A-C3C4-10A0-8B8F-3454499136CC}"/>
              </a:ext>
            </a:extLst>
          </p:cNvPr>
          <p:cNvSpPr>
            <a:spLocks noGrp="1"/>
          </p:cNvSpPr>
          <p:nvPr>
            <p:ph idx="1"/>
          </p:nvPr>
        </p:nvSpPr>
        <p:spPr>
          <a:xfrm>
            <a:off x="366860" y="1684222"/>
            <a:ext cx="11501486" cy="4866889"/>
          </a:xfrm>
        </p:spPr>
        <p:txBody>
          <a:bodyPr/>
          <a:lstStyle/>
          <a:p>
            <a:r>
              <a:rPr lang="nl-BE" dirty="0"/>
              <a:t>Forfaitair gewaardeerde voordelen alle aard mogen voortaan maximaal 20% van de belastbare bezoldigingen vertegenwoordigen</a:t>
            </a:r>
          </a:p>
          <a:p>
            <a:r>
              <a:rPr lang="nl-BE" dirty="0"/>
              <a:t>Forfaitair gewaardeerde voordelen</a:t>
            </a:r>
          </a:p>
          <a:p>
            <a:pPr marL="457200" lvl="1" indent="0">
              <a:buNone/>
            </a:pPr>
            <a:endParaRPr lang="nl-BE" dirty="0"/>
          </a:p>
          <a:p>
            <a:pPr lvl="1"/>
            <a:endParaRPr lang="nl-BE" dirty="0"/>
          </a:p>
        </p:txBody>
      </p:sp>
      <p:sp>
        <p:nvSpPr>
          <p:cNvPr id="6" name="Tekstvak 5">
            <a:extLst>
              <a:ext uri="{FF2B5EF4-FFF2-40B4-BE49-F238E27FC236}">
                <a16:creationId xmlns:a16="http://schemas.microsoft.com/office/drawing/2014/main" id="{3FBFE1E4-1FCD-D7FC-1B7D-585054C7BD05}"/>
              </a:ext>
            </a:extLst>
          </p:cNvPr>
          <p:cNvSpPr txBox="1"/>
          <p:nvPr/>
        </p:nvSpPr>
        <p:spPr>
          <a:xfrm>
            <a:off x="688933" y="2974931"/>
            <a:ext cx="4334004" cy="3139321"/>
          </a:xfrm>
          <a:prstGeom prst="rect">
            <a:avLst/>
          </a:prstGeom>
          <a:noFill/>
        </p:spPr>
        <p:txBody>
          <a:bodyPr wrap="square" rtlCol="0">
            <a:spAutoFit/>
          </a:bodyPr>
          <a:lstStyle/>
          <a:p>
            <a:r>
              <a:rPr lang="nl-BE" b="1" u="sng" dirty="0"/>
              <a:t>WEL </a:t>
            </a:r>
          </a:p>
          <a:p>
            <a:r>
              <a:rPr lang="nl-BE" dirty="0"/>
              <a:t>Bedrijfswagens</a:t>
            </a:r>
          </a:p>
          <a:p>
            <a:r>
              <a:rPr lang="nl-BE" dirty="0"/>
              <a:t>Aandelen opties forfaitair belast</a:t>
            </a:r>
          </a:p>
          <a:p>
            <a:r>
              <a:rPr lang="nl-BE" dirty="0"/>
              <a:t>Internetabonnement</a:t>
            </a:r>
          </a:p>
          <a:p>
            <a:r>
              <a:rPr lang="nl-BE" dirty="0"/>
              <a:t>Laptop</a:t>
            </a:r>
          </a:p>
          <a:p>
            <a:r>
              <a:rPr lang="nl-BE" dirty="0"/>
              <a:t>Smartphone</a:t>
            </a:r>
          </a:p>
          <a:p>
            <a:r>
              <a:rPr lang="nl-BE" dirty="0"/>
              <a:t>Kosteloze Huisvesting</a:t>
            </a:r>
          </a:p>
          <a:p>
            <a:r>
              <a:rPr lang="nl-BE" dirty="0"/>
              <a:t>Verwarming, elektriciteit (gecombineerd met kosteloze huisvesting</a:t>
            </a:r>
          </a:p>
          <a:p>
            <a:r>
              <a:rPr lang="nl-BE" dirty="0"/>
              <a:t>Sociale maaltijden</a:t>
            </a:r>
          </a:p>
          <a:p>
            <a:r>
              <a:rPr lang="nl-BE" dirty="0"/>
              <a:t>Gratis of goedkope lening</a:t>
            </a:r>
          </a:p>
        </p:txBody>
      </p:sp>
      <p:sp>
        <p:nvSpPr>
          <p:cNvPr id="7" name="Tekstvak 6">
            <a:extLst>
              <a:ext uri="{FF2B5EF4-FFF2-40B4-BE49-F238E27FC236}">
                <a16:creationId xmlns:a16="http://schemas.microsoft.com/office/drawing/2014/main" id="{DE742C2D-B407-EF63-7916-228CE02C480E}"/>
              </a:ext>
            </a:extLst>
          </p:cNvPr>
          <p:cNvSpPr txBox="1"/>
          <p:nvPr/>
        </p:nvSpPr>
        <p:spPr>
          <a:xfrm>
            <a:off x="5636712" y="2974931"/>
            <a:ext cx="4584526" cy="1477328"/>
          </a:xfrm>
          <a:prstGeom prst="rect">
            <a:avLst/>
          </a:prstGeom>
          <a:noFill/>
        </p:spPr>
        <p:txBody>
          <a:bodyPr wrap="square" rtlCol="0">
            <a:spAutoFit/>
          </a:bodyPr>
          <a:lstStyle/>
          <a:p>
            <a:r>
              <a:rPr lang="nl-BE" b="1" dirty="0"/>
              <a:t>NIET :</a:t>
            </a:r>
          </a:p>
          <a:p>
            <a:r>
              <a:rPr lang="nl-BE" dirty="0"/>
              <a:t>Hospitalisatieverzekering</a:t>
            </a:r>
          </a:p>
          <a:p>
            <a:r>
              <a:rPr lang="nl-BE" dirty="0"/>
              <a:t>Geschenkcheques</a:t>
            </a:r>
          </a:p>
          <a:p>
            <a:r>
              <a:rPr lang="nl-BE" dirty="0"/>
              <a:t>Warranten (waardering werkelijke waarde)</a:t>
            </a:r>
          </a:p>
          <a:p>
            <a:endParaRPr lang="nl-BE" dirty="0"/>
          </a:p>
        </p:txBody>
      </p:sp>
    </p:spTree>
    <p:extLst>
      <p:ext uri="{BB962C8B-B14F-4D97-AF65-F5344CB8AC3E}">
        <p14:creationId xmlns:p14="http://schemas.microsoft.com/office/powerpoint/2010/main" val="2795939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B69211-10AF-7FBF-0E6A-E072A7755EA2}"/>
              </a:ext>
            </a:extLst>
          </p:cNvPr>
          <p:cNvSpPr>
            <a:spLocks noGrp="1"/>
          </p:cNvSpPr>
          <p:nvPr>
            <p:ph type="title"/>
          </p:nvPr>
        </p:nvSpPr>
        <p:spPr/>
        <p:txBody>
          <a:bodyPr/>
          <a:lstStyle/>
          <a:p>
            <a:r>
              <a:rPr lang="nl-BE" dirty="0"/>
              <a:t>Forfaitaire voordelen alle aard  -  beperking tot 20%</a:t>
            </a:r>
          </a:p>
        </p:txBody>
      </p:sp>
      <p:sp>
        <p:nvSpPr>
          <p:cNvPr id="3" name="Tijdelijke aanduiding voor inhoud 2">
            <a:extLst>
              <a:ext uri="{FF2B5EF4-FFF2-40B4-BE49-F238E27FC236}">
                <a16:creationId xmlns:a16="http://schemas.microsoft.com/office/drawing/2014/main" id="{70D76834-1F1E-DD4D-2C28-438BAE0FFF98}"/>
              </a:ext>
            </a:extLst>
          </p:cNvPr>
          <p:cNvSpPr>
            <a:spLocks noGrp="1"/>
          </p:cNvSpPr>
          <p:nvPr>
            <p:ph idx="1"/>
          </p:nvPr>
        </p:nvSpPr>
        <p:spPr/>
        <p:txBody>
          <a:bodyPr/>
          <a:lstStyle/>
          <a:p>
            <a:r>
              <a:rPr lang="nl-BE" dirty="0"/>
              <a:t>20% grens  op belastbare bezoldigingen</a:t>
            </a:r>
          </a:p>
          <a:p>
            <a:r>
              <a:rPr lang="nl-BE" dirty="0"/>
              <a:t>Berekening op collectief niveau met onderscheid</a:t>
            </a:r>
          </a:p>
          <a:p>
            <a:pPr lvl="1"/>
            <a:r>
              <a:rPr lang="nl-BE" dirty="0"/>
              <a:t>Werknemers (281.10)</a:t>
            </a:r>
          </a:p>
          <a:p>
            <a:pPr lvl="1"/>
            <a:r>
              <a:rPr lang="nl-BE" dirty="0"/>
              <a:t>Bedrijfsleiders (281.20)</a:t>
            </a:r>
          </a:p>
          <a:p>
            <a:r>
              <a:rPr lang="nl-BE" dirty="0"/>
              <a:t>Sanctie bij overschrijding 20% grens :</a:t>
            </a:r>
          </a:p>
          <a:p>
            <a:pPr lvl="1"/>
            <a:r>
              <a:rPr lang="nl-BE" dirty="0"/>
              <a:t>7,5% afzonderlijke heffing voor vennootschap-werkgever bij overschrijding grens voor werknemers</a:t>
            </a:r>
          </a:p>
          <a:p>
            <a:pPr lvl="1"/>
            <a:r>
              <a:rPr lang="nl-BE" dirty="0"/>
              <a:t>Verlies verlaagd tarief voor de vennootschap (geen 20% maar 25% op de 1</a:t>
            </a:r>
            <a:r>
              <a:rPr lang="nl-BE" baseline="30000" dirty="0"/>
              <a:t>ste</a:t>
            </a:r>
            <a:r>
              <a:rPr lang="nl-BE" dirty="0"/>
              <a:t> schijf van 100.000 EUR)</a:t>
            </a:r>
          </a:p>
          <a:p>
            <a:pPr lvl="1"/>
            <a:endParaRPr lang="nl-BE" dirty="0"/>
          </a:p>
        </p:txBody>
      </p:sp>
    </p:spTree>
    <p:extLst>
      <p:ext uri="{BB962C8B-B14F-4D97-AF65-F5344CB8AC3E}">
        <p14:creationId xmlns:p14="http://schemas.microsoft.com/office/powerpoint/2010/main" val="32355206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E5B2B2-A00C-E348-B4E4-29AE4F6CE95D}"/>
              </a:ext>
            </a:extLst>
          </p:cNvPr>
          <p:cNvSpPr>
            <a:spLocks noGrp="1"/>
          </p:cNvSpPr>
          <p:nvPr>
            <p:ph type="title"/>
          </p:nvPr>
        </p:nvSpPr>
        <p:spPr/>
        <p:txBody>
          <a:bodyPr/>
          <a:lstStyle/>
          <a:p>
            <a:r>
              <a:rPr lang="nl-BE" dirty="0"/>
              <a:t>Forfaitaire voordelen alle aard  -  beperking tot 20%</a:t>
            </a:r>
          </a:p>
        </p:txBody>
      </p:sp>
      <p:sp>
        <p:nvSpPr>
          <p:cNvPr id="3" name="Tijdelijke aanduiding voor inhoud 2">
            <a:extLst>
              <a:ext uri="{FF2B5EF4-FFF2-40B4-BE49-F238E27FC236}">
                <a16:creationId xmlns:a16="http://schemas.microsoft.com/office/drawing/2014/main" id="{2FD9BE23-9CFA-6B8F-64DB-4C5FDAEEE614}"/>
              </a:ext>
            </a:extLst>
          </p:cNvPr>
          <p:cNvSpPr>
            <a:spLocks noGrp="1"/>
          </p:cNvSpPr>
          <p:nvPr>
            <p:ph idx="1"/>
          </p:nvPr>
        </p:nvSpPr>
        <p:spPr/>
        <p:txBody>
          <a:bodyPr/>
          <a:lstStyle/>
          <a:p>
            <a:r>
              <a:rPr lang="nl-BE" dirty="0"/>
              <a:t>Voorbeeld</a:t>
            </a:r>
          </a:p>
          <a:p>
            <a:pPr lvl="1"/>
            <a:r>
              <a:rPr lang="nl-BE" dirty="0"/>
              <a:t>Totaal belastbare bezoldigingen werknemers  = 2 Mio EUR (50  werknemers x 40.000 EUR belastbaar/jaar)</a:t>
            </a:r>
          </a:p>
          <a:p>
            <a:pPr lvl="1"/>
            <a:r>
              <a:rPr lang="nl-BE" dirty="0"/>
              <a:t>In dit totaal</a:t>
            </a:r>
          </a:p>
          <a:p>
            <a:pPr lvl="2"/>
            <a:r>
              <a:rPr lang="nl-BE" dirty="0"/>
              <a:t>Bedrijfswagens : 100.000 EUR</a:t>
            </a:r>
          </a:p>
          <a:p>
            <a:pPr lvl="2"/>
            <a:r>
              <a:rPr lang="nl-BE" dirty="0"/>
              <a:t>Smartphone : 7.200 EUR</a:t>
            </a:r>
          </a:p>
          <a:p>
            <a:pPr lvl="2"/>
            <a:r>
              <a:rPr lang="nl-BE" dirty="0"/>
              <a:t>Internet : 3.000 EUR</a:t>
            </a:r>
          </a:p>
          <a:p>
            <a:pPr lvl="2"/>
            <a:r>
              <a:rPr lang="nl-BE" dirty="0"/>
              <a:t>Aandelenopties forfaitair : 50.000 EUR</a:t>
            </a:r>
          </a:p>
          <a:p>
            <a:pPr lvl="1"/>
            <a:r>
              <a:rPr lang="nl-BE" dirty="0"/>
              <a:t>Geen overschrijding  (160.020 EUR / 2 Mio EUR = 8%)</a:t>
            </a:r>
          </a:p>
          <a:p>
            <a:r>
              <a:rPr lang="nl-BE" dirty="0"/>
              <a:t>Hoe kan je dit nu nakijken ?</a:t>
            </a:r>
          </a:p>
          <a:p>
            <a:pPr lvl="1"/>
            <a:r>
              <a:rPr lang="nl-BE" dirty="0"/>
              <a:t>Via attest Loonlasten voorbije 8  maanden</a:t>
            </a:r>
          </a:p>
          <a:p>
            <a:pPr lvl="2"/>
            <a:endParaRPr lang="nl-BE" dirty="0"/>
          </a:p>
          <a:p>
            <a:pPr lvl="1"/>
            <a:endParaRPr lang="nl-BE" dirty="0"/>
          </a:p>
          <a:p>
            <a:pPr lvl="2"/>
            <a:endParaRPr lang="nl-BE" dirty="0"/>
          </a:p>
        </p:txBody>
      </p:sp>
    </p:spTree>
    <p:extLst>
      <p:ext uri="{BB962C8B-B14F-4D97-AF65-F5344CB8AC3E}">
        <p14:creationId xmlns:p14="http://schemas.microsoft.com/office/powerpoint/2010/main" val="20526220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a:extLst>
            <a:ext uri="{FF2B5EF4-FFF2-40B4-BE49-F238E27FC236}">
              <a16:creationId xmlns:a16="http://schemas.microsoft.com/office/drawing/2014/main" id="{C9858867-1816-8E2F-8009-7644F3FF6744}"/>
            </a:ext>
          </a:extLst>
        </p:cNvPr>
        <p:cNvGrpSpPr/>
        <p:nvPr/>
      </p:nvGrpSpPr>
      <p:grpSpPr>
        <a:xfrm>
          <a:off x="0" y="0"/>
          <a:ext cx="0" cy="0"/>
          <a:chOff x="0" y="0"/>
          <a:chExt cx="0" cy="0"/>
        </a:xfrm>
      </p:grpSpPr>
      <p:sp>
        <p:nvSpPr>
          <p:cNvPr id="2" name="Ondertitel 2">
            <a:extLst>
              <a:ext uri="{FF2B5EF4-FFF2-40B4-BE49-F238E27FC236}">
                <a16:creationId xmlns:a16="http://schemas.microsoft.com/office/drawing/2014/main" id="{4E1FA12D-A440-6777-613A-0CE61E61BD51}"/>
              </a:ext>
            </a:extLst>
          </p:cNvPr>
          <p:cNvSpPr txBox="1">
            <a:spLocks/>
          </p:cNvSpPr>
          <p:nvPr/>
        </p:nvSpPr>
        <p:spPr>
          <a:xfrm>
            <a:off x="954350" y="3028395"/>
            <a:ext cx="10283300" cy="8012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BE" sz="5400" b="1" dirty="0">
                <a:solidFill>
                  <a:prstClr val="white"/>
                </a:solidFill>
                <a:latin typeface="Aptos Display" panose="02110004020202020204"/>
              </a:rPr>
              <a:t>Centenindex</a:t>
            </a:r>
            <a:endParaRPr kumimoji="0" lang="nl-BE" sz="5400" b="1" i="0" u="none" strike="noStrike" kern="1200" cap="none" spc="0" normalizeH="0" baseline="0" noProof="0" dirty="0">
              <a:ln>
                <a:noFill/>
              </a:ln>
              <a:solidFill>
                <a:prstClr val="white"/>
              </a:solidFill>
              <a:effectLst/>
              <a:uLnTx/>
              <a:uFillTx/>
              <a:latin typeface="Aptos Display"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BE" sz="2800" b="0" i="0" u="none" strike="noStrike" kern="1200" cap="none" spc="0" normalizeH="0" baseline="0" noProof="0" dirty="0">
              <a:ln>
                <a:noFill/>
              </a:ln>
              <a:solidFill>
                <a:srgbClr val="006666"/>
              </a:solidFill>
              <a:effectLst/>
              <a:uLnTx/>
              <a:uFillTx/>
              <a:latin typeface="Aptos" panose="02110004020202020204"/>
              <a:ea typeface="+mn-ea"/>
              <a:cs typeface="+mn-cs"/>
            </a:endParaRPr>
          </a:p>
        </p:txBody>
      </p:sp>
      <p:pic>
        <p:nvPicPr>
          <p:cNvPr id="4" name="Graphic 3" descr="Spaarvarken silhouet">
            <a:extLst>
              <a:ext uri="{FF2B5EF4-FFF2-40B4-BE49-F238E27FC236}">
                <a16:creationId xmlns:a16="http://schemas.microsoft.com/office/drawing/2014/main" id="{2BDFBF5B-F533-0F3E-4F06-AAA26F6088C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1646" y="4082968"/>
            <a:ext cx="1368707" cy="1368707"/>
          </a:xfrm>
          <a:prstGeom prst="rect">
            <a:avLst/>
          </a:prstGeom>
        </p:spPr>
      </p:pic>
      <p:grpSp>
        <p:nvGrpSpPr>
          <p:cNvPr id="7" name="Groep 6">
            <a:extLst>
              <a:ext uri="{FF2B5EF4-FFF2-40B4-BE49-F238E27FC236}">
                <a16:creationId xmlns:a16="http://schemas.microsoft.com/office/drawing/2014/main" id="{16FAE68F-E3C2-0EFA-ADC7-B2EDA7859297}"/>
              </a:ext>
            </a:extLst>
          </p:cNvPr>
          <p:cNvGrpSpPr>
            <a:grpSpLocks noChangeAspect="1"/>
          </p:cNvGrpSpPr>
          <p:nvPr/>
        </p:nvGrpSpPr>
        <p:grpSpPr>
          <a:xfrm>
            <a:off x="4412808" y="219919"/>
            <a:ext cx="3179384" cy="1404000"/>
            <a:chOff x="1218168" y="335665"/>
            <a:chExt cx="7798512" cy="3370245"/>
          </a:xfrm>
        </p:grpSpPr>
        <p:pic>
          <p:nvPicPr>
            <p:cNvPr id="8" name="Afbeelding 7">
              <a:extLst>
                <a:ext uri="{FF2B5EF4-FFF2-40B4-BE49-F238E27FC236}">
                  <a16:creationId xmlns:a16="http://schemas.microsoft.com/office/drawing/2014/main" id="{BA93A592-1E64-8EC0-DE12-647B416086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8168" y="335665"/>
              <a:ext cx="5242428" cy="3370245"/>
            </a:xfrm>
            <a:prstGeom prst="rect">
              <a:avLst/>
            </a:prstGeom>
          </p:spPr>
        </p:pic>
        <p:pic>
          <p:nvPicPr>
            <p:cNvPr id="9" name="Afbeelding 8">
              <a:extLst>
                <a:ext uri="{FF2B5EF4-FFF2-40B4-BE49-F238E27FC236}">
                  <a16:creationId xmlns:a16="http://schemas.microsoft.com/office/drawing/2014/main" id="{EF6A1119-2D0F-8C4D-B1E3-E96B04DF99F3}"/>
                </a:ext>
              </a:extLst>
            </p:cNvPr>
            <p:cNvPicPr>
              <a:picLocks noChangeAspect="1"/>
            </p:cNvPicPr>
            <p:nvPr/>
          </p:nvPicPr>
          <p:blipFill>
            <a:blip r:embed="rId5">
              <a:extLst>
                <a:ext uri="{28A0092B-C50C-407E-A947-70E740481C1C}">
                  <a14:useLocalDpi xmlns:a14="http://schemas.microsoft.com/office/drawing/2010/main" val="0"/>
                </a:ext>
              </a:extLst>
            </a:blip>
            <a:srcRect l="16090" t="15554" r="15840" b="15091"/>
            <a:stretch>
              <a:fillRect/>
            </a:stretch>
          </p:blipFill>
          <p:spPr>
            <a:xfrm>
              <a:off x="7176304" y="1180618"/>
              <a:ext cx="1840376" cy="1875098"/>
            </a:xfrm>
            <a:prstGeom prst="rect">
              <a:avLst/>
            </a:prstGeom>
          </p:spPr>
        </p:pic>
      </p:grpSp>
    </p:spTree>
    <p:extLst>
      <p:ext uri="{BB962C8B-B14F-4D97-AF65-F5344CB8AC3E}">
        <p14:creationId xmlns:p14="http://schemas.microsoft.com/office/powerpoint/2010/main" val="35717709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CC1B53-0B22-2EDF-962F-2E385216EA05}"/>
              </a:ext>
            </a:extLst>
          </p:cNvPr>
          <p:cNvSpPr>
            <a:spLocks noGrp="1"/>
          </p:cNvSpPr>
          <p:nvPr>
            <p:ph type="title"/>
          </p:nvPr>
        </p:nvSpPr>
        <p:spPr/>
        <p:txBody>
          <a:bodyPr>
            <a:normAutofit/>
          </a:bodyPr>
          <a:lstStyle/>
          <a:p>
            <a:r>
              <a:rPr lang="nl-BE" dirty="0"/>
              <a:t>Wat is de centenindex?</a:t>
            </a:r>
          </a:p>
        </p:txBody>
      </p:sp>
      <p:sp>
        <p:nvSpPr>
          <p:cNvPr id="3" name="Tijdelijke aanduiding voor inhoud 2">
            <a:extLst>
              <a:ext uri="{FF2B5EF4-FFF2-40B4-BE49-F238E27FC236}">
                <a16:creationId xmlns:a16="http://schemas.microsoft.com/office/drawing/2014/main" id="{2C01BFBB-3901-A135-7F3A-76D3B1C73922}"/>
              </a:ext>
            </a:extLst>
          </p:cNvPr>
          <p:cNvSpPr>
            <a:spLocks noGrp="1"/>
          </p:cNvSpPr>
          <p:nvPr>
            <p:ph idx="1"/>
          </p:nvPr>
        </p:nvSpPr>
        <p:spPr/>
        <p:txBody>
          <a:bodyPr>
            <a:normAutofit lnSpcReduction="10000"/>
          </a:bodyPr>
          <a:lstStyle/>
          <a:p>
            <a:pPr lvl="0">
              <a:spcAft>
                <a:spcPts val="600"/>
              </a:spcAft>
            </a:pPr>
            <a:r>
              <a:rPr lang="nl-BE" sz="2400" b="1" dirty="0"/>
              <a:t>De indexatie wordt beperkt doorgevoerd voor:</a:t>
            </a:r>
          </a:p>
          <a:p>
            <a:pPr lvl="1">
              <a:spcAft>
                <a:spcPts val="600"/>
              </a:spcAft>
            </a:pPr>
            <a:r>
              <a:rPr lang="nl-BE" dirty="0">
                <a:solidFill>
                  <a:schemeClr val="tx2"/>
                </a:solidFill>
              </a:rPr>
              <a:t>Werknemers met brutoloon &gt; € 4.000</a:t>
            </a:r>
          </a:p>
          <a:p>
            <a:pPr lvl="1">
              <a:spcAft>
                <a:spcPts val="600"/>
              </a:spcAft>
            </a:pPr>
            <a:r>
              <a:rPr lang="nl-BE" dirty="0">
                <a:solidFill>
                  <a:schemeClr val="tx2"/>
                </a:solidFill>
              </a:rPr>
              <a:t>Sociale uitkeringen en pensioenen &gt; € 2.000</a:t>
            </a:r>
            <a:br>
              <a:rPr lang="nl-BE" dirty="0">
                <a:solidFill>
                  <a:schemeClr val="tx2"/>
                </a:solidFill>
              </a:rPr>
            </a:br>
            <a:endParaRPr lang="nl-BE" dirty="0">
              <a:solidFill>
                <a:schemeClr val="tx2"/>
              </a:solidFill>
            </a:endParaRPr>
          </a:p>
          <a:p>
            <a:pPr lvl="0">
              <a:spcAft>
                <a:spcPts val="600"/>
              </a:spcAft>
            </a:pPr>
            <a:r>
              <a:rPr lang="nl-BE" sz="2400" b="1" dirty="0"/>
              <a:t>Loon indexatie:  </a:t>
            </a:r>
            <a:r>
              <a:rPr lang="nl-BE" sz="2400" dirty="0">
                <a:solidFill>
                  <a:schemeClr val="tx2"/>
                </a:solidFill>
              </a:rPr>
              <a:t>aftopping van indexatie op grensbedrag € 4000/maand</a:t>
            </a:r>
            <a:br>
              <a:rPr lang="nl-BE" sz="2400" dirty="0">
                <a:solidFill>
                  <a:schemeClr val="tx2"/>
                </a:solidFill>
              </a:rPr>
            </a:br>
            <a:endParaRPr lang="nl-BE" sz="2400" dirty="0">
              <a:solidFill>
                <a:schemeClr val="tx2"/>
              </a:solidFill>
            </a:endParaRPr>
          </a:p>
          <a:p>
            <a:pPr lvl="0">
              <a:spcAft>
                <a:spcPts val="600"/>
              </a:spcAft>
            </a:pPr>
            <a:r>
              <a:rPr lang="nl-BE" sz="2400" b="1" dirty="0"/>
              <a:t>Beperking tot indexatie van 2% </a:t>
            </a:r>
            <a:br>
              <a:rPr lang="nl-BE" sz="2400" dirty="0"/>
            </a:br>
            <a:endParaRPr lang="nl-BE" sz="2400" dirty="0"/>
          </a:p>
          <a:p>
            <a:pPr lvl="0">
              <a:spcAft>
                <a:spcPts val="600"/>
              </a:spcAft>
            </a:pPr>
            <a:r>
              <a:rPr lang="nl-BE" sz="2400" b="1" dirty="0"/>
              <a:t>Tweemaal per sector:</a:t>
            </a:r>
          </a:p>
          <a:p>
            <a:pPr lvl="1">
              <a:spcAft>
                <a:spcPts val="600"/>
              </a:spcAft>
            </a:pPr>
            <a:r>
              <a:rPr lang="nl-BE" dirty="0">
                <a:solidFill>
                  <a:schemeClr val="tx2"/>
                </a:solidFill>
              </a:rPr>
              <a:t>Eerste keer vanaf 1/6/2026</a:t>
            </a:r>
          </a:p>
          <a:p>
            <a:pPr lvl="1">
              <a:spcAft>
                <a:spcPts val="600"/>
              </a:spcAft>
            </a:pPr>
            <a:r>
              <a:rPr lang="nl-BE" dirty="0">
                <a:solidFill>
                  <a:schemeClr val="tx2"/>
                </a:solidFill>
              </a:rPr>
              <a:t>Tweede keer  vanaf 1/1/2028</a:t>
            </a:r>
          </a:p>
          <a:p>
            <a:pPr lvl="0"/>
            <a:endParaRPr lang="nl-BE" dirty="0"/>
          </a:p>
          <a:p>
            <a:pPr lvl="0"/>
            <a:endParaRPr lang="nl-BE" dirty="0"/>
          </a:p>
          <a:p>
            <a:pPr lvl="0"/>
            <a:endParaRPr lang="nl-BE" dirty="0"/>
          </a:p>
        </p:txBody>
      </p:sp>
    </p:spTree>
    <p:extLst>
      <p:ext uri="{BB962C8B-B14F-4D97-AF65-F5344CB8AC3E}">
        <p14:creationId xmlns:p14="http://schemas.microsoft.com/office/powerpoint/2010/main" val="39111924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D404BC-2EE7-900D-9FFD-A9F45FD5170B}"/>
              </a:ext>
            </a:extLst>
          </p:cNvPr>
          <p:cNvSpPr>
            <a:spLocks noGrp="1"/>
          </p:cNvSpPr>
          <p:nvPr>
            <p:ph type="title"/>
          </p:nvPr>
        </p:nvSpPr>
        <p:spPr/>
        <p:txBody>
          <a:bodyPr>
            <a:normAutofit/>
          </a:bodyPr>
          <a:lstStyle/>
          <a:p>
            <a:r>
              <a:rPr lang="nl-BE" dirty="0"/>
              <a:t>Impact centenindex voor de bouw op 1 juli 2026 ?</a:t>
            </a:r>
          </a:p>
        </p:txBody>
      </p:sp>
      <p:sp>
        <p:nvSpPr>
          <p:cNvPr id="3" name="Tijdelijke aanduiding voor inhoud 2">
            <a:extLst>
              <a:ext uri="{FF2B5EF4-FFF2-40B4-BE49-F238E27FC236}">
                <a16:creationId xmlns:a16="http://schemas.microsoft.com/office/drawing/2014/main" id="{7B07AFED-6B4D-F6B5-0157-0F47EF359872}"/>
              </a:ext>
            </a:extLst>
          </p:cNvPr>
          <p:cNvSpPr>
            <a:spLocks noGrp="1"/>
          </p:cNvSpPr>
          <p:nvPr>
            <p:ph idx="1"/>
          </p:nvPr>
        </p:nvSpPr>
        <p:spPr/>
        <p:txBody>
          <a:bodyPr>
            <a:normAutofit/>
          </a:bodyPr>
          <a:lstStyle/>
          <a:p>
            <a:pPr>
              <a:spcAft>
                <a:spcPts val="600"/>
              </a:spcAft>
            </a:pPr>
            <a:r>
              <a:rPr lang="nl-BE" sz="2600" b="1" dirty="0"/>
              <a:t>1/7/2026  - Kwartaalindexatie = 1,10%</a:t>
            </a:r>
          </a:p>
          <a:p>
            <a:pPr lvl="1">
              <a:spcAft>
                <a:spcPts val="600"/>
              </a:spcAft>
            </a:pPr>
            <a:r>
              <a:rPr lang="nl-BE" sz="2200" b="1" dirty="0"/>
              <a:t>Voor de basiscategorieën (Cat I tot en met Cat IV): indexatie met 1,10%</a:t>
            </a:r>
          </a:p>
          <a:p>
            <a:pPr lvl="2">
              <a:spcAft>
                <a:spcPts val="600"/>
              </a:spcAft>
            </a:pPr>
            <a:r>
              <a:rPr lang="nl-BE" sz="1800" dirty="0">
                <a:solidFill>
                  <a:schemeClr val="tx2"/>
                </a:solidFill>
              </a:rPr>
              <a:t>Doorvoering op de gebruikelijke wijze (volgens beroepscategorie)</a:t>
            </a:r>
          </a:p>
          <a:p>
            <a:pPr lvl="1">
              <a:spcAft>
                <a:spcPts val="600"/>
              </a:spcAft>
            </a:pPr>
            <a:r>
              <a:rPr lang="nl-BE" sz="2200" b="1" dirty="0"/>
              <a:t>Voor de uurlonen boven 23,0769 EUR (ploegbazen -  meestergasten):  </a:t>
            </a:r>
            <a:r>
              <a:rPr lang="nl-BE" sz="2200" dirty="0">
                <a:solidFill>
                  <a:schemeClr val="tx2"/>
                </a:solidFill>
              </a:rPr>
              <a:t>afgetopte indexatie</a:t>
            </a:r>
          </a:p>
          <a:p>
            <a:r>
              <a:rPr lang="nl-BE" b="1" dirty="0"/>
              <a:t>1/10/2026  - Kwartaalindexatie = 0,83% (voorlopige berekening)</a:t>
            </a:r>
          </a:p>
          <a:p>
            <a:pPr lvl="1">
              <a:spcAft>
                <a:spcPts val="600"/>
              </a:spcAft>
            </a:pPr>
            <a:r>
              <a:rPr lang="nl-BE" sz="2200" b="1" dirty="0"/>
              <a:t>Voor de basiscategorieën (Cat I tot en met Cat IV): indexatie met 1,10%</a:t>
            </a:r>
          </a:p>
          <a:p>
            <a:pPr lvl="2">
              <a:spcAft>
                <a:spcPts val="600"/>
              </a:spcAft>
            </a:pPr>
            <a:r>
              <a:rPr lang="nl-BE" sz="1800" dirty="0">
                <a:solidFill>
                  <a:schemeClr val="tx2"/>
                </a:solidFill>
              </a:rPr>
              <a:t>Doorvoering op de gebruikelijke wijze (volgens beroepscategorie)</a:t>
            </a:r>
          </a:p>
          <a:p>
            <a:pPr lvl="1">
              <a:spcAft>
                <a:spcPts val="600"/>
              </a:spcAft>
            </a:pPr>
            <a:r>
              <a:rPr lang="nl-BE" sz="2200" b="1" dirty="0"/>
              <a:t>Voor de uurlonen ploegbazen -  meestergasten:  </a:t>
            </a:r>
            <a:r>
              <a:rPr lang="nl-BE" sz="2200" dirty="0">
                <a:solidFill>
                  <a:schemeClr val="tx2"/>
                </a:solidFill>
              </a:rPr>
              <a:t>afgetopte indexatie</a:t>
            </a:r>
          </a:p>
          <a:p>
            <a:pPr>
              <a:spcAft>
                <a:spcPts val="600"/>
              </a:spcAft>
            </a:pPr>
            <a:r>
              <a:rPr lang="nl-BE" b="1" dirty="0"/>
              <a:t>1/01/2027 : 0,07% onder de centenindex -  restant volledige indexatie</a:t>
            </a:r>
          </a:p>
        </p:txBody>
      </p:sp>
    </p:spTree>
    <p:extLst>
      <p:ext uri="{BB962C8B-B14F-4D97-AF65-F5344CB8AC3E}">
        <p14:creationId xmlns:p14="http://schemas.microsoft.com/office/powerpoint/2010/main" val="28411132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a:extLst>
            <a:ext uri="{FF2B5EF4-FFF2-40B4-BE49-F238E27FC236}">
              <a16:creationId xmlns:a16="http://schemas.microsoft.com/office/drawing/2014/main" id="{809B076B-AFBF-328F-CDF1-BE51D312D862}"/>
            </a:ext>
          </a:extLst>
        </p:cNvPr>
        <p:cNvGrpSpPr/>
        <p:nvPr/>
      </p:nvGrpSpPr>
      <p:grpSpPr>
        <a:xfrm>
          <a:off x="0" y="0"/>
          <a:ext cx="0" cy="0"/>
          <a:chOff x="0" y="0"/>
          <a:chExt cx="0" cy="0"/>
        </a:xfrm>
      </p:grpSpPr>
      <p:sp>
        <p:nvSpPr>
          <p:cNvPr id="2" name="Ondertitel 2">
            <a:extLst>
              <a:ext uri="{FF2B5EF4-FFF2-40B4-BE49-F238E27FC236}">
                <a16:creationId xmlns:a16="http://schemas.microsoft.com/office/drawing/2014/main" id="{3E3701FA-0D23-DC35-DB3F-DBF59FB19B1A}"/>
              </a:ext>
            </a:extLst>
          </p:cNvPr>
          <p:cNvSpPr txBox="1">
            <a:spLocks/>
          </p:cNvSpPr>
          <p:nvPr/>
        </p:nvSpPr>
        <p:spPr>
          <a:xfrm>
            <a:off x="954350" y="3028395"/>
            <a:ext cx="10283300" cy="8012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5400" b="1" i="0" u="none" strike="noStrike" kern="1200" cap="none" spc="0" normalizeH="0" baseline="0" noProof="0" dirty="0">
                <a:ln>
                  <a:noFill/>
                </a:ln>
                <a:solidFill>
                  <a:prstClr val="white"/>
                </a:solidFill>
                <a:effectLst/>
                <a:uLnTx/>
                <a:uFillTx/>
                <a:latin typeface="Aptos Display" panose="02110004020202020204"/>
                <a:ea typeface="+mn-ea"/>
                <a:cs typeface="+mn-cs"/>
              </a:rPr>
              <a:t>Responsabiliseringsbijdrage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5400" b="1" i="0" u="none" strike="noStrike" kern="1200" cap="none" spc="0" normalizeH="0" baseline="0" noProof="0" dirty="0">
                <a:ln>
                  <a:noFill/>
                </a:ln>
                <a:solidFill>
                  <a:prstClr val="white"/>
                </a:solidFill>
                <a:effectLst/>
                <a:uLnTx/>
                <a:uFillTx/>
                <a:latin typeface="Aptos Display" panose="02110004020202020204"/>
                <a:ea typeface="+mn-ea"/>
                <a:cs typeface="+mn-cs"/>
              </a:rPr>
              <a:t>2</a:t>
            </a:r>
            <a:r>
              <a:rPr kumimoji="0" lang="nl-BE" sz="5400" b="1" i="0" u="none" strike="noStrike" kern="1200" cap="none" spc="0" normalizeH="0" baseline="30000" noProof="0" dirty="0">
                <a:ln>
                  <a:noFill/>
                </a:ln>
                <a:solidFill>
                  <a:prstClr val="white"/>
                </a:solidFill>
                <a:effectLst/>
                <a:uLnTx/>
                <a:uFillTx/>
                <a:latin typeface="Aptos Display" panose="02110004020202020204"/>
                <a:ea typeface="+mn-ea"/>
                <a:cs typeface="+mn-cs"/>
              </a:rPr>
              <a:t>de</a:t>
            </a:r>
            <a:r>
              <a:rPr kumimoji="0" lang="nl-BE" sz="5400" b="1" i="0" u="none" strike="noStrike" kern="1200" cap="none" spc="0" normalizeH="0" baseline="0" noProof="0" dirty="0">
                <a:ln>
                  <a:noFill/>
                </a:ln>
                <a:solidFill>
                  <a:prstClr val="white"/>
                </a:solidFill>
                <a:effectLst/>
                <a:uLnTx/>
                <a:uFillTx/>
                <a:latin typeface="Aptos Display" panose="02110004020202020204"/>
                <a:ea typeface="+mn-ea"/>
                <a:cs typeface="+mn-cs"/>
              </a:rPr>
              <a:t> en 3</a:t>
            </a:r>
            <a:r>
              <a:rPr kumimoji="0" lang="nl-BE" sz="5400" b="1" i="0" u="none" strike="noStrike" kern="1200" cap="none" spc="0" normalizeH="0" baseline="30000" noProof="0" dirty="0">
                <a:ln>
                  <a:noFill/>
                </a:ln>
                <a:solidFill>
                  <a:prstClr val="white"/>
                </a:solidFill>
                <a:effectLst/>
                <a:uLnTx/>
                <a:uFillTx/>
                <a:latin typeface="Aptos Display" panose="02110004020202020204"/>
                <a:ea typeface="+mn-ea"/>
                <a:cs typeface="+mn-cs"/>
              </a:rPr>
              <a:t>de</a:t>
            </a:r>
            <a:r>
              <a:rPr kumimoji="0" lang="nl-BE" sz="5400" b="1" i="0" u="none" strike="noStrike" kern="1200" cap="none" spc="0" normalizeH="0" baseline="0" noProof="0" dirty="0">
                <a:ln>
                  <a:noFill/>
                </a:ln>
                <a:solidFill>
                  <a:prstClr val="white"/>
                </a:solidFill>
                <a:effectLst/>
                <a:uLnTx/>
                <a:uFillTx/>
                <a:latin typeface="Aptos Display" panose="02110004020202020204"/>
                <a:ea typeface="+mn-ea"/>
                <a:cs typeface="+mn-cs"/>
              </a:rPr>
              <a:t> maand ziekte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BE" sz="2800" b="0" i="0" u="none" strike="noStrike" kern="1200" cap="none" spc="0" normalizeH="0" baseline="0" noProof="0" dirty="0">
              <a:ln>
                <a:noFill/>
              </a:ln>
              <a:solidFill>
                <a:srgbClr val="006666"/>
              </a:solidFill>
              <a:effectLst/>
              <a:uLnTx/>
              <a:uFillTx/>
              <a:latin typeface="Aptos" panose="02110004020202020204"/>
              <a:ea typeface="+mn-ea"/>
              <a:cs typeface="+mn-cs"/>
            </a:endParaRPr>
          </a:p>
        </p:txBody>
      </p:sp>
      <p:pic>
        <p:nvPicPr>
          <p:cNvPr id="4" name="Graphic 3" descr="Naald silhouet">
            <a:extLst>
              <a:ext uri="{FF2B5EF4-FFF2-40B4-BE49-F238E27FC236}">
                <a16:creationId xmlns:a16="http://schemas.microsoft.com/office/drawing/2014/main" id="{224211CC-1F85-A0CE-E596-869CE33AB12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81453" y="4717968"/>
            <a:ext cx="1368707" cy="1368707"/>
          </a:xfrm>
          <a:prstGeom prst="rect">
            <a:avLst/>
          </a:prstGeom>
        </p:spPr>
      </p:pic>
      <p:grpSp>
        <p:nvGrpSpPr>
          <p:cNvPr id="7" name="Groep 6">
            <a:extLst>
              <a:ext uri="{FF2B5EF4-FFF2-40B4-BE49-F238E27FC236}">
                <a16:creationId xmlns:a16="http://schemas.microsoft.com/office/drawing/2014/main" id="{5F271A4E-AD67-47E6-2114-04580D4EC34C}"/>
              </a:ext>
            </a:extLst>
          </p:cNvPr>
          <p:cNvGrpSpPr>
            <a:grpSpLocks noChangeAspect="1"/>
          </p:cNvGrpSpPr>
          <p:nvPr/>
        </p:nvGrpSpPr>
        <p:grpSpPr>
          <a:xfrm>
            <a:off x="4412808" y="219919"/>
            <a:ext cx="3179384" cy="1404000"/>
            <a:chOff x="1218168" y="335665"/>
            <a:chExt cx="7798512" cy="3370245"/>
          </a:xfrm>
        </p:grpSpPr>
        <p:pic>
          <p:nvPicPr>
            <p:cNvPr id="8" name="Afbeelding 7">
              <a:extLst>
                <a:ext uri="{FF2B5EF4-FFF2-40B4-BE49-F238E27FC236}">
                  <a16:creationId xmlns:a16="http://schemas.microsoft.com/office/drawing/2014/main" id="{88B90FC7-84CD-B575-FD55-EBFDFDA5AB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8168" y="335665"/>
              <a:ext cx="5242428" cy="3370245"/>
            </a:xfrm>
            <a:prstGeom prst="rect">
              <a:avLst/>
            </a:prstGeom>
          </p:spPr>
        </p:pic>
        <p:pic>
          <p:nvPicPr>
            <p:cNvPr id="9" name="Afbeelding 8">
              <a:extLst>
                <a:ext uri="{FF2B5EF4-FFF2-40B4-BE49-F238E27FC236}">
                  <a16:creationId xmlns:a16="http://schemas.microsoft.com/office/drawing/2014/main" id="{98CD5046-02E0-5C68-F5BC-7B8F51623897}"/>
                </a:ext>
              </a:extLst>
            </p:cNvPr>
            <p:cNvPicPr>
              <a:picLocks noChangeAspect="1"/>
            </p:cNvPicPr>
            <p:nvPr/>
          </p:nvPicPr>
          <p:blipFill>
            <a:blip r:embed="rId5">
              <a:extLst>
                <a:ext uri="{28A0092B-C50C-407E-A947-70E740481C1C}">
                  <a14:useLocalDpi xmlns:a14="http://schemas.microsoft.com/office/drawing/2010/main" val="0"/>
                </a:ext>
              </a:extLst>
            </a:blip>
            <a:srcRect l="16090" t="15554" r="15840" b="15091"/>
            <a:stretch>
              <a:fillRect/>
            </a:stretch>
          </p:blipFill>
          <p:spPr>
            <a:xfrm>
              <a:off x="7176304" y="1180618"/>
              <a:ext cx="1840376" cy="1875098"/>
            </a:xfrm>
            <a:prstGeom prst="rect">
              <a:avLst/>
            </a:prstGeom>
          </p:spPr>
        </p:pic>
      </p:grpSp>
    </p:spTree>
    <p:extLst>
      <p:ext uri="{BB962C8B-B14F-4D97-AF65-F5344CB8AC3E}">
        <p14:creationId xmlns:p14="http://schemas.microsoft.com/office/powerpoint/2010/main" val="15110275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F04B81-B1F4-218F-BF0E-2FC16E8AA0BD}"/>
              </a:ext>
            </a:extLst>
          </p:cNvPr>
          <p:cNvSpPr>
            <a:spLocks noGrp="1"/>
          </p:cNvSpPr>
          <p:nvPr>
            <p:ph type="title"/>
          </p:nvPr>
        </p:nvSpPr>
        <p:spPr/>
        <p:txBody>
          <a:bodyPr/>
          <a:lstStyle/>
          <a:p>
            <a:r>
              <a:rPr lang="nl-BE" dirty="0"/>
              <a:t>Langdurige arbeidsongeschiktheid - Nieuwe solidariteitsbijdrage</a:t>
            </a:r>
          </a:p>
        </p:txBody>
      </p:sp>
      <p:sp>
        <p:nvSpPr>
          <p:cNvPr id="3" name="Tijdelijke aanduiding voor inhoud 2">
            <a:extLst>
              <a:ext uri="{FF2B5EF4-FFF2-40B4-BE49-F238E27FC236}">
                <a16:creationId xmlns:a16="http://schemas.microsoft.com/office/drawing/2014/main" id="{4233A641-FF6A-7515-4986-A887695C5DC6}"/>
              </a:ext>
            </a:extLst>
          </p:cNvPr>
          <p:cNvSpPr>
            <a:spLocks noGrp="1"/>
          </p:cNvSpPr>
          <p:nvPr>
            <p:ph idx="1"/>
          </p:nvPr>
        </p:nvSpPr>
        <p:spPr/>
        <p:txBody>
          <a:bodyPr>
            <a:normAutofit fontScale="70000" lnSpcReduction="20000"/>
          </a:bodyPr>
          <a:lstStyle/>
          <a:p>
            <a:pPr marL="0" indent="0">
              <a:buNone/>
            </a:pPr>
            <a:r>
              <a:rPr lang="nl-BE" b="1" dirty="0"/>
              <a:t>Financiële impact bij langdurige arbeidsongeschiktheid</a:t>
            </a:r>
            <a:endParaRPr lang="nl-BE" dirty="0"/>
          </a:p>
          <a:p>
            <a:pPr lvl="0"/>
            <a:r>
              <a:rPr lang="nl-BE" dirty="0"/>
              <a:t>Geldt voor werkgevers met gemiddeld ≥50 werknemers</a:t>
            </a:r>
          </a:p>
          <a:p>
            <a:pPr lvl="0"/>
            <a:r>
              <a:rPr lang="nl-BE" dirty="0"/>
              <a:t>Financiële bijdrage voor de 2</a:t>
            </a:r>
            <a:r>
              <a:rPr lang="nl-BE" baseline="30000" dirty="0"/>
              <a:t>de</a:t>
            </a:r>
            <a:r>
              <a:rPr lang="nl-BE" dirty="0"/>
              <a:t> en 3</a:t>
            </a:r>
            <a:r>
              <a:rPr lang="nl-BE" baseline="30000" dirty="0"/>
              <a:t>de</a:t>
            </a:r>
            <a:r>
              <a:rPr lang="nl-BE" dirty="0"/>
              <a:t> maand ziekte voor meerderjarige werknemers &lt; 55 jaar</a:t>
            </a:r>
          </a:p>
          <a:p>
            <a:pPr lvl="0"/>
            <a:r>
              <a:rPr lang="nl-BE" dirty="0"/>
              <a:t>Bijdrage: 30% van ZIV-uitkeringen vanaf 31</a:t>
            </a:r>
            <a:r>
              <a:rPr lang="nl-BE" baseline="30000" dirty="0"/>
              <a:t>ste</a:t>
            </a:r>
            <a:r>
              <a:rPr lang="nl-BE" dirty="0"/>
              <a:t> dag primaire arbeidsongeschiktheid (=2</a:t>
            </a:r>
            <a:r>
              <a:rPr lang="nl-BE" baseline="30000" dirty="0"/>
              <a:t>de</a:t>
            </a:r>
            <a:r>
              <a:rPr lang="nl-BE" dirty="0"/>
              <a:t> en 3</a:t>
            </a:r>
            <a:r>
              <a:rPr lang="nl-BE" baseline="30000" dirty="0"/>
              <a:t>de</a:t>
            </a:r>
            <a:r>
              <a:rPr lang="nl-BE" dirty="0"/>
              <a:t>  maand ziekte)</a:t>
            </a:r>
          </a:p>
          <a:p>
            <a:pPr lvl="0"/>
            <a:r>
              <a:rPr lang="nl-BE" dirty="0"/>
              <a:t>Trimestrieel verschuldigd</a:t>
            </a:r>
          </a:p>
          <a:p>
            <a:pPr marL="0" indent="0">
              <a:buNone/>
            </a:pPr>
            <a:br>
              <a:rPr lang="nl-BE" b="1" dirty="0"/>
            </a:br>
            <a:r>
              <a:rPr lang="nl-BE" b="1" dirty="0"/>
              <a:t>Administratieve verwerking</a:t>
            </a:r>
            <a:endParaRPr lang="nl-BE" dirty="0"/>
          </a:p>
          <a:p>
            <a:pPr lvl="0"/>
            <a:r>
              <a:rPr lang="nl-BE" dirty="0"/>
              <a:t>Berekening en inning via RSZ</a:t>
            </a:r>
          </a:p>
          <a:p>
            <a:pPr lvl="0"/>
            <a:r>
              <a:rPr lang="nl-BE" dirty="0"/>
              <a:t>Facturatie via debet-bericht</a:t>
            </a:r>
          </a:p>
          <a:p>
            <a:pPr lvl="0"/>
            <a:r>
              <a:rPr lang="nl-BE" dirty="0"/>
              <a:t>Samen met RSZ-bijdragen van het 3de kwartaal volgend op start ziekte</a:t>
            </a:r>
          </a:p>
          <a:p>
            <a:pPr lvl="0"/>
            <a:endParaRPr lang="nl-BE" dirty="0"/>
          </a:p>
          <a:p>
            <a:pPr marL="0" lvl="0" indent="0">
              <a:buNone/>
            </a:pPr>
            <a:r>
              <a:rPr lang="nl-BE" b="1" dirty="0"/>
              <a:t>Toekomst</a:t>
            </a:r>
            <a:endParaRPr lang="nl-BE" dirty="0"/>
          </a:p>
          <a:p>
            <a:r>
              <a:rPr lang="nl-BE" dirty="0"/>
              <a:t>Vanaf 2027  ook voor 4</a:t>
            </a:r>
            <a:r>
              <a:rPr lang="nl-BE" baseline="30000" dirty="0"/>
              <a:t>de</a:t>
            </a:r>
            <a:r>
              <a:rPr lang="nl-BE" dirty="0"/>
              <a:t> en 5</a:t>
            </a:r>
            <a:r>
              <a:rPr lang="nl-BE" baseline="30000" dirty="0"/>
              <a:t>de</a:t>
            </a:r>
            <a:r>
              <a:rPr lang="nl-BE" dirty="0"/>
              <a:t> maand ziekte</a:t>
            </a:r>
          </a:p>
          <a:p>
            <a:pPr lvl="0"/>
            <a:endParaRPr lang="nl-BE" dirty="0"/>
          </a:p>
          <a:p>
            <a:pPr marL="0" indent="0">
              <a:buNone/>
            </a:pPr>
            <a:endParaRPr lang="nl-BE" dirty="0"/>
          </a:p>
        </p:txBody>
      </p:sp>
    </p:spTree>
    <p:extLst>
      <p:ext uri="{BB962C8B-B14F-4D97-AF65-F5344CB8AC3E}">
        <p14:creationId xmlns:p14="http://schemas.microsoft.com/office/powerpoint/2010/main" val="30187017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a:extLst>
            <a:ext uri="{FF2B5EF4-FFF2-40B4-BE49-F238E27FC236}">
              <a16:creationId xmlns:a16="http://schemas.microsoft.com/office/drawing/2014/main" id="{42697201-5235-51BD-82E2-D13D7A93C914}"/>
            </a:ext>
          </a:extLst>
        </p:cNvPr>
        <p:cNvGrpSpPr/>
        <p:nvPr/>
      </p:nvGrpSpPr>
      <p:grpSpPr>
        <a:xfrm>
          <a:off x="0" y="0"/>
          <a:ext cx="0" cy="0"/>
          <a:chOff x="0" y="0"/>
          <a:chExt cx="0" cy="0"/>
        </a:xfrm>
      </p:grpSpPr>
      <p:sp>
        <p:nvSpPr>
          <p:cNvPr id="2" name="Ondertitel 2">
            <a:extLst>
              <a:ext uri="{FF2B5EF4-FFF2-40B4-BE49-F238E27FC236}">
                <a16:creationId xmlns:a16="http://schemas.microsoft.com/office/drawing/2014/main" id="{B6C5758F-0C7F-189D-45C8-723636FFF4DE}"/>
              </a:ext>
            </a:extLst>
          </p:cNvPr>
          <p:cNvSpPr txBox="1">
            <a:spLocks/>
          </p:cNvSpPr>
          <p:nvPr/>
        </p:nvSpPr>
        <p:spPr>
          <a:xfrm>
            <a:off x="954350" y="3028395"/>
            <a:ext cx="10283300" cy="8012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BE" sz="5400" b="1" dirty="0">
                <a:solidFill>
                  <a:prstClr val="white"/>
                </a:solidFill>
                <a:latin typeface="Aptos Display" panose="02110004020202020204"/>
              </a:rPr>
              <a:t>Fietsvergoeding</a:t>
            </a:r>
            <a:endParaRPr kumimoji="0" lang="nl-BE" sz="5400" b="1" i="0" u="none" strike="noStrike" kern="1200" cap="none" spc="0" normalizeH="0" baseline="0" noProof="0" dirty="0">
              <a:ln>
                <a:noFill/>
              </a:ln>
              <a:solidFill>
                <a:prstClr val="white"/>
              </a:solidFill>
              <a:effectLst/>
              <a:uLnTx/>
              <a:uFillTx/>
              <a:latin typeface="Aptos Display"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BE" sz="2800" b="0" i="0" u="none" strike="noStrike" kern="1200" cap="none" spc="0" normalizeH="0" baseline="0" noProof="0" dirty="0">
              <a:ln>
                <a:noFill/>
              </a:ln>
              <a:solidFill>
                <a:srgbClr val="006666"/>
              </a:solidFill>
              <a:effectLst/>
              <a:uLnTx/>
              <a:uFillTx/>
              <a:latin typeface="Aptos" panose="02110004020202020204"/>
              <a:ea typeface="+mn-ea"/>
              <a:cs typeface="+mn-cs"/>
            </a:endParaRPr>
          </a:p>
        </p:txBody>
      </p:sp>
      <p:pic>
        <p:nvPicPr>
          <p:cNvPr id="4" name="Graphic 3" descr="Driewieler silhouet">
            <a:extLst>
              <a:ext uri="{FF2B5EF4-FFF2-40B4-BE49-F238E27FC236}">
                <a16:creationId xmlns:a16="http://schemas.microsoft.com/office/drawing/2014/main" id="{0DC7047B-63FA-189B-69EF-1B56B216D20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1646" y="4082968"/>
            <a:ext cx="1368707" cy="1368707"/>
          </a:xfrm>
          <a:prstGeom prst="rect">
            <a:avLst/>
          </a:prstGeom>
        </p:spPr>
      </p:pic>
      <p:grpSp>
        <p:nvGrpSpPr>
          <p:cNvPr id="7" name="Groep 6">
            <a:extLst>
              <a:ext uri="{FF2B5EF4-FFF2-40B4-BE49-F238E27FC236}">
                <a16:creationId xmlns:a16="http://schemas.microsoft.com/office/drawing/2014/main" id="{D9E0654C-01F3-B851-ABA8-6784EEFE0BCB}"/>
              </a:ext>
            </a:extLst>
          </p:cNvPr>
          <p:cNvGrpSpPr>
            <a:grpSpLocks noChangeAspect="1"/>
          </p:cNvGrpSpPr>
          <p:nvPr/>
        </p:nvGrpSpPr>
        <p:grpSpPr>
          <a:xfrm>
            <a:off x="4412808" y="219919"/>
            <a:ext cx="3179384" cy="1404000"/>
            <a:chOff x="1218168" y="335665"/>
            <a:chExt cx="7798512" cy="3370245"/>
          </a:xfrm>
        </p:grpSpPr>
        <p:pic>
          <p:nvPicPr>
            <p:cNvPr id="8" name="Afbeelding 7">
              <a:extLst>
                <a:ext uri="{FF2B5EF4-FFF2-40B4-BE49-F238E27FC236}">
                  <a16:creationId xmlns:a16="http://schemas.microsoft.com/office/drawing/2014/main" id="{D4AB5035-55BC-C393-9422-32AC504978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8168" y="335665"/>
              <a:ext cx="5242428" cy="3370245"/>
            </a:xfrm>
            <a:prstGeom prst="rect">
              <a:avLst/>
            </a:prstGeom>
          </p:spPr>
        </p:pic>
        <p:pic>
          <p:nvPicPr>
            <p:cNvPr id="9" name="Afbeelding 8">
              <a:extLst>
                <a:ext uri="{FF2B5EF4-FFF2-40B4-BE49-F238E27FC236}">
                  <a16:creationId xmlns:a16="http://schemas.microsoft.com/office/drawing/2014/main" id="{28378948-B65F-9792-B248-6E4878403E47}"/>
                </a:ext>
              </a:extLst>
            </p:cNvPr>
            <p:cNvPicPr>
              <a:picLocks noChangeAspect="1"/>
            </p:cNvPicPr>
            <p:nvPr/>
          </p:nvPicPr>
          <p:blipFill>
            <a:blip r:embed="rId5">
              <a:extLst>
                <a:ext uri="{28A0092B-C50C-407E-A947-70E740481C1C}">
                  <a14:useLocalDpi xmlns:a14="http://schemas.microsoft.com/office/drawing/2010/main" val="0"/>
                </a:ext>
              </a:extLst>
            </a:blip>
            <a:srcRect l="16090" t="15554" r="15840" b="15091"/>
            <a:stretch>
              <a:fillRect/>
            </a:stretch>
          </p:blipFill>
          <p:spPr>
            <a:xfrm>
              <a:off x="7176304" y="1180618"/>
              <a:ext cx="1840376" cy="1875098"/>
            </a:xfrm>
            <a:prstGeom prst="rect">
              <a:avLst/>
            </a:prstGeom>
          </p:spPr>
        </p:pic>
      </p:grpSp>
    </p:spTree>
    <p:extLst>
      <p:ext uri="{BB962C8B-B14F-4D97-AF65-F5344CB8AC3E}">
        <p14:creationId xmlns:p14="http://schemas.microsoft.com/office/powerpoint/2010/main" val="7010468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4F3800-7C0A-EAD7-D69D-55B121244E87}"/>
              </a:ext>
            </a:extLst>
          </p:cNvPr>
          <p:cNvSpPr>
            <a:spLocks noGrp="1"/>
          </p:cNvSpPr>
          <p:nvPr>
            <p:ph type="title"/>
          </p:nvPr>
        </p:nvSpPr>
        <p:spPr/>
        <p:txBody>
          <a:bodyPr/>
          <a:lstStyle/>
          <a:p>
            <a:r>
              <a:rPr lang="nl-BE" dirty="0"/>
              <a:t>Fietsvergoedingen voor arbeiders en bedienden in de bouw</a:t>
            </a:r>
          </a:p>
        </p:txBody>
      </p:sp>
      <p:graphicFrame>
        <p:nvGraphicFramePr>
          <p:cNvPr id="4" name="Tijdelijke aanduiding voor inhoud 3">
            <a:extLst>
              <a:ext uri="{FF2B5EF4-FFF2-40B4-BE49-F238E27FC236}">
                <a16:creationId xmlns:a16="http://schemas.microsoft.com/office/drawing/2014/main" id="{BC86FA86-585A-9C43-02E3-D01F7E4DEE94}"/>
              </a:ext>
            </a:extLst>
          </p:cNvPr>
          <p:cNvGraphicFramePr>
            <a:graphicFrameLocks noGrp="1"/>
          </p:cNvGraphicFramePr>
          <p:nvPr>
            <p:ph idx="1"/>
            <p:extLst>
              <p:ext uri="{D42A27DB-BD31-4B8C-83A1-F6EECF244321}">
                <p14:modId xmlns:p14="http://schemas.microsoft.com/office/powerpoint/2010/main" val="1514283067"/>
              </p:ext>
            </p:extLst>
          </p:nvPr>
        </p:nvGraphicFramePr>
        <p:xfrm>
          <a:off x="366713" y="1684338"/>
          <a:ext cx="11501436" cy="4363402"/>
        </p:xfrm>
        <a:graphic>
          <a:graphicData uri="http://schemas.openxmlformats.org/drawingml/2006/table">
            <a:tbl>
              <a:tblPr firstRow="1" bandRow="1">
                <a:tableStyleId>{5C22544A-7EE6-4342-B048-85BDC9FD1C3A}</a:tableStyleId>
              </a:tblPr>
              <a:tblGrid>
                <a:gridCol w="3833812">
                  <a:extLst>
                    <a:ext uri="{9D8B030D-6E8A-4147-A177-3AD203B41FA5}">
                      <a16:colId xmlns:a16="http://schemas.microsoft.com/office/drawing/2014/main" val="278017635"/>
                    </a:ext>
                  </a:extLst>
                </a:gridCol>
                <a:gridCol w="3833812">
                  <a:extLst>
                    <a:ext uri="{9D8B030D-6E8A-4147-A177-3AD203B41FA5}">
                      <a16:colId xmlns:a16="http://schemas.microsoft.com/office/drawing/2014/main" val="1643119149"/>
                    </a:ext>
                  </a:extLst>
                </a:gridCol>
                <a:gridCol w="3833812">
                  <a:extLst>
                    <a:ext uri="{9D8B030D-6E8A-4147-A177-3AD203B41FA5}">
                      <a16:colId xmlns:a16="http://schemas.microsoft.com/office/drawing/2014/main" val="3505748629"/>
                    </a:ext>
                  </a:extLst>
                </a:gridCol>
              </a:tblGrid>
              <a:tr h="1349904">
                <a:tc>
                  <a:txBody>
                    <a:bodyPr/>
                    <a:lstStyle/>
                    <a:p>
                      <a:pPr algn="ctr"/>
                      <a:endParaRPr lang="nl-BE" dirty="0"/>
                    </a:p>
                  </a:txBody>
                  <a:tcPr/>
                </a:tc>
                <a:tc>
                  <a:txBody>
                    <a:bodyPr/>
                    <a:lstStyle/>
                    <a:p>
                      <a:pPr algn="ctr"/>
                      <a:r>
                        <a:rPr lang="nl-BE" dirty="0"/>
                        <a:t>Tot 30 september 2026</a:t>
                      </a:r>
                    </a:p>
                  </a:txBody>
                  <a:tcPr/>
                </a:tc>
                <a:tc>
                  <a:txBody>
                    <a:bodyPr/>
                    <a:lstStyle/>
                    <a:p>
                      <a:pPr algn="ctr"/>
                      <a:r>
                        <a:rPr lang="nl-BE" dirty="0"/>
                        <a:t>Vanaf 1  oktober 2026</a:t>
                      </a:r>
                    </a:p>
                  </a:txBody>
                  <a:tcPr/>
                </a:tc>
                <a:extLst>
                  <a:ext uri="{0D108BD9-81ED-4DB2-BD59-A6C34878D82A}">
                    <a16:rowId xmlns:a16="http://schemas.microsoft.com/office/drawing/2014/main" val="1682648229"/>
                  </a:ext>
                </a:extLst>
              </a:tr>
              <a:tr h="1550458">
                <a:tc>
                  <a:txBody>
                    <a:bodyPr/>
                    <a:lstStyle/>
                    <a:p>
                      <a:pPr algn="ctr"/>
                      <a:r>
                        <a:rPr lang="nl-BE" dirty="0"/>
                        <a:t>Arbeiders Bouw</a:t>
                      </a:r>
                    </a:p>
                    <a:p>
                      <a:pPr algn="ctr"/>
                      <a:endParaRPr lang="nl-BE" dirty="0"/>
                    </a:p>
                    <a:p>
                      <a:pPr algn="ctr"/>
                      <a:r>
                        <a:rPr lang="nl-BE" dirty="0"/>
                        <a:t>(in plaats van mobiliteitsvergoeding en reiskosten)</a:t>
                      </a:r>
                    </a:p>
                  </a:txBody>
                  <a:tcPr/>
                </a:tc>
                <a:tc>
                  <a:txBody>
                    <a:bodyPr/>
                    <a:lstStyle/>
                    <a:p>
                      <a:pPr algn="ctr"/>
                      <a:r>
                        <a:rPr lang="nl-BE" dirty="0"/>
                        <a:t>0,30 EUR/km </a:t>
                      </a:r>
                    </a:p>
                    <a:p>
                      <a:pPr algn="ctr"/>
                      <a:endParaRPr lang="nl-BE" dirty="0"/>
                    </a:p>
                    <a:p>
                      <a:pPr algn="ctr"/>
                      <a:r>
                        <a:rPr lang="nl-BE" dirty="0"/>
                        <a:t>(jaarlijkse aanpassing CAO NAR 164)</a:t>
                      </a:r>
                    </a:p>
                  </a:txBody>
                  <a:tcPr/>
                </a:tc>
                <a:tc>
                  <a:txBody>
                    <a:bodyPr/>
                    <a:lstStyle/>
                    <a:p>
                      <a:pPr algn="ctr"/>
                      <a:r>
                        <a:rPr lang="nl-BE" dirty="0"/>
                        <a:t>0,32 EUR/km</a:t>
                      </a:r>
                    </a:p>
                  </a:txBody>
                  <a:tcPr/>
                </a:tc>
                <a:extLst>
                  <a:ext uri="{0D108BD9-81ED-4DB2-BD59-A6C34878D82A}">
                    <a16:rowId xmlns:a16="http://schemas.microsoft.com/office/drawing/2014/main" val="2823203284"/>
                  </a:ext>
                </a:extLst>
              </a:tr>
              <a:tr h="1349904">
                <a:tc>
                  <a:txBody>
                    <a:bodyPr/>
                    <a:lstStyle/>
                    <a:p>
                      <a:pPr algn="ctr"/>
                      <a:r>
                        <a:rPr lang="nl-BE" dirty="0"/>
                        <a:t>Bedienden Bouw</a:t>
                      </a:r>
                    </a:p>
                  </a:txBody>
                  <a:tcPr/>
                </a:tc>
                <a:tc>
                  <a:txBody>
                    <a:bodyPr/>
                    <a:lstStyle/>
                    <a:p>
                      <a:pPr algn="ctr"/>
                      <a:r>
                        <a:rPr lang="nl-BE" dirty="0"/>
                        <a:t>0,27 EUR/km</a:t>
                      </a:r>
                    </a:p>
                    <a:p>
                      <a:pPr algn="ctr"/>
                      <a:endParaRPr lang="nl-BE" dirty="0"/>
                    </a:p>
                    <a:p>
                      <a:pPr algn="ctr"/>
                      <a:r>
                        <a:rPr lang="nl-BE" dirty="0"/>
                        <a:t>(maximum  40 kilometer heen en terug per arbeidsdag)</a:t>
                      </a:r>
                    </a:p>
                    <a:p>
                      <a:pPr algn="ctr"/>
                      <a:endParaRPr lang="nl-BE" dirty="0"/>
                    </a:p>
                  </a:txBody>
                  <a:tcPr/>
                </a:tc>
                <a:tc>
                  <a:txBody>
                    <a:bodyPr/>
                    <a:lstStyle/>
                    <a:p>
                      <a:pPr algn="ctr"/>
                      <a:r>
                        <a:rPr lang="nl-BE" dirty="0"/>
                        <a:t>0,32 EUR/km </a:t>
                      </a:r>
                    </a:p>
                    <a:p>
                      <a:pPr algn="ctr"/>
                      <a:endParaRPr lang="nl-BE" dirty="0"/>
                    </a:p>
                    <a:p>
                      <a:pPr algn="ctr"/>
                      <a:r>
                        <a:rPr lang="nl-BE" dirty="0"/>
                        <a:t>(maximum  40 kilometer heen en terug per arbeidsdag)</a:t>
                      </a:r>
                    </a:p>
                  </a:txBody>
                  <a:tcPr/>
                </a:tc>
                <a:extLst>
                  <a:ext uri="{0D108BD9-81ED-4DB2-BD59-A6C34878D82A}">
                    <a16:rowId xmlns:a16="http://schemas.microsoft.com/office/drawing/2014/main" val="2366872425"/>
                  </a:ext>
                </a:extLst>
              </a:tr>
            </a:tbl>
          </a:graphicData>
        </a:graphic>
      </p:graphicFrame>
    </p:spTree>
    <p:extLst>
      <p:ext uri="{BB962C8B-B14F-4D97-AF65-F5344CB8AC3E}">
        <p14:creationId xmlns:p14="http://schemas.microsoft.com/office/powerpoint/2010/main" val="39198217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a:extLst>
            <a:ext uri="{FF2B5EF4-FFF2-40B4-BE49-F238E27FC236}">
              <a16:creationId xmlns:a16="http://schemas.microsoft.com/office/drawing/2014/main" id="{8DFDC784-725B-4839-0688-A75EC8FF19B0}"/>
            </a:ext>
          </a:extLst>
        </p:cNvPr>
        <p:cNvGrpSpPr/>
        <p:nvPr/>
      </p:nvGrpSpPr>
      <p:grpSpPr>
        <a:xfrm>
          <a:off x="0" y="0"/>
          <a:ext cx="0" cy="0"/>
          <a:chOff x="0" y="0"/>
          <a:chExt cx="0" cy="0"/>
        </a:xfrm>
      </p:grpSpPr>
      <p:sp>
        <p:nvSpPr>
          <p:cNvPr id="2" name="Ondertitel 2">
            <a:extLst>
              <a:ext uri="{FF2B5EF4-FFF2-40B4-BE49-F238E27FC236}">
                <a16:creationId xmlns:a16="http://schemas.microsoft.com/office/drawing/2014/main" id="{C1A966A0-7665-DFC9-ED50-EAFB05241566}"/>
              </a:ext>
            </a:extLst>
          </p:cNvPr>
          <p:cNvSpPr txBox="1">
            <a:spLocks/>
          </p:cNvSpPr>
          <p:nvPr/>
        </p:nvSpPr>
        <p:spPr>
          <a:xfrm>
            <a:off x="954350" y="1623919"/>
            <a:ext cx="10283300" cy="22056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nl-BE" sz="5400" b="1" dirty="0">
              <a:solidFill>
                <a:prstClr val="white"/>
              </a:solidFill>
              <a:latin typeface="Aptos Display" panose="02110004020202020204"/>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BE" sz="5400" b="1" dirty="0" err="1">
                <a:solidFill>
                  <a:prstClr val="white"/>
                </a:solidFill>
                <a:latin typeface="Aptos Display" panose="02110004020202020204"/>
              </a:rPr>
              <a:t>Catena</a:t>
            </a:r>
            <a:endParaRPr lang="nl-BE" sz="5400" b="1" dirty="0">
              <a:solidFill>
                <a:prstClr val="white"/>
              </a:solidFill>
              <a:latin typeface="Aptos Display" panose="02110004020202020204"/>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BE" sz="4800" b="1" dirty="0">
                <a:solidFill>
                  <a:prstClr val="white"/>
                </a:solidFill>
                <a:latin typeface="Aptos Display" panose="02110004020202020204"/>
              </a:rPr>
              <a:t>Aangifte van werken (30</a:t>
            </a:r>
            <a:r>
              <a:rPr lang="nl-BE" sz="4800" b="1" i="1" dirty="0">
                <a:solidFill>
                  <a:prstClr val="white"/>
                </a:solidFill>
                <a:latin typeface="Aptos Display" panose="02110004020202020204"/>
              </a:rPr>
              <a:t>bis</a:t>
            </a:r>
            <a:r>
              <a:rPr lang="nl-BE" sz="4800" b="1" dirty="0">
                <a:solidFill>
                  <a:prstClr val="white"/>
                </a:solidFill>
                <a:latin typeface="Aptos Display" panose="02110004020202020204"/>
              </a:rPr>
              <a: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l-BE" sz="5400" b="1" i="0" u="none" strike="noStrike" kern="1200" cap="none" spc="0" normalizeH="0" baseline="0" noProof="0" dirty="0">
              <a:ln>
                <a:noFill/>
              </a:ln>
              <a:solidFill>
                <a:prstClr val="white"/>
              </a:solidFill>
              <a:effectLst/>
              <a:uLnTx/>
              <a:uFillTx/>
              <a:latin typeface="Aptos Display"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BE" sz="2800" b="0" i="0" u="none" strike="noStrike" kern="1200" cap="none" spc="0" normalizeH="0" baseline="0" noProof="0" dirty="0">
              <a:ln>
                <a:noFill/>
              </a:ln>
              <a:solidFill>
                <a:srgbClr val="006666"/>
              </a:solidFill>
              <a:effectLst/>
              <a:uLnTx/>
              <a:uFillTx/>
              <a:latin typeface="Aptos" panose="02110004020202020204"/>
              <a:ea typeface="+mn-ea"/>
              <a:cs typeface="+mn-cs"/>
            </a:endParaRPr>
          </a:p>
        </p:txBody>
      </p:sp>
      <p:pic>
        <p:nvPicPr>
          <p:cNvPr id="4" name="Graphic 3" descr="Klembordbadge met effen opvulling">
            <a:extLst>
              <a:ext uri="{FF2B5EF4-FFF2-40B4-BE49-F238E27FC236}">
                <a16:creationId xmlns:a16="http://schemas.microsoft.com/office/drawing/2014/main" id="{6AC978D8-2BEB-E339-943B-9500E4BB03A7}"/>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411646" y="4549251"/>
            <a:ext cx="1368707" cy="1368707"/>
          </a:xfrm>
          <a:prstGeom prst="rect">
            <a:avLst/>
          </a:prstGeom>
        </p:spPr>
      </p:pic>
      <p:grpSp>
        <p:nvGrpSpPr>
          <p:cNvPr id="7" name="Groep 6">
            <a:extLst>
              <a:ext uri="{FF2B5EF4-FFF2-40B4-BE49-F238E27FC236}">
                <a16:creationId xmlns:a16="http://schemas.microsoft.com/office/drawing/2014/main" id="{4DDCE8A2-5FAB-195F-AC10-0BD8FB51D55B}"/>
              </a:ext>
            </a:extLst>
          </p:cNvPr>
          <p:cNvGrpSpPr>
            <a:grpSpLocks noChangeAspect="1"/>
          </p:cNvGrpSpPr>
          <p:nvPr/>
        </p:nvGrpSpPr>
        <p:grpSpPr>
          <a:xfrm>
            <a:off x="4412808" y="219919"/>
            <a:ext cx="3179384" cy="1404000"/>
            <a:chOff x="1218168" y="335665"/>
            <a:chExt cx="7798512" cy="3370245"/>
          </a:xfrm>
        </p:grpSpPr>
        <p:pic>
          <p:nvPicPr>
            <p:cNvPr id="8" name="Afbeelding 7">
              <a:extLst>
                <a:ext uri="{FF2B5EF4-FFF2-40B4-BE49-F238E27FC236}">
                  <a16:creationId xmlns:a16="http://schemas.microsoft.com/office/drawing/2014/main" id="{14AE6402-9A6D-1A9B-532B-41AE4B81A3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8168" y="335665"/>
              <a:ext cx="5242428" cy="3370245"/>
            </a:xfrm>
            <a:prstGeom prst="rect">
              <a:avLst/>
            </a:prstGeom>
          </p:spPr>
        </p:pic>
        <p:pic>
          <p:nvPicPr>
            <p:cNvPr id="9" name="Afbeelding 8">
              <a:extLst>
                <a:ext uri="{FF2B5EF4-FFF2-40B4-BE49-F238E27FC236}">
                  <a16:creationId xmlns:a16="http://schemas.microsoft.com/office/drawing/2014/main" id="{6A3D666C-3525-A99E-6AE4-EEB17BE4D713}"/>
                </a:ext>
              </a:extLst>
            </p:cNvPr>
            <p:cNvPicPr>
              <a:picLocks noChangeAspect="1"/>
            </p:cNvPicPr>
            <p:nvPr/>
          </p:nvPicPr>
          <p:blipFill>
            <a:blip r:embed="rId4">
              <a:extLst>
                <a:ext uri="{28A0092B-C50C-407E-A947-70E740481C1C}">
                  <a14:useLocalDpi xmlns:a14="http://schemas.microsoft.com/office/drawing/2010/main" val="0"/>
                </a:ext>
              </a:extLst>
            </a:blip>
            <a:srcRect l="16090" t="15554" r="15840" b="15091"/>
            <a:stretch>
              <a:fillRect/>
            </a:stretch>
          </p:blipFill>
          <p:spPr>
            <a:xfrm>
              <a:off x="7176304" y="1180618"/>
              <a:ext cx="1840376" cy="1875098"/>
            </a:xfrm>
            <a:prstGeom prst="rect">
              <a:avLst/>
            </a:prstGeom>
          </p:spPr>
        </p:pic>
      </p:grpSp>
    </p:spTree>
    <p:extLst>
      <p:ext uri="{BB962C8B-B14F-4D97-AF65-F5344CB8AC3E}">
        <p14:creationId xmlns:p14="http://schemas.microsoft.com/office/powerpoint/2010/main" val="4364550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Aangifte van werken: de basis</a:t>
            </a:r>
          </a:p>
        </p:txBody>
      </p:sp>
      <p:sp>
        <p:nvSpPr>
          <p:cNvPr id="4" name="TextBox 3"/>
          <p:cNvSpPr txBox="1"/>
          <p:nvPr/>
        </p:nvSpPr>
        <p:spPr>
          <a:xfrm>
            <a:off x="365760" y="1664208"/>
            <a:ext cx="9538189" cy="34471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srgbClr val="161F27"/>
                </a:solidFill>
                <a:effectLst/>
                <a:uLnTx/>
                <a:uFillTx/>
                <a:latin typeface="Aptos"/>
                <a:ea typeface="+mn-ea"/>
                <a:cs typeface="+mn-cs"/>
              </a:rPr>
              <a:t>30bis = vooraf de werf </a:t>
            </a:r>
            <a:r>
              <a:rPr lang="nl-BE" sz="2000" b="1" noProof="0" dirty="0">
                <a:solidFill>
                  <a:srgbClr val="161F27"/>
                </a:solidFill>
                <a:latin typeface="Aptos"/>
              </a:rPr>
              <a:t>e</a:t>
            </a:r>
            <a:r>
              <a:rPr kumimoji="0" lang="nl-BE" sz="2000" b="1" i="0" u="none" strike="noStrike" kern="1200" cap="none" spc="0" normalizeH="0" baseline="0" noProof="0" dirty="0">
                <a:ln>
                  <a:noFill/>
                </a:ln>
                <a:solidFill>
                  <a:srgbClr val="161F27"/>
                </a:solidFill>
                <a:effectLst/>
                <a:uLnTx/>
                <a:uFillTx/>
                <a:latin typeface="Aptos"/>
                <a:ea typeface="+mn-ea"/>
                <a:cs typeface="+mn-cs"/>
              </a:rPr>
              <a:t>n de onderaannemingsketen melden aan de RSZ bij WIOS.</a:t>
            </a:r>
          </a:p>
        </p:txBody>
      </p:sp>
      <p:sp>
        <p:nvSpPr>
          <p:cNvPr id="5" name="Rounded Rectangle 4"/>
          <p:cNvSpPr/>
          <p:nvPr/>
        </p:nvSpPr>
        <p:spPr>
          <a:xfrm>
            <a:off x="384048" y="2377440"/>
            <a:ext cx="3474720" cy="2298406"/>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24912"/>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640080" y="2807208"/>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252728" y="2779776"/>
            <a:ext cx="2240280" cy="2560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De werf</a:t>
            </a:r>
          </a:p>
        </p:txBody>
      </p:sp>
      <p:sp>
        <p:nvSpPr>
          <p:cNvPr id="9" name="TextBox 8"/>
          <p:cNvSpPr txBox="1"/>
          <p:nvPr/>
        </p:nvSpPr>
        <p:spPr>
          <a:xfrm>
            <a:off x="640080" y="3502152"/>
            <a:ext cx="3243901"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Tijdelijke of mobiele bouwplaats 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de geplande werken.</a:t>
            </a:r>
          </a:p>
        </p:txBody>
      </p:sp>
      <p:sp>
        <p:nvSpPr>
          <p:cNvPr id="10" name="Rounded Rectangle 9"/>
          <p:cNvSpPr/>
          <p:nvPr/>
        </p:nvSpPr>
        <p:spPr>
          <a:xfrm>
            <a:off x="4270248" y="2377440"/>
            <a:ext cx="3474720" cy="2298406"/>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80" y="2724912"/>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80" y="2807208"/>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5138928" y="2779776"/>
            <a:ext cx="2240280" cy="2560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De keten</a:t>
            </a:r>
          </a:p>
        </p:txBody>
      </p:sp>
      <p:sp>
        <p:nvSpPr>
          <p:cNvPr id="14" name="TextBox 13"/>
          <p:cNvSpPr txBox="1"/>
          <p:nvPr/>
        </p:nvSpPr>
        <p:spPr>
          <a:xfrm>
            <a:off x="4526280" y="3502152"/>
            <a:ext cx="2990049"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Alle tussenkomende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onderaannemers, in elk stadium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van de werken.</a:t>
            </a:r>
          </a:p>
        </p:txBody>
      </p:sp>
      <p:sp>
        <p:nvSpPr>
          <p:cNvPr id="15" name="Rounded Rectangle 14"/>
          <p:cNvSpPr/>
          <p:nvPr/>
        </p:nvSpPr>
        <p:spPr>
          <a:xfrm>
            <a:off x="8156448" y="2377440"/>
            <a:ext cx="3474720" cy="2298406"/>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12480" y="2724912"/>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0" y="2807208"/>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9025128" y="2779776"/>
            <a:ext cx="2240280" cy="2560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Elke wijziging</a:t>
            </a:r>
          </a:p>
        </p:txBody>
      </p:sp>
      <p:sp>
        <p:nvSpPr>
          <p:cNvPr id="19" name="TextBox 18"/>
          <p:cNvSpPr txBox="1"/>
          <p:nvPr/>
        </p:nvSpPr>
        <p:spPr>
          <a:xfrm>
            <a:off x="8412480" y="3502152"/>
            <a:ext cx="3239798"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Ook wijzigingen in de keten moeten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vooraf worden gemeld.</a:t>
            </a:r>
          </a:p>
        </p:txBody>
      </p:sp>
      <p:sp>
        <p:nvSpPr>
          <p:cNvPr id="20" name="Rounded Rectangle 19"/>
          <p:cNvSpPr/>
          <p:nvPr/>
        </p:nvSpPr>
        <p:spPr>
          <a:xfrm>
            <a:off x="685800" y="5120640"/>
            <a:ext cx="10808208" cy="1298448"/>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2763986" y="5321808"/>
            <a:ext cx="6633547" cy="65248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2000" i="0" u="none" strike="noStrike" kern="1200" cap="none" spc="0" normalizeH="0" baseline="0" noProof="0" dirty="0">
                <a:ln>
                  <a:noFill/>
                </a:ln>
                <a:effectLst/>
                <a:uLnTx/>
                <a:uFillTx/>
                <a:latin typeface="Aptos"/>
                <a:ea typeface="+mn-ea"/>
                <a:cs typeface="+mn-cs"/>
              </a:rPr>
              <a:t>Aannemer-aangever: doorgaans de hoofdaannemer;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2000" i="0" u="none" strike="noStrike" kern="1200" cap="none" spc="0" normalizeH="0" baseline="0" noProof="0" dirty="0">
                <a:ln>
                  <a:noFill/>
                </a:ln>
                <a:effectLst/>
                <a:uLnTx/>
                <a:uFillTx/>
                <a:latin typeface="Aptos"/>
                <a:ea typeface="+mn-ea"/>
                <a:cs typeface="+mn-cs"/>
              </a:rPr>
              <a:t>bij nevenaannemers: wie als eerste op de bouwplaats start.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Wanneer moet u aangeven?</a:t>
            </a:r>
          </a:p>
        </p:txBody>
      </p:sp>
      <p:sp>
        <p:nvSpPr>
          <p:cNvPr id="4" name="TextBox 3"/>
          <p:cNvSpPr txBox="1"/>
          <p:nvPr/>
        </p:nvSpPr>
        <p:spPr>
          <a:xfrm>
            <a:off x="365760" y="1682496"/>
            <a:ext cx="9131539" cy="34471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srgbClr val="161F27"/>
                </a:solidFill>
                <a:effectLst/>
                <a:uLnTx/>
                <a:uFillTx/>
                <a:latin typeface="Aptos"/>
                <a:ea typeface="+mn-ea"/>
                <a:cs typeface="+mn-cs"/>
              </a:rPr>
              <a:t>Werken op "tijdelijke of mobiele bouwplaatsen" </a:t>
            </a:r>
            <a:r>
              <a:rPr lang="nl-BE" sz="2000" b="1" noProof="0" dirty="0">
                <a:solidFill>
                  <a:srgbClr val="161F27"/>
                </a:solidFill>
                <a:latin typeface="Aptos"/>
              </a:rPr>
              <a:t>= </a:t>
            </a:r>
            <a:r>
              <a:rPr kumimoji="0" lang="nl-BE" sz="2000" b="1" i="0" u="none" strike="noStrike" kern="1200" cap="none" spc="0" normalizeH="0" baseline="0" noProof="0" dirty="0">
                <a:ln>
                  <a:noFill/>
                </a:ln>
                <a:solidFill>
                  <a:srgbClr val="161F27"/>
                </a:solidFill>
                <a:effectLst/>
                <a:uLnTx/>
                <a:uFillTx/>
                <a:latin typeface="Aptos"/>
                <a:ea typeface="+mn-ea"/>
                <a:cs typeface="+mn-cs"/>
              </a:rPr>
              <a:t>werken in onroerende staat.</a:t>
            </a:r>
          </a:p>
        </p:txBody>
      </p:sp>
      <p:sp>
        <p:nvSpPr>
          <p:cNvPr id="5" name="TextBox 4"/>
          <p:cNvSpPr txBox="1"/>
          <p:nvPr/>
        </p:nvSpPr>
        <p:spPr>
          <a:xfrm>
            <a:off x="365760" y="2066543"/>
            <a:ext cx="7623947" cy="34471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effectLst/>
                <a:uLnTx/>
                <a:uFillTx/>
                <a:latin typeface="Aptos"/>
                <a:ea typeface="+mn-ea"/>
                <a:cs typeface="+mn-cs"/>
              </a:rPr>
              <a:t>Ook levering van stortklaar beton valt binnen het toepassingsgebied.</a:t>
            </a:r>
          </a:p>
        </p:txBody>
      </p:sp>
      <p:sp>
        <p:nvSpPr>
          <p:cNvPr id="6" name="Rounded Rectangle 5"/>
          <p:cNvSpPr/>
          <p:nvPr/>
        </p:nvSpPr>
        <p:spPr>
          <a:xfrm>
            <a:off x="384048" y="2798064"/>
            <a:ext cx="3474720" cy="138988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822331" y="3108960"/>
            <a:ext cx="2579873" cy="375487"/>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2200" b="1" i="0" u="none" strike="noStrike" kern="1200" cap="none" spc="0" normalizeH="0" baseline="0" noProof="0" dirty="0">
                <a:ln>
                  <a:noFill/>
                </a:ln>
                <a:solidFill>
                  <a:srgbClr val="086E70"/>
                </a:solidFill>
                <a:effectLst/>
                <a:uLnTx/>
                <a:uFillTx/>
                <a:latin typeface="Aptos"/>
                <a:ea typeface="+mn-ea"/>
                <a:cs typeface="+mn-cs"/>
              </a:rPr>
              <a:t>&gt; € </a:t>
            </a:r>
            <a:r>
              <a:rPr lang="nl-BE" sz="2200" b="1" noProof="0" dirty="0">
                <a:solidFill>
                  <a:srgbClr val="086E70"/>
                </a:solidFill>
                <a:latin typeface="Aptos"/>
              </a:rPr>
              <a:t>5</a:t>
            </a:r>
            <a:r>
              <a:rPr kumimoji="0" lang="nl-BE" sz="2200" b="1" i="0" u="none" strike="noStrike" kern="1200" cap="none" spc="0" normalizeH="0" baseline="0" noProof="0" dirty="0">
                <a:ln>
                  <a:noFill/>
                </a:ln>
                <a:solidFill>
                  <a:srgbClr val="086E70"/>
                </a:solidFill>
                <a:effectLst/>
                <a:uLnTx/>
                <a:uFillTx/>
                <a:latin typeface="Aptos"/>
                <a:ea typeface="+mn-ea"/>
                <a:cs typeface="+mn-cs"/>
              </a:rPr>
              <a:t>.000 (excl. btw)</a:t>
            </a:r>
          </a:p>
        </p:txBody>
      </p:sp>
      <p:sp>
        <p:nvSpPr>
          <p:cNvPr id="8" name="TextBox 7"/>
          <p:cNvSpPr txBox="1"/>
          <p:nvPr/>
        </p:nvSpPr>
        <p:spPr>
          <a:xfrm>
            <a:off x="829706" y="3703320"/>
            <a:ext cx="2537682" cy="31393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0" i="0" u="none" strike="noStrike" kern="1200" cap="none" spc="0" normalizeH="0" baseline="0" noProof="0" dirty="0">
                <a:ln>
                  <a:noFill/>
                </a:ln>
                <a:effectLst/>
                <a:uLnTx/>
                <a:uFillTx/>
                <a:latin typeface="Aptos"/>
                <a:ea typeface="+mn-ea"/>
                <a:cs typeface="+mn-cs"/>
              </a:rPr>
              <a:t>Met één onderaannemer</a:t>
            </a:r>
          </a:p>
        </p:txBody>
      </p:sp>
      <p:sp>
        <p:nvSpPr>
          <p:cNvPr id="9" name="Rounded Rectangle 8"/>
          <p:cNvSpPr/>
          <p:nvPr/>
        </p:nvSpPr>
        <p:spPr>
          <a:xfrm>
            <a:off x="4270248" y="2798064"/>
            <a:ext cx="3474720" cy="138988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extBox 9"/>
          <p:cNvSpPr txBox="1"/>
          <p:nvPr/>
        </p:nvSpPr>
        <p:spPr>
          <a:xfrm>
            <a:off x="4633186" y="3108960"/>
            <a:ext cx="2730556" cy="71404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2200" b="1" i="0" u="none" strike="noStrike" kern="1200" cap="none" spc="0" normalizeH="0" baseline="0" noProof="0" dirty="0">
                <a:ln>
                  <a:noFill/>
                </a:ln>
                <a:solidFill>
                  <a:srgbClr val="086E70"/>
                </a:solidFill>
                <a:effectLst/>
                <a:uLnTx/>
                <a:uFillTx/>
                <a:latin typeface="Aptos"/>
                <a:ea typeface="+mn-ea"/>
                <a:cs typeface="+mn-cs"/>
              </a:rPr>
              <a:t>&gt; € 30.000 (excl. btw)</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2200" b="1" i="0" u="none" strike="noStrike" kern="1200" cap="none" spc="0" normalizeH="0" baseline="0" noProof="0" dirty="0">
              <a:ln>
                <a:noFill/>
              </a:ln>
              <a:solidFill>
                <a:srgbClr val="086E70"/>
              </a:solidFill>
              <a:effectLst/>
              <a:uLnTx/>
              <a:uFillTx/>
              <a:latin typeface="Aptos"/>
              <a:ea typeface="+mn-ea"/>
              <a:cs typeface="+mn-cs"/>
            </a:endParaRPr>
          </a:p>
        </p:txBody>
      </p:sp>
      <p:sp>
        <p:nvSpPr>
          <p:cNvPr id="11" name="TextBox 10"/>
          <p:cNvSpPr txBox="1"/>
          <p:nvPr/>
        </p:nvSpPr>
        <p:spPr>
          <a:xfrm>
            <a:off x="4440319" y="3703320"/>
            <a:ext cx="3088859" cy="31393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0" i="0" u="none" strike="noStrike" kern="1200" cap="none" spc="0" normalizeH="0" baseline="0" noProof="0" dirty="0">
                <a:ln>
                  <a:noFill/>
                </a:ln>
                <a:effectLst/>
                <a:uLnTx/>
                <a:uFillTx/>
                <a:latin typeface="Aptos"/>
                <a:ea typeface="+mn-ea"/>
                <a:cs typeface="+mn-cs"/>
              </a:rPr>
              <a:t>Met of zonder onderaannemer</a:t>
            </a:r>
          </a:p>
        </p:txBody>
      </p:sp>
      <p:sp>
        <p:nvSpPr>
          <p:cNvPr id="12" name="Rounded Rectangle 11"/>
          <p:cNvSpPr/>
          <p:nvPr/>
        </p:nvSpPr>
        <p:spPr>
          <a:xfrm>
            <a:off x="8156448" y="2798064"/>
            <a:ext cx="3474720" cy="138988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8979481" y="3108960"/>
            <a:ext cx="1810367" cy="714042"/>
          </a:xfrm>
          <a:prstGeom prst="rect">
            <a:avLst/>
          </a:prstGeom>
          <a:noFill/>
        </p:spPr>
        <p:txBody>
          <a:bodyPr wrap="none" lIns="54864" tIns="18288" rIns="45720" bIns="18288">
            <a:spAutoFit/>
          </a:bodyPr>
          <a:lstStyle/>
          <a:p>
            <a:pPr algn="ctr" defTabSz="457200"/>
            <a:r>
              <a:rPr kumimoji="0" lang="nl-BE" sz="2200" b="1" i="0" u="none" strike="noStrike" kern="1200" cap="none" spc="0" normalizeH="0" baseline="0" noProof="0" dirty="0">
                <a:ln>
                  <a:noFill/>
                </a:ln>
                <a:solidFill>
                  <a:srgbClr val="086E70"/>
                </a:solidFill>
                <a:effectLst/>
                <a:uLnTx/>
                <a:uFillTx/>
                <a:latin typeface="Aptos"/>
                <a:ea typeface="+mn-ea"/>
                <a:cs typeface="+mn-cs"/>
              </a:rPr>
              <a:t>Altijd</a:t>
            </a:r>
            <a:r>
              <a:rPr lang="nl-BE" sz="2200" b="1" noProof="0" dirty="0">
                <a:solidFill>
                  <a:srgbClr val="086E70"/>
                </a:solidFill>
                <a:latin typeface="Aptos"/>
              </a:rPr>
              <a:t> melden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2200" b="1" i="0" u="none" strike="noStrike" kern="1200" cap="none" spc="0" normalizeH="0" baseline="0" noProof="0" dirty="0">
              <a:ln>
                <a:noFill/>
              </a:ln>
              <a:solidFill>
                <a:srgbClr val="086E70"/>
              </a:solidFill>
              <a:effectLst/>
              <a:uLnTx/>
              <a:uFillTx/>
              <a:latin typeface="Aptos"/>
              <a:ea typeface="+mn-ea"/>
              <a:cs typeface="+mn-cs"/>
            </a:endParaRPr>
          </a:p>
        </p:txBody>
      </p:sp>
      <p:sp>
        <p:nvSpPr>
          <p:cNvPr id="14" name="TextBox 13"/>
          <p:cNvSpPr txBox="1"/>
          <p:nvPr/>
        </p:nvSpPr>
        <p:spPr>
          <a:xfrm>
            <a:off x="8327192" y="3703320"/>
            <a:ext cx="3087512" cy="31393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0" i="0" u="none" strike="noStrike" kern="1200" cap="none" spc="0" normalizeH="0" baseline="0" noProof="0" dirty="0">
                <a:ln>
                  <a:noFill/>
                </a:ln>
                <a:effectLst/>
                <a:uLnTx/>
                <a:uFillTx/>
                <a:latin typeface="Aptos"/>
                <a:ea typeface="+mn-ea"/>
                <a:cs typeface="+mn-cs"/>
              </a:rPr>
              <a:t>Meer dan één onderaannemer</a:t>
            </a:r>
          </a:p>
        </p:txBody>
      </p:sp>
      <p:sp>
        <p:nvSpPr>
          <p:cNvPr id="15" name="Rounded Rectangle 14"/>
          <p:cNvSpPr/>
          <p:nvPr/>
        </p:nvSpPr>
        <p:spPr>
          <a:xfrm>
            <a:off x="685800" y="5074920"/>
            <a:ext cx="10899648" cy="1536192"/>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TextBox 15"/>
          <p:cNvSpPr txBox="1"/>
          <p:nvPr/>
        </p:nvSpPr>
        <p:spPr>
          <a:xfrm>
            <a:off x="2114257" y="5303520"/>
            <a:ext cx="7933006" cy="65248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2000" b="1" i="0" u="none" strike="noStrike" kern="1200" cap="none" spc="0" normalizeH="0" baseline="0" noProof="0" dirty="0">
              <a:ln>
                <a:noFill/>
              </a:ln>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effectLst/>
                <a:uLnTx/>
                <a:uFillTx/>
                <a:latin typeface="Aptos"/>
                <a:ea typeface="+mn-ea"/>
                <a:cs typeface="+mn-cs"/>
              </a:rPr>
              <a:t>Bij meer dan één onderaannemer is er dus geen financiële drempel.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De huidige spelregels</a:t>
            </a:r>
          </a:p>
        </p:txBody>
      </p:sp>
      <p:sp>
        <p:nvSpPr>
          <p:cNvPr id="4" name="TextBox 3"/>
          <p:cNvSpPr txBox="1"/>
          <p:nvPr/>
        </p:nvSpPr>
        <p:spPr>
          <a:xfrm>
            <a:off x="365760" y="1673352"/>
            <a:ext cx="7315200" cy="31089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srgbClr val="161F27"/>
                </a:solidFill>
                <a:effectLst/>
                <a:uLnTx/>
                <a:uFillTx/>
                <a:latin typeface="Aptos"/>
                <a:ea typeface="+mn-ea"/>
                <a:cs typeface="+mn-cs"/>
              </a:rPr>
              <a:t>Correct, tijdig en zichtbaar organiseren.</a:t>
            </a:r>
          </a:p>
        </p:txBody>
      </p:sp>
      <p:sp>
        <p:nvSpPr>
          <p:cNvPr id="5" name="Rounded Rectangle 4"/>
          <p:cNvSpPr/>
          <p:nvPr/>
        </p:nvSpPr>
        <p:spPr>
          <a:xfrm>
            <a:off x="621792" y="2304288"/>
            <a:ext cx="10972800" cy="65836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868680" y="241401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868680" y="2496312"/>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8" name="TextBox 7"/>
          <p:cNvSpPr txBox="1"/>
          <p:nvPr/>
        </p:nvSpPr>
        <p:spPr>
          <a:xfrm>
            <a:off x="1508760" y="2478024"/>
            <a:ext cx="2027799" cy="34471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srgbClr val="161F27"/>
                </a:solidFill>
                <a:effectLst/>
                <a:uLnTx/>
                <a:uFillTx/>
                <a:latin typeface="Aptos"/>
                <a:ea typeface="+mn-ea"/>
                <a:cs typeface="+mn-cs"/>
              </a:rPr>
              <a:t>Vooraf aangeven</a:t>
            </a:r>
          </a:p>
        </p:txBody>
      </p:sp>
      <p:sp>
        <p:nvSpPr>
          <p:cNvPr id="9" name="TextBox 8"/>
          <p:cNvSpPr txBox="1"/>
          <p:nvPr/>
        </p:nvSpPr>
        <p:spPr>
          <a:xfrm>
            <a:off x="3703320" y="2478024"/>
            <a:ext cx="7512506"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0" i="0" u="none" strike="noStrike" kern="1200" cap="none" spc="0" normalizeH="0" baseline="0" noProof="0" dirty="0">
                <a:ln>
                  <a:noFill/>
                </a:ln>
                <a:effectLst/>
                <a:uLnTx/>
                <a:uFillTx/>
                <a:latin typeface="Aptos"/>
                <a:ea typeface="+mn-ea"/>
                <a:cs typeface="+mn-cs"/>
              </a:rPr>
              <a:t>			Voor de start van de werken EN voor elke wijziging in de keten.</a:t>
            </a:r>
          </a:p>
        </p:txBody>
      </p:sp>
      <p:sp>
        <p:nvSpPr>
          <p:cNvPr id="10" name="Rounded Rectangle 9"/>
          <p:cNvSpPr/>
          <p:nvPr/>
        </p:nvSpPr>
        <p:spPr>
          <a:xfrm>
            <a:off x="384048" y="3172967"/>
            <a:ext cx="11210544" cy="902495"/>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868680" y="328269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868680" y="3364991"/>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13" name="TextBox 12"/>
          <p:cNvSpPr txBox="1"/>
          <p:nvPr/>
        </p:nvSpPr>
        <p:spPr>
          <a:xfrm>
            <a:off x="1508760" y="3346703"/>
            <a:ext cx="3079048" cy="34471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srgbClr val="161F27"/>
                </a:solidFill>
                <a:effectLst/>
                <a:uLnTx/>
                <a:uFillTx/>
                <a:latin typeface="Aptos"/>
                <a:ea typeface="+mn-ea"/>
                <a:cs typeface="+mn-cs"/>
              </a:rPr>
              <a:t>Contractueel organiseren</a:t>
            </a:r>
          </a:p>
        </p:txBody>
      </p:sp>
      <p:sp>
        <p:nvSpPr>
          <p:cNvPr id="14" name="TextBox 13"/>
          <p:cNvSpPr txBox="1"/>
          <p:nvPr/>
        </p:nvSpPr>
        <p:spPr>
          <a:xfrm>
            <a:off x="4987636" y="3346703"/>
            <a:ext cx="6122324" cy="590931"/>
          </a:xfrm>
          <a:prstGeom prst="rect">
            <a:avLst/>
          </a:prstGeom>
          <a:noFill/>
        </p:spPr>
        <p:txBody>
          <a:bodyPr wrap="squar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0" i="0" u="none" strike="noStrike" kern="1200" cap="none" spc="0" normalizeH="0" baseline="0" noProof="0" dirty="0">
                <a:ln>
                  <a:noFill/>
                </a:ln>
                <a:effectLst/>
                <a:uLnTx/>
                <a:uFillTx/>
                <a:latin typeface="Aptos"/>
                <a:ea typeface="+mn-ea"/>
                <a:cs typeface="+mn-cs"/>
              </a:rPr>
              <a:t>Onderaannemers melden hun </a:t>
            </a:r>
            <a:r>
              <a:rPr kumimoji="0" lang="nl-BE" b="0" i="0" u="none" strike="noStrike" kern="1200" cap="none" spc="0" normalizeH="0" baseline="0" noProof="0" dirty="0" err="1">
                <a:ln>
                  <a:noFill/>
                </a:ln>
                <a:effectLst/>
                <a:uLnTx/>
                <a:uFillTx/>
                <a:latin typeface="Aptos"/>
                <a:ea typeface="+mn-ea"/>
                <a:cs typeface="+mn-cs"/>
              </a:rPr>
              <a:t>subonderaannemers</a:t>
            </a:r>
            <a:r>
              <a:rPr kumimoji="0" lang="nl-BE" b="0" i="0" u="none" strike="noStrike" kern="1200" cap="none" spc="0" normalizeH="0" baseline="0" noProof="0" dirty="0">
                <a:ln>
                  <a:noFill/>
                </a:ln>
                <a:effectLst/>
                <a:uLnTx/>
                <a:uFillTx/>
                <a:latin typeface="Aptos"/>
                <a:ea typeface="+mn-ea"/>
                <a:cs typeface="+mn-cs"/>
              </a:rPr>
              <a:t> vooraf. Leg dit duidelijk vast in de OA-overeenkomst.</a:t>
            </a:r>
          </a:p>
        </p:txBody>
      </p:sp>
      <p:sp>
        <p:nvSpPr>
          <p:cNvPr id="15" name="Rounded Rectangle 14"/>
          <p:cNvSpPr/>
          <p:nvPr/>
        </p:nvSpPr>
        <p:spPr>
          <a:xfrm>
            <a:off x="621792" y="4290624"/>
            <a:ext cx="10972800" cy="894023"/>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5820" y="4416552"/>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68680" y="4497185"/>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18" name="TextBox 17"/>
          <p:cNvSpPr txBox="1"/>
          <p:nvPr/>
        </p:nvSpPr>
        <p:spPr>
          <a:xfrm>
            <a:off x="1508760" y="4215384"/>
            <a:ext cx="2340192" cy="65248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BE" sz="2000" b="1" i="0" u="none" strike="noStrike" kern="1200" cap="none" spc="0" normalizeH="0" baseline="0" noProof="0" dirty="0">
              <a:ln>
                <a:noFill/>
              </a:ln>
              <a:solidFill>
                <a:srgbClr val="161F27"/>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srgbClr val="161F27"/>
                </a:solidFill>
                <a:effectLst/>
                <a:uLnTx/>
                <a:uFillTx/>
                <a:latin typeface="Aptos"/>
                <a:ea typeface="+mn-ea"/>
                <a:cs typeface="+mn-cs"/>
              </a:rPr>
              <a:t>Aangifte op de werf</a:t>
            </a:r>
          </a:p>
        </p:txBody>
      </p:sp>
      <p:sp>
        <p:nvSpPr>
          <p:cNvPr id="19" name="TextBox 18"/>
          <p:cNvSpPr txBox="1"/>
          <p:nvPr/>
        </p:nvSpPr>
        <p:spPr>
          <a:xfrm>
            <a:off x="3703320" y="4215385"/>
            <a:ext cx="7620000" cy="1006429"/>
          </a:xfrm>
          <a:prstGeom prst="rect">
            <a:avLst/>
          </a:prstGeom>
          <a:noFill/>
        </p:spPr>
        <p:txBody>
          <a:bodyPr wrap="squar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BE" sz="1350" b="0" i="0" u="none" strike="noStrike" kern="1200" cap="none" spc="0" normalizeH="0" baseline="0" noProof="0" dirty="0">
              <a:ln>
                <a:noFill/>
              </a:ln>
              <a:solidFill>
                <a:srgbClr val="525B60"/>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l-BE" sz="1350" noProof="0" dirty="0">
              <a:solidFill>
                <a:srgbClr val="525B60"/>
              </a:solidFill>
              <a:latin typeface="Aptos"/>
            </a:endParaRPr>
          </a:p>
          <a:p>
            <a:pPr lvl="0" defTabSz="457200"/>
            <a:r>
              <a:rPr kumimoji="0" lang="nl-BE" sz="1350" b="0" i="0" u="none" strike="noStrike" kern="1200" cap="none" spc="0" normalizeH="0" baseline="0" noProof="0" dirty="0">
                <a:ln>
                  <a:noFill/>
                </a:ln>
                <a:effectLst/>
                <a:uLnTx/>
                <a:uFillTx/>
                <a:latin typeface="Aptos"/>
                <a:ea typeface="+mn-ea"/>
                <a:cs typeface="+mn-cs"/>
              </a:rPr>
              <a:t>	</a:t>
            </a:r>
            <a:r>
              <a:rPr lang="nl-BE" sz="1400" noProof="0" dirty="0">
                <a:latin typeface="Aptos"/>
              </a:rPr>
              <a:t> 		</a:t>
            </a:r>
            <a:r>
              <a:rPr lang="nl-BE" noProof="0" dirty="0">
                <a:latin typeface="Aptos"/>
              </a:rPr>
              <a:t>Zorg dat de aangifte aanwezig en zichtbaar is, ook bij 					afgesloten werven. Quid afgesloten werf? Alle ingangen! </a:t>
            </a:r>
            <a:endParaRPr kumimoji="0" lang="nl-BE" b="0" i="0" u="none" strike="noStrike" kern="1200" cap="none" spc="0" normalizeH="0" baseline="0" noProof="0" dirty="0">
              <a:ln>
                <a:noFill/>
              </a:ln>
              <a:effectLst/>
              <a:uLnTx/>
              <a:uFillTx/>
              <a:latin typeface="Aptos"/>
              <a:ea typeface="+mn-ea"/>
              <a:cs typeface="+mn-cs"/>
            </a:endParaRPr>
          </a:p>
        </p:txBody>
      </p:sp>
      <p:sp>
        <p:nvSpPr>
          <p:cNvPr id="20" name="Rounded Rectangle 19"/>
          <p:cNvSpPr/>
          <p:nvPr/>
        </p:nvSpPr>
        <p:spPr>
          <a:xfrm>
            <a:off x="685800" y="5513832"/>
            <a:ext cx="10835640" cy="950976"/>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2094605" y="5513832"/>
            <a:ext cx="7972311" cy="86793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b="1" i="0" u="none" strike="noStrike" kern="1200" cap="none" spc="0" normalizeH="0" baseline="0" noProof="0" dirty="0">
              <a:ln>
                <a:noFill/>
              </a:ln>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Geen of onvolledige aangifte?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Administratieve sanctie: 5% van het bedrag van de niet-aangegeven werken.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De keten zelf blijft onder druk</a:t>
            </a:r>
          </a:p>
        </p:txBody>
      </p:sp>
      <p:sp>
        <p:nvSpPr>
          <p:cNvPr id="4" name="TextBox 3"/>
          <p:cNvSpPr txBox="1"/>
          <p:nvPr/>
        </p:nvSpPr>
        <p:spPr>
          <a:xfrm>
            <a:off x="365760" y="1682496"/>
            <a:ext cx="10515600" cy="32004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900" b="1" i="0" u="none" strike="noStrike" kern="1200" cap="none" spc="0" normalizeH="0" baseline="0" noProof="0" dirty="0">
                <a:ln>
                  <a:noFill/>
                </a:ln>
                <a:solidFill>
                  <a:srgbClr val="161F27"/>
                </a:solidFill>
                <a:effectLst/>
                <a:uLnTx/>
                <a:uFillTx/>
                <a:latin typeface="Aptos"/>
                <a:ea typeface="+mn-ea"/>
                <a:cs typeface="+mn-cs"/>
              </a:rPr>
              <a:t>Sinds 1 januari 2025: verbod op financiële onderaanneming.</a:t>
            </a:r>
          </a:p>
        </p:txBody>
      </p:sp>
      <p:sp>
        <p:nvSpPr>
          <p:cNvPr id="5" name="TextBox 4"/>
          <p:cNvSpPr txBox="1"/>
          <p:nvPr/>
        </p:nvSpPr>
        <p:spPr>
          <a:xfrm>
            <a:off x="365760" y="2075688"/>
            <a:ext cx="8996374"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0" i="0" u="none" strike="noStrike" kern="1200" cap="none" spc="0" normalizeH="0" baseline="0" noProof="0" dirty="0">
                <a:ln>
                  <a:noFill/>
                </a:ln>
                <a:effectLst/>
                <a:uLnTx/>
                <a:uFillTx/>
                <a:latin typeface="Aptos"/>
                <a:ea typeface="+mn-ea"/>
                <a:cs typeface="+mn-cs"/>
              </a:rPr>
              <a:t>Een onderaannemer mag niet louter een schakel worden die het werk volledig doorschuift.</a:t>
            </a:r>
          </a:p>
        </p:txBody>
      </p:sp>
      <p:sp>
        <p:nvSpPr>
          <p:cNvPr id="6" name="Rounded Rectangle 5"/>
          <p:cNvSpPr/>
          <p:nvPr/>
        </p:nvSpPr>
        <p:spPr>
          <a:xfrm>
            <a:off x="594360" y="2788920"/>
            <a:ext cx="5257800" cy="192024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923544" y="3072384"/>
            <a:ext cx="2013628"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B53737"/>
                </a:solidFill>
                <a:effectLst/>
                <a:uLnTx/>
                <a:uFillTx/>
                <a:latin typeface="Aptos"/>
                <a:ea typeface="+mn-ea"/>
                <a:cs typeface="+mn-cs"/>
              </a:rPr>
              <a:t>NIET TOEGELATEN</a:t>
            </a:r>
          </a:p>
        </p:txBody>
      </p:sp>
      <p:sp>
        <p:nvSpPr>
          <p:cNvPr id="8" name="TextBox 7"/>
          <p:cNvSpPr txBox="1"/>
          <p:nvPr/>
        </p:nvSpPr>
        <p:spPr>
          <a:xfrm>
            <a:off x="923544" y="3529584"/>
            <a:ext cx="4389120" cy="75895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161F27"/>
                </a:solidFill>
                <a:effectLst/>
                <a:uLnTx/>
                <a:uFillTx/>
                <a:latin typeface="Aptos"/>
                <a:ea typeface="+mn-ea"/>
                <a:cs typeface="+mn-cs"/>
              </a:rPr>
              <a:t>Het volledige aangenomen werk
doorgeven aan een volgende
onderaannemer.</a:t>
            </a:r>
          </a:p>
        </p:txBody>
      </p:sp>
      <p:sp>
        <p:nvSpPr>
          <p:cNvPr id="9" name="Rounded Rectangle 8"/>
          <p:cNvSpPr/>
          <p:nvPr/>
        </p:nvSpPr>
        <p:spPr>
          <a:xfrm>
            <a:off x="6291072" y="2788920"/>
            <a:ext cx="5257800" cy="192024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extBox 9"/>
          <p:cNvSpPr txBox="1"/>
          <p:nvPr/>
        </p:nvSpPr>
        <p:spPr>
          <a:xfrm>
            <a:off x="6620256" y="3072384"/>
            <a:ext cx="2527487"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B53737"/>
                </a:solidFill>
                <a:effectLst/>
                <a:uLnTx/>
                <a:uFillTx/>
                <a:latin typeface="Aptos"/>
                <a:ea typeface="+mn-ea"/>
                <a:cs typeface="+mn-cs"/>
              </a:rPr>
              <a:t>EVENMIN TOEGELATEN</a:t>
            </a:r>
          </a:p>
        </p:txBody>
      </p:sp>
      <p:sp>
        <p:nvSpPr>
          <p:cNvPr id="11" name="TextBox 10"/>
          <p:cNvSpPr txBox="1"/>
          <p:nvPr/>
        </p:nvSpPr>
        <p:spPr>
          <a:xfrm>
            <a:off x="6620256" y="3529584"/>
            <a:ext cx="4389120" cy="75895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161F27"/>
                </a:solidFill>
                <a:effectLst/>
                <a:uLnTx/>
                <a:uFillTx/>
                <a:latin typeface="Aptos"/>
                <a:ea typeface="+mn-ea"/>
                <a:cs typeface="+mn-cs"/>
              </a:rPr>
              <a:t>Enkel coördinatie behouden
en alle materiële werken
uitbesteden.</a:t>
            </a:r>
          </a:p>
        </p:txBody>
      </p:sp>
      <p:sp>
        <p:nvSpPr>
          <p:cNvPr id="12" name="Rounded Rectangle 11"/>
          <p:cNvSpPr/>
          <p:nvPr/>
        </p:nvSpPr>
        <p:spPr>
          <a:xfrm>
            <a:off x="685800" y="5266944"/>
            <a:ext cx="10808208" cy="640080"/>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707206" y="5477256"/>
            <a:ext cx="10747109" cy="31393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Sanctie: niveau 4 Sociaal Strafwetboek. Check dus ook bestaande onderaannemingsovereenkomsten.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4332340" cy="46782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err="1">
                <a:ln>
                  <a:noFill/>
                </a:ln>
                <a:solidFill>
                  <a:srgbClr val="FFFFFF"/>
                </a:solidFill>
                <a:effectLst/>
                <a:uLnTx/>
                <a:uFillTx/>
                <a:latin typeface="Aptos"/>
                <a:ea typeface="+mn-ea"/>
                <a:cs typeface="+mn-cs"/>
              </a:rPr>
              <a:t>Catena</a:t>
            </a:r>
            <a:r>
              <a:rPr kumimoji="0" lang="nl-BE" sz="2800" b="1" i="0" u="none" strike="noStrike" kern="1200" cap="none" spc="0" normalizeH="0" baseline="0" noProof="0" dirty="0">
                <a:ln>
                  <a:noFill/>
                </a:ln>
                <a:solidFill>
                  <a:srgbClr val="FFFFFF"/>
                </a:solidFill>
                <a:effectLst/>
                <a:uLnTx/>
                <a:uFillTx/>
                <a:latin typeface="Aptos"/>
                <a:ea typeface="+mn-ea"/>
                <a:cs typeface="+mn-cs"/>
              </a:rPr>
              <a:t>: een nieuwe naam</a:t>
            </a:r>
          </a:p>
        </p:txBody>
      </p:sp>
      <p:sp>
        <p:nvSpPr>
          <p:cNvPr id="4" name="TextBox 3"/>
          <p:cNvSpPr txBox="1"/>
          <p:nvPr/>
        </p:nvSpPr>
        <p:spPr>
          <a:xfrm>
            <a:off x="365760" y="1682496"/>
            <a:ext cx="9144000" cy="31089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900" b="1" i="0" u="none" strike="noStrike" kern="1200" cap="none" spc="0" normalizeH="0" baseline="0" noProof="0" dirty="0">
                <a:ln>
                  <a:noFill/>
                </a:ln>
                <a:solidFill>
                  <a:srgbClr val="161F27"/>
                </a:solidFill>
                <a:effectLst/>
                <a:uLnTx/>
                <a:uFillTx/>
                <a:latin typeface="Aptos"/>
                <a:ea typeface="+mn-ea"/>
                <a:cs typeface="+mn-cs"/>
              </a:rPr>
              <a:t>De nieuwe toepassing voor de aangifte van werken.</a:t>
            </a:r>
          </a:p>
        </p:txBody>
      </p:sp>
      <p:sp>
        <p:nvSpPr>
          <p:cNvPr id="5" name="Rounded Rectangle 4"/>
          <p:cNvSpPr/>
          <p:nvPr/>
        </p:nvSpPr>
        <p:spPr>
          <a:xfrm>
            <a:off x="548640" y="2287475"/>
            <a:ext cx="3886200" cy="2830342"/>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5"/>
          <p:cNvSpPr txBox="1"/>
          <p:nvPr/>
        </p:nvSpPr>
        <p:spPr>
          <a:xfrm>
            <a:off x="850392" y="2770632"/>
            <a:ext cx="1148648"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VANDAAG</a:t>
            </a:r>
          </a:p>
        </p:txBody>
      </p:sp>
      <p:sp>
        <p:nvSpPr>
          <p:cNvPr id="7" name="TextBox 6"/>
          <p:cNvSpPr txBox="1"/>
          <p:nvPr/>
        </p:nvSpPr>
        <p:spPr>
          <a:xfrm>
            <a:off x="850392" y="3246120"/>
            <a:ext cx="2651760" cy="6400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300" b="1" i="0" u="none" strike="noStrike" kern="1200" cap="none" spc="0" normalizeH="0" baseline="0" noProof="0" dirty="0">
                <a:ln>
                  <a:noFill/>
                </a:ln>
                <a:solidFill>
                  <a:srgbClr val="161F27"/>
                </a:solidFill>
                <a:effectLst/>
                <a:uLnTx/>
                <a:uFillTx/>
                <a:latin typeface="Aptos"/>
                <a:ea typeface="+mn-ea"/>
                <a:cs typeface="+mn-cs"/>
              </a:rPr>
              <a:t>Aangifte
van werken</a:t>
            </a:r>
          </a:p>
        </p:txBody>
      </p:sp>
      <p:sp>
        <p:nvSpPr>
          <p:cNvPr id="8" name="TextBox 7"/>
          <p:cNvSpPr txBox="1"/>
          <p:nvPr/>
        </p:nvSpPr>
        <p:spPr>
          <a:xfrm>
            <a:off x="850392" y="4096512"/>
            <a:ext cx="2326663"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Bestaande toepassing en
klassieke werfnummers</a:t>
            </a:r>
          </a:p>
        </p:txBody>
      </p:sp>
      <p:sp>
        <p:nvSpPr>
          <p:cNvPr id="9" name="TextBox 8"/>
          <p:cNvSpPr txBox="1"/>
          <p:nvPr/>
        </p:nvSpPr>
        <p:spPr>
          <a:xfrm>
            <a:off x="4709160" y="3246120"/>
            <a:ext cx="640080" cy="34747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086E70"/>
                </a:solidFill>
                <a:effectLst/>
                <a:uLnTx/>
                <a:uFillTx/>
                <a:latin typeface="Aptos"/>
                <a:ea typeface="+mn-ea"/>
                <a:cs typeface="+mn-cs"/>
              </a:rPr>
              <a:t>→</a:t>
            </a:r>
          </a:p>
        </p:txBody>
      </p:sp>
      <p:sp>
        <p:nvSpPr>
          <p:cNvPr id="10" name="Rounded Rectangle 9"/>
          <p:cNvSpPr/>
          <p:nvPr/>
        </p:nvSpPr>
        <p:spPr>
          <a:xfrm>
            <a:off x="5623560" y="2203705"/>
            <a:ext cx="5989320" cy="2914112"/>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Box 10"/>
          <p:cNvSpPr txBox="1"/>
          <p:nvPr/>
        </p:nvSpPr>
        <p:spPr>
          <a:xfrm>
            <a:off x="5943600" y="2770632"/>
            <a:ext cx="954107"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CATENA</a:t>
            </a:r>
          </a:p>
        </p:txBody>
      </p:sp>
      <p:sp>
        <p:nvSpPr>
          <p:cNvPr id="12" name="TextBox 11"/>
          <p:cNvSpPr txBox="1"/>
          <p:nvPr/>
        </p:nvSpPr>
        <p:spPr>
          <a:xfrm>
            <a:off x="5943600" y="3182112"/>
            <a:ext cx="4572000" cy="65836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300" b="1" i="0" u="none" strike="noStrike" kern="1200" cap="none" spc="0" normalizeH="0" baseline="0" noProof="0" dirty="0">
                <a:ln>
                  <a:noFill/>
                </a:ln>
                <a:solidFill>
                  <a:srgbClr val="161F27"/>
                </a:solidFill>
                <a:effectLst/>
                <a:uLnTx/>
                <a:uFillTx/>
                <a:latin typeface="Aptos"/>
                <a:ea typeface="+mn-ea"/>
                <a:cs typeface="+mn-cs"/>
              </a:rPr>
              <a:t>Nieuwe toepassing,
nieuwe ketenlogica</a:t>
            </a:r>
          </a:p>
        </p:txBody>
      </p:sp>
      <p:sp>
        <p:nvSpPr>
          <p:cNvPr id="13" name="TextBox 12"/>
          <p:cNvSpPr txBox="1"/>
          <p:nvPr/>
        </p:nvSpPr>
        <p:spPr>
          <a:xfrm>
            <a:off x="5943600" y="4096512"/>
            <a:ext cx="5522537"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Nieuwe aangiften krijgen een nieuw type nummer.
Bestaande aangiften worden overgezet.</a:t>
            </a:r>
          </a:p>
          <a:p>
            <a:pPr marL="0" marR="0" lvl="0" indent="0" algn="l" defTabSz="457200" rtl="0" eaLnBrk="1" fontAlgn="auto" latinLnBrk="0" hangingPunct="1">
              <a:lnSpc>
                <a:spcPct val="100000"/>
              </a:lnSpc>
              <a:spcBef>
                <a:spcPts val="0"/>
              </a:spcBef>
              <a:spcAft>
                <a:spcPts val="0"/>
              </a:spcAft>
              <a:buClrTx/>
              <a:buSzTx/>
              <a:buFontTx/>
              <a:buNone/>
              <a:tabLst/>
              <a:defRPr/>
            </a:pPr>
            <a:r>
              <a:rPr lang="nl-BE" sz="1600" dirty="0">
                <a:latin typeface="Aptos"/>
              </a:rPr>
              <a:t>Stopzetting niet-beveiligde manier om in te loggen in Q4 2026.</a:t>
            </a:r>
            <a:endParaRPr kumimoji="0" lang="nl-BE" sz="1600" b="0" i="0" u="none" strike="noStrike" kern="1200" cap="none" spc="0" normalizeH="0" baseline="0" noProof="0" dirty="0">
              <a:ln>
                <a:noFill/>
              </a:ln>
              <a:effectLst/>
              <a:uLnTx/>
              <a:uFillTx/>
              <a:latin typeface="Aptos"/>
              <a:ea typeface="+mn-ea"/>
              <a:cs typeface="+mn-cs"/>
            </a:endParaRPr>
          </a:p>
        </p:txBody>
      </p:sp>
      <p:sp>
        <p:nvSpPr>
          <p:cNvPr id="14" name="Rounded Rectangle 13"/>
          <p:cNvSpPr/>
          <p:nvPr/>
        </p:nvSpPr>
        <p:spPr>
          <a:xfrm>
            <a:off x="685800" y="5266943"/>
            <a:ext cx="10808208" cy="1298449"/>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a:off x="2103133" y="5477256"/>
            <a:ext cx="7931210" cy="1237262"/>
          </a:xfrm>
          <a:prstGeom prst="rect">
            <a:avLst/>
          </a:prstGeom>
          <a:noFill/>
        </p:spPr>
        <p:txBody>
          <a:bodyPr wrap="none" lIns="54864" tIns="18288" rIns="45720" bIns="18288">
            <a:spAutoFit/>
          </a:bodyPr>
          <a:lstStyle/>
          <a:p>
            <a:r>
              <a:rPr kumimoji="0" lang="nl-BE" sz="2000" b="1" i="0" u="none" strike="noStrike" kern="1200" cap="none" spc="0" normalizeH="0" baseline="0" noProof="0" dirty="0">
                <a:ln>
                  <a:noFill/>
                </a:ln>
                <a:effectLst/>
                <a:uLnTx/>
                <a:uFillTx/>
                <a:latin typeface="Aptos"/>
                <a:ea typeface="+mn-ea"/>
                <a:cs typeface="+mn-cs"/>
              </a:rPr>
              <a:t>Beschikbare planning: fase 1 tegen 1 april 2027; fase 2 later in 2027. </a:t>
            </a:r>
            <a:endParaRPr lang="nl-BE" dirty="0"/>
          </a:p>
          <a:p>
            <a:endParaRPr lang="nl-BE" dirty="0"/>
          </a:p>
          <a:p>
            <a:r>
              <a:rPr lang="nl-BE" sz="2000" b="1" dirty="0">
                <a:latin typeface="Aptos" panose="020B0004020202020204" pitchFamily="34" charset="0"/>
              </a:rPr>
              <a:t>	Communicatie en testperiode RSZ vanaf najaar 2026.</a:t>
            </a:r>
            <a:endParaRPr lang="nl-BE" sz="2000" dirty="0">
              <a:latin typeface="Aptos" panose="020B00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2000" b="1" i="0" u="none" strike="noStrike" kern="1200" cap="none" spc="0" normalizeH="0" baseline="0" noProof="0" dirty="0">
              <a:ln>
                <a:noFill/>
              </a:ln>
              <a:effectLst/>
              <a:uLnTx/>
              <a:uFillTx/>
              <a:latin typeface="Aptos"/>
              <a:ea typeface="+mn-ea"/>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De belangrijkste wijziging: wie meldt wie?</a:t>
            </a:r>
          </a:p>
        </p:txBody>
      </p:sp>
      <p:sp>
        <p:nvSpPr>
          <p:cNvPr id="4" name="TextBox 3"/>
          <p:cNvSpPr txBox="1"/>
          <p:nvPr/>
        </p:nvSpPr>
        <p:spPr>
          <a:xfrm>
            <a:off x="365760" y="1664208"/>
            <a:ext cx="10455426"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161F27"/>
                </a:solidFill>
                <a:effectLst/>
                <a:uLnTx/>
                <a:uFillTx/>
                <a:latin typeface="Aptos"/>
                <a:ea typeface="+mn-ea"/>
                <a:cs typeface="+mn-cs"/>
              </a:rPr>
              <a:t>De penvoerder / hoofdaannemer wordt de centrale beheerder voor de melding van onderaannemers.</a:t>
            </a:r>
          </a:p>
        </p:txBody>
      </p:sp>
      <p:sp>
        <p:nvSpPr>
          <p:cNvPr id="5" name="Rounded Rectangle 4"/>
          <p:cNvSpPr/>
          <p:nvPr/>
        </p:nvSpPr>
        <p:spPr>
          <a:xfrm>
            <a:off x="438912" y="2743200"/>
            <a:ext cx="2240280" cy="98755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5"/>
          <p:cNvSpPr txBox="1"/>
          <p:nvPr/>
        </p:nvSpPr>
        <p:spPr>
          <a:xfrm>
            <a:off x="548640" y="3054096"/>
            <a:ext cx="2011680" cy="32004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300" b="1" i="0" u="none" strike="noStrike" kern="1200" cap="none" spc="0" normalizeH="0" baseline="0" noProof="0" dirty="0">
                <a:ln>
                  <a:noFill/>
                </a:ln>
                <a:solidFill>
                  <a:srgbClr val="FFFFFF"/>
                </a:solidFill>
                <a:effectLst/>
                <a:uLnTx/>
                <a:uFillTx/>
                <a:latin typeface="Aptos"/>
                <a:ea typeface="+mn-ea"/>
                <a:cs typeface="+mn-cs"/>
              </a:rPr>
              <a:t>PENVOERDER /
HOOFDAANNEMER</a:t>
            </a:r>
          </a:p>
        </p:txBody>
      </p:sp>
      <p:sp>
        <p:nvSpPr>
          <p:cNvPr id="7" name="TextBox 6"/>
          <p:cNvSpPr txBox="1"/>
          <p:nvPr/>
        </p:nvSpPr>
        <p:spPr>
          <a:xfrm>
            <a:off x="2743200" y="3054096"/>
            <a:ext cx="384048"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086E70"/>
                </a:solidFill>
                <a:effectLst/>
                <a:uLnTx/>
                <a:uFillTx/>
                <a:latin typeface="Aptos"/>
                <a:ea typeface="+mn-ea"/>
                <a:cs typeface="+mn-cs"/>
              </a:rPr>
              <a:t>→</a:t>
            </a:r>
          </a:p>
        </p:txBody>
      </p:sp>
      <p:sp>
        <p:nvSpPr>
          <p:cNvPr id="8" name="Rounded Rectangle 7"/>
          <p:cNvSpPr/>
          <p:nvPr/>
        </p:nvSpPr>
        <p:spPr>
          <a:xfrm>
            <a:off x="3685032" y="2743200"/>
            <a:ext cx="2240280" cy="987552"/>
          </a:xfrm>
          <a:prstGeom prst="roundRect">
            <a:avLst/>
          </a:prstGeom>
          <a:solidFill>
            <a:srgbClr val="32898B"/>
          </a:solidFill>
          <a:ln>
            <a:solidFill>
              <a:srgbClr val="32898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3794760" y="3054096"/>
            <a:ext cx="2011680" cy="32004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300" b="1" i="0" u="none" strike="noStrike" kern="1200" cap="none" spc="0" normalizeH="0" baseline="0" noProof="0" dirty="0">
                <a:ln>
                  <a:noFill/>
                </a:ln>
                <a:solidFill>
                  <a:srgbClr val="FFFFFF"/>
                </a:solidFill>
                <a:effectLst/>
                <a:uLnTx/>
                <a:uFillTx/>
                <a:latin typeface="Aptos"/>
                <a:ea typeface="+mn-ea"/>
                <a:cs typeface="+mn-cs"/>
              </a:rPr>
              <a:t>OA 1</a:t>
            </a:r>
          </a:p>
        </p:txBody>
      </p:sp>
      <p:sp>
        <p:nvSpPr>
          <p:cNvPr id="10" name="TextBox 9"/>
          <p:cNvSpPr txBox="1"/>
          <p:nvPr/>
        </p:nvSpPr>
        <p:spPr>
          <a:xfrm>
            <a:off x="5989320" y="3054096"/>
            <a:ext cx="384048"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086E70"/>
                </a:solidFill>
                <a:effectLst/>
                <a:uLnTx/>
                <a:uFillTx/>
                <a:latin typeface="Aptos"/>
                <a:ea typeface="+mn-ea"/>
                <a:cs typeface="+mn-cs"/>
              </a:rPr>
              <a:t>→</a:t>
            </a:r>
          </a:p>
        </p:txBody>
      </p:sp>
      <p:sp>
        <p:nvSpPr>
          <p:cNvPr id="11" name="Rounded Rectangle 10"/>
          <p:cNvSpPr/>
          <p:nvPr/>
        </p:nvSpPr>
        <p:spPr>
          <a:xfrm>
            <a:off x="6327648" y="2743200"/>
            <a:ext cx="2240280" cy="987552"/>
          </a:xfrm>
          <a:prstGeom prst="roundRect">
            <a:avLst/>
          </a:prstGeom>
          <a:solidFill>
            <a:srgbClr val="5CA3A4"/>
          </a:solidFill>
          <a:ln>
            <a:solidFill>
              <a:srgbClr val="5CA3A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6437376" y="3054096"/>
            <a:ext cx="2011680" cy="32004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300" b="1" i="0" u="none" strike="noStrike" kern="1200" cap="none" spc="0" normalizeH="0" baseline="0" noProof="0" dirty="0">
                <a:ln>
                  <a:noFill/>
                </a:ln>
                <a:solidFill>
                  <a:srgbClr val="FFFFFF"/>
                </a:solidFill>
                <a:effectLst/>
                <a:uLnTx/>
                <a:uFillTx/>
                <a:latin typeface="Aptos"/>
                <a:ea typeface="+mn-ea"/>
                <a:cs typeface="+mn-cs"/>
              </a:rPr>
              <a:t>OA 2</a:t>
            </a:r>
          </a:p>
        </p:txBody>
      </p:sp>
      <p:sp>
        <p:nvSpPr>
          <p:cNvPr id="13" name="TextBox 12"/>
          <p:cNvSpPr txBox="1"/>
          <p:nvPr/>
        </p:nvSpPr>
        <p:spPr>
          <a:xfrm>
            <a:off x="8631936" y="3054096"/>
            <a:ext cx="384048"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086E70"/>
                </a:solidFill>
                <a:effectLst/>
                <a:uLnTx/>
                <a:uFillTx/>
                <a:latin typeface="Aptos"/>
                <a:ea typeface="+mn-ea"/>
                <a:cs typeface="+mn-cs"/>
              </a:rPr>
              <a:t>→</a:t>
            </a:r>
          </a:p>
        </p:txBody>
      </p:sp>
      <p:sp>
        <p:nvSpPr>
          <p:cNvPr id="14" name="Rounded Rectangle 13"/>
          <p:cNvSpPr/>
          <p:nvPr/>
        </p:nvSpPr>
        <p:spPr>
          <a:xfrm>
            <a:off x="8970264" y="2743200"/>
            <a:ext cx="2240280" cy="987552"/>
          </a:xfrm>
          <a:prstGeom prst="roundRect">
            <a:avLst/>
          </a:prstGeom>
          <a:solidFill>
            <a:srgbClr val="87BCBD"/>
          </a:solidFill>
          <a:ln>
            <a:solidFill>
              <a:srgbClr val="87BCBD"/>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a:off x="9079992" y="3054096"/>
            <a:ext cx="2011680" cy="32004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300" b="1" i="0" u="none" strike="noStrike" kern="1200" cap="none" spc="0" normalizeH="0" baseline="0" noProof="0" dirty="0">
                <a:ln>
                  <a:noFill/>
                </a:ln>
                <a:solidFill>
                  <a:srgbClr val="FFFFFF"/>
                </a:solidFill>
                <a:effectLst/>
                <a:uLnTx/>
                <a:uFillTx/>
                <a:latin typeface="Aptos"/>
                <a:ea typeface="+mn-ea"/>
                <a:cs typeface="+mn-cs"/>
              </a:rPr>
              <a:t>OA 3</a:t>
            </a:r>
          </a:p>
        </p:txBody>
      </p:sp>
      <p:sp>
        <p:nvSpPr>
          <p:cNvPr id="16" name="Rounded Rectangle 15"/>
          <p:cNvSpPr/>
          <p:nvPr/>
        </p:nvSpPr>
        <p:spPr>
          <a:xfrm>
            <a:off x="566928" y="4681728"/>
            <a:ext cx="5239512" cy="173736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 y="4873752"/>
            <a:ext cx="1860125"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Vroeger mogelijk</a:t>
            </a:r>
          </a:p>
        </p:txBody>
      </p:sp>
      <p:sp>
        <p:nvSpPr>
          <p:cNvPr id="18" name="TextBox 17"/>
          <p:cNvSpPr txBox="1"/>
          <p:nvPr/>
        </p:nvSpPr>
        <p:spPr>
          <a:xfrm>
            <a:off x="566929" y="5348930"/>
            <a:ext cx="4786467" cy="652486"/>
          </a:xfrm>
          <a:prstGeom prst="rect">
            <a:avLst/>
          </a:prstGeom>
          <a:noFill/>
        </p:spPr>
        <p:txBody>
          <a:bodyPr wrap="squar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nl-BE" sz="2000" noProof="0" dirty="0">
              <a:solidFill>
                <a:srgbClr val="161F27"/>
              </a:solidFill>
              <a:latin typeface="Apto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srgbClr val="161F27"/>
                </a:solidFill>
                <a:effectLst/>
                <a:uLnTx/>
                <a:uFillTx/>
                <a:latin typeface="Aptos"/>
                <a:ea typeface="+mn-ea"/>
                <a:cs typeface="+mn-cs"/>
              </a:rPr>
              <a:t>   Een onderaannemer kon zichzelf melden.</a:t>
            </a:r>
          </a:p>
        </p:txBody>
      </p:sp>
      <p:sp>
        <p:nvSpPr>
          <p:cNvPr id="19" name="Rounded Rectangle 18"/>
          <p:cNvSpPr/>
          <p:nvPr/>
        </p:nvSpPr>
        <p:spPr>
          <a:xfrm>
            <a:off x="6291072" y="4681728"/>
            <a:ext cx="5230368" cy="1783080"/>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TextBox 19"/>
          <p:cNvSpPr txBox="1"/>
          <p:nvPr/>
        </p:nvSpPr>
        <p:spPr>
          <a:xfrm>
            <a:off x="6565392" y="4873752"/>
            <a:ext cx="858761"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err="1">
                <a:ln>
                  <a:noFill/>
                </a:ln>
                <a:effectLst/>
                <a:uLnTx/>
                <a:uFillTx/>
                <a:latin typeface="Aptos"/>
                <a:ea typeface="+mn-ea"/>
                <a:cs typeface="+mn-cs"/>
              </a:rPr>
              <a:t>Catena</a:t>
            </a:r>
            <a:endParaRPr kumimoji="0" lang="nl-BE" b="1" i="0" u="none" strike="noStrike" kern="1200" cap="none" spc="0" normalizeH="0" baseline="0" noProof="0" dirty="0">
              <a:ln>
                <a:noFill/>
              </a:ln>
              <a:effectLst/>
              <a:uLnTx/>
              <a:uFillTx/>
              <a:latin typeface="Aptos"/>
              <a:ea typeface="+mn-ea"/>
              <a:cs typeface="+mn-cs"/>
            </a:endParaRPr>
          </a:p>
        </p:txBody>
      </p:sp>
      <p:sp>
        <p:nvSpPr>
          <p:cNvPr id="21" name="TextBox 20"/>
          <p:cNvSpPr txBox="1"/>
          <p:nvPr/>
        </p:nvSpPr>
        <p:spPr>
          <a:xfrm>
            <a:off x="6373368" y="4846320"/>
            <a:ext cx="5007383" cy="1238801"/>
          </a:xfrm>
          <a:prstGeom prst="rect">
            <a:avLst/>
          </a:prstGeom>
          <a:noFill/>
        </p:spPr>
        <p:txBody>
          <a:bodyPr wrap="squar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BE" sz="1270" b="0" i="0" u="none" strike="noStrike" kern="1200" cap="none" spc="0" normalizeH="0" baseline="0" noProof="0" dirty="0">
              <a:ln>
                <a:noFill/>
              </a:ln>
              <a:solidFill>
                <a:srgbClr val="161F27"/>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l-BE" sz="1270" noProof="0" dirty="0">
              <a:solidFill>
                <a:srgbClr val="161F27"/>
              </a:solidFill>
              <a:latin typeface="Apto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BE" sz="1270" b="0" i="0" u="none" strike="noStrike" kern="1200" cap="none" spc="0" normalizeH="0" baseline="0" noProof="0" dirty="0">
              <a:ln>
                <a:noFill/>
              </a:ln>
              <a:solidFill>
                <a:srgbClr val="161F27"/>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effectLst/>
                <a:uLnTx/>
                <a:uFillTx/>
                <a:latin typeface="Aptos"/>
                <a:ea typeface="+mn-ea"/>
                <a:cs typeface="+mn-cs"/>
              </a:rPr>
              <a:t>Alleen de penvoerder / hoofdaannemer meldt de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Wie ziet welke informatie in de keten?</a:t>
            </a:r>
          </a:p>
        </p:txBody>
      </p:sp>
      <p:sp>
        <p:nvSpPr>
          <p:cNvPr id="4" name="Rounded Rectangle 3"/>
          <p:cNvSpPr/>
          <p:nvPr/>
        </p:nvSpPr>
        <p:spPr>
          <a:xfrm>
            <a:off x="384048" y="2057400"/>
            <a:ext cx="3474720" cy="257860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extBox 4"/>
          <p:cNvSpPr txBox="1"/>
          <p:nvPr/>
        </p:nvSpPr>
        <p:spPr>
          <a:xfrm>
            <a:off x="704088" y="2441448"/>
            <a:ext cx="2111925"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086E70"/>
                </a:solidFill>
                <a:effectLst/>
                <a:uLnTx/>
                <a:uFillTx/>
                <a:latin typeface="Aptos"/>
                <a:ea typeface="+mn-ea"/>
                <a:cs typeface="+mn-cs"/>
              </a:rPr>
              <a:t>HOOFDAANNEMER</a:t>
            </a:r>
          </a:p>
        </p:txBody>
      </p:sp>
      <p:sp>
        <p:nvSpPr>
          <p:cNvPr id="6" name="TextBox 5"/>
          <p:cNvSpPr txBox="1"/>
          <p:nvPr/>
        </p:nvSpPr>
        <p:spPr>
          <a:xfrm>
            <a:off x="704088" y="2971800"/>
            <a:ext cx="2697480" cy="59436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100" b="1" i="0" u="none" strike="noStrike" kern="1200" cap="none" spc="0" normalizeH="0" baseline="0" noProof="0" dirty="0">
                <a:ln>
                  <a:noFill/>
                </a:ln>
                <a:solidFill>
                  <a:srgbClr val="161F27"/>
                </a:solidFill>
                <a:effectLst/>
                <a:uLnTx/>
                <a:uFillTx/>
                <a:latin typeface="Aptos"/>
                <a:ea typeface="+mn-ea"/>
                <a:cs typeface="+mn-cs"/>
              </a:rPr>
              <a:t>Ziet de volledige
keten.</a:t>
            </a:r>
          </a:p>
        </p:txBody>
      </p:sp>
      <p:sp>
        <p:nvSpPr>
          <p:cNvPr id="7" name="TextBox 6"/>
          <p:cNvSpPr txBox="1"/>
          <p:nvPr/>
        </p:nvSpPr>
        <p:spPr>
          <a:xfrm>
            <a:off x="704088" y="4069080"/>
            <a:ext cx="2036840" cy="34471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srgbClr val="525B60"/>
                </a:solidFill>
                <a:effectLst/>
                <a:uLnTx/>
                <a:uFillTx/>
                <a:latin typeface="Aptos"/>
                <a:ea typeface="+mn-ea"/>
                <a:cs typeface="+mn-cs"/>
              </a:rPr>
              <a:t>Volledig overzicht</a:t>
            </a:r>
          </a:p>
        </p:txBody>
      </p:sp>
      <p:sp>
        <p:nvSpPr>
          <p:cNvPr id="8" name="Rounded Rectangle 7"/>
          <p:cNvSpPr/>
          <p:nvPr/>
        </p:nvSpPr>
        <p:spPr>
          <a:xfrm>
            <a:off x="4270248" y="2057400"/>
            <a:ext cx="3474720" cy="257860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4590288" y="2441448"/>
            <a:ext cx="2100190"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086E70"/>
                </a:solidFill>
                <a:effectLst/>
                <a:uLnTx/>
                <a:uFillTx/>
                <a:latin typeface="Aptos"/>
                <a:ea typeface="+mn-ea"/>
                <a:cs typeface="+mn-cs"/>
              </a:rPr>
              <a:t>ONDERAANNEMER</a:t>
            </a:r>
          </a:p>
        </p:txBody>
      </p:sp>
      <p:sp>
        <p:nvSpPr>
          <p:cNvPr id="10" name="TextBox 9"/>
          <p:cNvSpPr txBox="1"/>
          <p:nvPr/>
        </p:nvSpPr>
        <p:spPr>
          <a:xfrm>
            <a:off x="4590288" y="2971800"/>
            <a:ext cx="2697480" cy="59436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100" b="1" i="0" u="none" strike="noStrike" kern="1200" cap="none" spc="0" normalizeH="0" baseline="0" noProof="0" dirty="0">
                <a:ln>
                  <a:noFill/>
                </a:ln>
                <a:solidFill>
                  <a:srgbClr val="161F27"/>
                </a:solidFill>
                <a:effectLst/>
                <a:uLnTx/>
                <a:uFillTx/>
                <a:latin typeface="Aptos"/>
                <a:ea typeface="+mn-ea"/>
                <a:cs typeface="+mn-cs"/>
              </a:rPr>
              <a:t>Ziet enkel de
keten onder zich.</a:t>
            </a:r>
          </a:p>
        </p:txBody>
      </p:sp>
      <p:sp>
        <p:nvSpPr>
          <p:cNvPr id="11" name="TextBox 10"/>
          <p:cNvSpPr txBox="1"/>
          <p:nvPr/>
        </p:nvSpPr>
        <p:spPr>
          <a:xfrm>
            <a:off x="4590288" y="4069080"/>
            <a:ext cx="2769091" cy="34471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srgbClr val="525B60"/>
                </a:solidFill>
                <a:effectLst/>
                <a:uLnTx/>
                <a:uFillTx/>
                <a:latin typeface="Aptos"/>
                <a:ea typeface="+mn-ea"/>
                <a:cs typeface="+mn-cs"/>
              </a:rPr>
              <a:t>Geen zicht “naar boven”</a:t>
            </a:r>
          </a:p>
        </p:txBody>
      </p:sp>
      <p:sp>
        <p:nvSpPr>
          <p:cNvPr id="12" name="Rounded Rectangle 11"/>
          <p:cNvSpPr/>
          <p:nvPr/>
        </p:nvSpPr>
        <p:spPr>
          <a:xfrm>
            <a:off x="8156448" y="2057400"/>
            <a:ext cx="3474720" cy="257860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8476488" y="2441448"/>
            <a:ext cx="777713"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086E70"/>
                </a:solidFill>
                <a:effectLst/>
                <a:uLnTx/>
                <a:uFillTx/>
                <a:latin typeface="Aptos"/>
                <a:ea typeface="+mn-ea"/>
                <a:cs typeface="+mn-cs"/>
              </a:rPr>
              <a:t>EXTRA</a:t>
            </a:r>
          </a:p>
        </p:txBody>
      </p:sp>
      <p:sp>
        <p:nvSpPr>
          <p:cNvPr id="14" name="TextBox 13"/>
          <p:cNvSpPr txBox="1"/>
          <p:nvPr/>
        </p:nvSpPr>
        <p:spPr>
          <a:xfrm>
            <a:off x="8476488" y="2971800"/>
            <a:ext cx="2697480" cy="59436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100" b="1" i="0" u="none" strike="noStrike" kern="1200" cap="none" spc="0" normalizeH="0" baseline="0" noProof="0" dirty="0">
                <a:ln>
                  <a:noFill/>
                </a:ln>
                <a:solidFill>
                  <a:srgbClr val="161F27"/>
                </a:solidFill>
                <a:effectLst/>
                <a:uLnTx/>
                <a:uFillTx/>
                <a:latin typeface="Aptos"/>
                <a:ea typeface="+mn-ea"/>
                <a:cs typeface="+mn-cs"/>
              </a:rPr>
              <a:t>Volgnummer
in de keten.</a:t>
            </a:r>
          </a:p>
        </p:txBody>
      </p:sp>
      <p:sp>
        <p:nvSpPr>
          <p:cNvPr id="15" name="TextBox 14"/>
          <p:cNvSpPr txBox="1"/>
          <p:nvPr/>
        </p:nvSpPr>
        <p:spPr>
          <a:xfrm>
            <a:off x="8476488" y="4069080"/>
            <a:ext cx="3163623" cy="34471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0" i="0" u="none" strike="noStrike" kern="1200" cap="none" spc="0" normalizeH="0" baseline="0" noProof="0" dirty="0">
                <a:ln>
                  <a:noFill/>
                </a:ln>
                <a:solidFill>
                  <a:srgbClr val="525B60"/>
                </a:solidFill>
                <a:effectLst/>
                <a:uLnTx/>
                <a:uFillTx/>
                <a:latin typeface="Aptos"/>
                <a:ea typeface="+mn-ea"/>
                <a:cs typeface="+mn-cs"/>
              </a:rPr>
              <a:t>Consultatierechten voor OA</a:t>
            </a:r>
          </a:p>
        </p:txBody>
      </p:sp>
      <p:sp>
        <p:nvSpPr>
          <p:cNvPr id="16" name="Rounded Rectangle 15"/>
          <p:cNvSpPr/>
          <p:nvPr/>
        </p:nvSpPr>
        <p:spPr>
          <a:xfrm>
            <a:off x="685800" y="5303520"/>
            <a:ext cx="10808208" cy="640080"/>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1179193" y="5513832"/>
            <a:ext cx="9803133" cy="31393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Elke partij moet vooral haar eigen plaats + de lagere schakels in de keten correct beheersen.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Overheidsopdrachten: meer gegevens in </a:t>
            </a:r>
            <a:r>
              <a:rPr kumimoji="0" lang="nl-BE" sz="2800" b="1" i="0" u="none" strike="noStrike" kern="1200" cap="none" spc="0" normalizeH="0" baseline="0" noProof="0" dirty="0" err="1">
                <a:ln>
                  <a:noFill/>
                </a:ln>
                <a:solidFill>
                  <a:srgbClr val="FFFFFF"/>
                </a:solidFill>
                <a:effectLst/>
                <a:uLnTx/>
                <a:uFillTx/>
                <a:latin typeface="Aptos"/>
                <a:ea typeface="+mn-ea"/>
                <a:cs typeface="+mn-cs"/>
              </a:rPr>
              <a:t>Catena</a:t>
            </a:r>
            <a:endParaRPr kumimoji="0" lang="nl-BE" sz="2800" b="1" i="0" u="none" strike="noStrike" kern="1200" cap="none" spc="0" normalizeH="0" baseline="0" noProof="0" dirty="0">
              <a:ln>
                <a:noFill/>
              </a:ln>
              <a:solidFill>
                <a:srgbClr val="FFFFFF"/>
              </a:solidFill>
              <a:effectLst/>
              <a:uLnTx/>
              <a:uFillTx/>
              <a:latin typeface="Aptos"/>
              <a:ea typeface="+mn-ea"/>
              <a:cs typeface="+mn-cs"/>
            </a:endParaRPr>
          </a:p>
        </p:txBody>
      </p:sp>
      <p:sp>
        <p:nvSpPr>
          <p:cNvPr id="4" name="TextBox 3"/>
          <p:cNvSpPr txBox="1"/>
          <p:nvPr/>
        </p:nvSpPr>
        <p:spPr>
          <a:xfrm>
            <a:off x="365760" y="1682496"/>
            <a:ext cx="10515600" cy="31089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900" b="1" i="0" u="none" strike="noStrike" kern="1200" cap="none" spc="0" normalizeH="0" baseline="0" noProof="0" dirty="0">
                <a:ln>
                  <a:noFill/>
                </a:ln>
                <a:solidFill>
                  <a:srgbClr val="161F27"/>
                </a:solidFill>
                <a:effectLst/>
                <a:uLnTx/>
                <a:uFillTx/>
                <a:latin typeface="Aptos"/>
                <a:ea typeface="+mn-ea"/>
                <a:cs typeface="+mn-cs"/>
              </a:rPr>
              <a:t>Voor overheidsopdrachten worden bijkomende gegevens verwacht.</a:t>
            </a:r>
          </a:p>
        </p:txBody>
      </p:sp>
      <p:sp>
        <p:nvSpPr>
          <p:cNvPr id="5" name="Rounded Rectangle 4"/>
          <p:cNvSpPr/>
          <p:nvPr/>
        </p:nvSpPr>
        <p:spPr>
          <a:xfrm>
            <a:off x="384048" y="2432304"/>
            <a:ext cx="3382660" cy="212140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3405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640080" y="2816352"/>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252728" y="2788920"/>
            <a:ext cx="1929311" cy="590931"/>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Categorie werk &amp;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locaties</a:t>
            </a:r>
          </a:p>
        </p:txBody>
      </p:sp>
      <p:sp>
        <p:nvSpPr>
          <p:cNvPr id="9" name="TextBox 8"/>
          <p:cNvSpPr txBox="1"/>
          <p:nvPr/>
        </p:nvSpPr>
        <p:spPr>
          <a:xfrm>
            <a:off x="640080" y="3447288"/>
            <a:ext cx="2697213"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De categorie van het werk zal </a:t>
            </a:r>
          </a:p>
          <a:p>
            <a:pPr marL="0" marR="0" lvl="0" indent="0" algn="l" defTabSz="457200" rtl="0" eaLnBrk="1" fontAlgn="auto" latinLnBrk="0" hangingPunct="1">
              <a:lnSpc>
                <a:spcPct val="100000"/>
              </a:lnSpc>
              <a:spcBef>
                <a:spcPts val="0"/>
              </a:spcBef>
              <a:spcAft>
                <a:spcPts val="0"/>
              </a:spcAft>
              <a:buClrTx/>
              <a:buSzTx/>
              <a:buFontTx/>
              <a:buNone/>
              <a:tabLst/>
              <a:defRPr/>
            </a:pPr>
            <a:r>
              <a:rPr lang="nl-BE" sz="1600" noProof="0" dirty="0">
                <a:latin typeface="Aptos"/>
              </a:rPr>
              <a:t>m</a:t>
            </a:r>
            <a:r>
              <a:rPr kumimoji="0" lang="nl-BE" sz="1600" b="0" i="0" u="none" strike="noStrike" kern="1200" cap="none" spc="0" normalizeH="0" baseline="0" noProof="0" dirty="0">
                <a:ln>
                  <a:noFill/>
                </a:ln>
                <a:effectLst/>
                <a:uLnTx/>
                <a:uFillTx/>
                <a:latin typeface="Aptos"/>
                <a:ea typeface="+mn-ea"/>
                <a:cs typeface="+mn-cs"/>
              </a:rPr>
              <a:t>oeten</a:t>
            </a:r>
            <a:r>
              <a:rPr lang="nl-BE" sz="1600" noProof="0" dirty="0">
                <a:latin typeface="Aptos"/>
              </a:rPr>
              <a:t> </a:t>
            </a:r>
            <a:r>
              <a:rPr kumimoji="0" lang="nl-BE" sz="1600" b="0" i="0" u="none" strike="noStrike" kern="1200" cap="none" spc="0" normalizeH="0" baseline="0" noProof="0" dirty="0">
                <a:ln>
                  <a:noFill/>
                </a:ln>
                <a:effectLst/>
                <a:uLnTx/>
                <a:uFillTx/>
                <a:latin typeface="Aptos"/>
                <a:ea typeface="+mn-ea"/>
                <a:cs typeface="+mn-cs"/>
              </a:rPr>
              <a:t>worden vermeld.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Alle locaties vermelden.</a:t>
            </a:r>
            <a:endParaRPr kumimoji="0" lang="nl-BE" sz="1250" b="0" i="0" u="none" strike="noStrike" kern="1200" cap="none" spc="0" normalizeH="0" baseline="0" noProof="0" dirty="0">
              <a:ln>
                <a:noFill/>
              </a:ln>
              <a:effectLst/>
              <a:uLnTx/>
              <a:uFillTx/>
              <a:latin typeface="Aptos"/>
              <a:ea typeface="+mn-ea"/>
              <a:cs typeface="+mn-cs"/>
            </a:endParaRPr>
          </a:p>
        </p:txBody>
      </p:sp>
      <p:sp>
        <p:nvSpPr>
          <p:cNvPr id="10" name="Rounded Rectangle 9"/>
          <p:cNvSpPr/>
          <p:nvPr/>
        </p:nvSpPr>
        <p:spPr>
          <a:xfrm>
            <a:off x="4270248" y="2432303"/>
            <a:ext cx="3382660" cy="2121407"/>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80" y="273405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80" y="2816352"/>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5138928" y="2788920"/>
            <a:ext cx="1846468"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Subcategorie OA</a:t>
            </a:r>
          </a:p>
        </p:txBody>
      </p:sp>
      <p:sp>
        <p:nvSpPr>
          <p:cNvPr id="14" name="TextBox 13"/>
          <p:cNvSpPr txBox="1"/>
          <p:nvPr/>
        </p:nvSpPr>
        <p:spPr>
          <a:xfrm>
            <a:off x="4526280" y="3447288"/>
            <a:ext cx="2588016"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Ook de subcategorie van de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werkzaamheden van de OA.</a:t>
            </a:r>
          </a:p>
        </p:txBody>
      </p:sp>
      <p:sp>
        <p:nvSpPr>
          <p:cNvPr id="15" name="Rounded Rectangle 14"/>
          <p:cNvSpPr/>
          <p:nvPr/>
        </p:nvSpPr>
        <p:spPr>
          <a:xfrm>
            <a:off x="8156448" y="2432304"/>
            <a:ext cx="3651504" cy="2121406"/>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12480" y="273405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0" y="2816352"/>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9025128" y="2788920"/>
            <a:ext cx="826765"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Asbest</a:t>
            </a:r>
          </a:p>
        </p:txBody>
      </p:sp>
      <p:sp>
        <p:nvSpPr>
          <p:cNvPr id="19" name="TextBox 18"/>
          <p:cNvSpPr txBox="1"/>
          <p:nvPr/>
        </p:nvSpPr>
        <p:spPr>
          <a:xfrm>
            <a:off x="8412480" y="3447288"/>
            <a:ext cx="3044423" cy="283154"/>
          </a:xfrm>
          <a:prstGeom prst="rect">
            <a:avLst/>
          </a:prstGeom>
          <a:noFill/>
        </p:spPr>
        <p:txBody>
          <a:bodyPr wrap="none" lIns="54864" tIns="18288" rIns="45720" bIns="18288">
            <a:spAutoFit/>
          </a:bodyPr>
          <a:lstStyle/>
          <a:p>
            <a:pPr marR="0" lvl="0" algn="l" defTabSz="457200" rtl="0" eaLnBrk="1" fontAlgn="auto" latinLnBrk="0" hangingPunct="1">
              <a:lnSpc>
                <a:spcPct val="100000"/>
              </a:lnSpc>
              <a:spcBef>
                <a:spcPts val="0"/>
              </a:spcBef>
              <a:spcAft>
                <a:spcPts val="0"/>
              </a:spcAft>
              <a:buClrTx/>
              <a:buSzTx/>
              <a:tabLst/>
              <a:defRPr/>
            </a:pPr>
            <a:r>
              <a:rPr lang="nl-BE" sz="1600" noProof="0" dirty="0">
                <a:latin typeface="Aptos"/>
              </a:rPr>
              <a:t>Welke OA </a:t>
            </a:r>
            <a:r>
              <a:rPr kumimoji="0" lang="nl-BE" sz="1600" b="0" i="0" u="none" strike="noStrike" kern="1200" cap="none" spc="0" normalizeH="0" baseline="0" noProof="0" dirty="0">
                <a:ln>
                  <a:noFill/>
                </a:ln>
                <a:effectLst/>
                <a:uLnTx/>
                <a:uFillTx/>
                <a:latin typeface="Aptos"/>
                <a:ea typeface="+mn-ea"/>
                <a:cs typeface="+mn-cs"/>
              </a:rPr>
              <a:t>asbestwerken uitvoert.</a:t>
            </a:r>
            <a:r>
              <a:rPr lang="nl-BE" sz="1600" noProof="0" dirty="0">
                <a:latin typeface="Aptos"/>
              </a:rPr>
              <a:t> </a:t>
            </a:r>
          </a:p>
        </p:txBody>
      </p:sp>
      <p:sp>
        <p:nvSpPr>
          <p:cNvPr id="20" name="Rounded Rectangle 19"/>
          <p:cNvSpPr/>
          <p:nvPr/>
        </p:nvSpPr>
        <p:spPr>
          <a:xfrm>
            <a:off x="685800" y="4846320"/>
            <a:ext cx="10830158" cy="1371600"/>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2456466" y="5102352"/>
            <a:ext cx="7248586" cy="590931"/>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Voorbeeld: onderhoud op 20 tunnels?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Dan zullen 20 afzonderlijke werfadressen moeten worden ingegeven.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Wat onthouden we?</a:t>
            </a:r>
          </a:p>
        </p:txBody>
      </p:sp>
      <p:sp>
        <p:nvSpPr>
          <p:cNvPr id="4" name="TextBox 3"/>
          <p:cNvSpPr txBox="1"/>
          <p:nvPr/>
        </p:nvSpPr>
        <p:spPr>
          <a:xfrm>
            <a:off x="-1447661" y="1711453"/>
            <a:ext cx="10654840" cy="65248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srgbClr val="161F27"/>
                </a:solidFill>
                <a:effectLst/>
                <a:uLnTx/>
                <a:uFillTx/>
                <a:latin typeface="Aptos"/>
                <a:ea typeface="+mn-ea"/>
                <a:cs typeface="+mn-cs"/>
              </a:rPr>
              <a:t>								</a:t>
            </a:r>
            <a:r>
              <a:rPr kumimoji="0" lang="nl-BE" sz="2000" b="1" i="0" u="none" strike="noStrike" kern="1200" cap="none" spc="0" normalizeH="0" baseline="0" noProof="0" dirty="0" err="1">
                <a:ln>
                  <a:noFill/>
                </a:ln>
                <a:solidFill>
                  <a:srgbClr val="161F27"/>
                </a:solidFill>
                <a:effectLst/>
                <a:uLnTx/>
                <a:uFillTx/>
                <a:latin typeface="Aptos"/>
                <a:ea typeface="+mn-ea"/>
                <a:cs typeface="+mn-cs"/>
              </a:rPr>
              <a:t>Catena</a:t>
            </a:r>
            <a:r>
              <a:rPr kumimoji="0" lang="nl-BE" sz="2000" b="1" i="0" u="none" strike="noStrike" kern="1200" cap="none" spc="0" normalizeH="0" baseline="0" noProof="0" dirty="0">
                <a:ln>
                  <a:noFill/>
                </a:ln>
                <a:solidFill>
                  <a:srgbClr val="161F27"/>
                </a:solidFill>
                <a:effectLst/>
                <a:uLnTx/>
                <a:uFillTx/>
                <a:latin typeface="Aptos"/>
                <a:ea typeface="+mn-ea"/>
                <a:cs typeface="+mn-cs"/>
              </a:rPr>
              <a:t> maakt de keten centraler, zichtbaarder en strakker.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srgbClr val="161F27"/>
                </a:solidFill>
                <a:effectLst/>
                <a:uLnTx/>
                <a:uFillTx/>
                <a:latin typeface="Aptos"/>
                <a:ea typeface="+mn-ea"/>
                <a:cs typeface="+mn-cs"/>
              </a:rPr>
              <a:t>							Blijf aandachtig voor de ketenaansprakelijkheid.</a:t>
            </a:r>
          </a:p>
        </p:txBody>
      </p:sp>
      <p:sp>
        <p:nvSpPr>
          <p:cNvPr id="5" name="Rounded Rectangle 4"/>
          <p:cNvSpPr/>
          <p:nvPr/>
        </p:nvSpPr>
        <p:spPr>
          <a:xfrm>
            <a:off x="384048" y="2673310"/>
            <a:ext cx="3474720" cy="2182154"/>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8892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640080" y="2871215"/>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252728" y="2834640"/>
            <a:ext cx="2527936"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black"/>
                </a:solidFill>
                <a:effectLst/>
                <a:uLnTx/>
                <a:uFillTx/>
                <a:latin typeface="Aptos"/>
                <a:ea typeface="+mn-ea"/>
                <a:cs typeface="+mn-cs"/>
              </a:rPr>
              <a:t>Breng uw keten in kaart</a:t>
            </a:r>
          </a:p>
        </p:txBody>
      </p:sp>
      <p:sp>
        <p:nvSpPr>
          <p:cNvPr id="9" name="TextBox 8"/>
          <p:cNvSpPr txBox="1"/>
          <p:nvPr/>
        </p:nvSpPr>
        <p:spPr>
          <a:xfrm>
            <a:off x="640080" y="3584448"/>
            <a:ext cx="2104807"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Aptos"/>
                <a:ea typeface="+mn-ea"/>
                <a:cs typeface="+mn-cs"/>
              </a:rPr>
              <a:t>Wie schakelt wie in?</a:t>
            </a:r>
          </a:p>
        </p:txBody>
      </p:sp>
      <p:sp>
        <p:nvSpPr>
          <p:cNvPr id="10" name="Rounded Rectangle 9"/>
          <p:cNvSpPr/>
          <p:nvPr/>
        </p:nvSpPr>
        <p:spPr>
          <a:xfrm>
            <a:off x="4270248" y="2673308"/>
            <a:ext cx="3474720" cy="2182154"/>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80" y="278892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80" y="2871215"/>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5138928" y="2834640"/>
            <a:ext cx="2553391"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black"/>
                </a:solidFill>
                <a:effectLst/>
                <a:uLnTx/>
                <a:uFillTx/>
                <a:latin typeface="Aptos"/>
                <a:ea typeface="+mn-ea"/>
                <a:cs typeface="+mn-cs"/>
              </a:rPr>
              <a:t>Leg meldtermijnen vast</a:t>
            </a:r>
          </a:p>
        </p:txBody>
      </p:sp>
      <p:sp>
        <p:nvSpPr>
          <p:cNvPr id="14" name="TextBox 13"/>
          <p:cNvSpPr txBox="1"/>
          <p:nvPr/>
        </p:nvSpPr>
        <p:spPr>
          <a:xfrm>
            <a:off x="4526280" y="3584448"/>
            <a:ext cx="2834237" cy="590931"/>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Aptos"/>
                <a:ea typeface="+mn-ea"/>
                <a:cs typeface="+mn-cs"/>
              </a:rPr>
              <a:t>Geen OA op de werf zonder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Aptos"/>
                <a:ea typeface="+mn-ea"/>
                <a:cs typeface="+mn-cs"/>
              </a:rPr>
              <a:t>tijdige info.</a:t>
            </a:r>
          </a:p>
        </p:txBody>
      </p:sp>
      <p:sp>
        <p:nvSpPr>
          <p:cNvPr id="15" name="Rounded Rectangle 14"/>
          <p:cNvSpPr/>
          <p:nvPr/>
        </p:nvSpPr>
        <p:spPr>
          <a:xfrm>
            <a:off x="8156448" y="2627756"/>
            <a:ext cx="3474720" cy="2227706"/>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12480" y="278892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0" y="2871215"/>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9025128" y="2834640"/>
            <a:ext cx="2314673"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black"/>
                </a:solidFill>
                <a:effectLst/>
                <a:uLnTx/>
                <a:uFillTx/>
                <a:latin typeface="Aptos"/>
                <a:ea typeface="+mn-ea"/>
                <a:cs typeface="+mn-cs"/>
              </a:rPr>
              <a:t>Bereid gegevens voor</a:t>
            </a:r>
          </a:p>
        </p:txBody>
      </p:sp>
      <p:sp>
        <p:nvSpPr>
          <p:cNvPr id="19" name="TextBox 18"/>
          <p:cNvSpPr txBox="1"/>
          <p:nvPr/>
        </p:nvSpPr>
        <p:spPr>
          <a:xfrm>
            <a:off x="8412480" y="3584448"/>
            <a:ext cx="3146887" cy="590931"/>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Aptos"/>
                <a:ea typeface="+mn-ea"/>
                <a:cs typeface="+mn-cs"/>
              </a:rPr>
              <a:t>Zeker bij overheidsopdrachten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Aptos"/>
                <a:ea typeface="+mn-ea"/>
                <a:cs typeface="+mn-cs"/>
              </a:rPr>
              <a:t>en meerdere locaties.</a:t>
            </a:r>
          </a:p>
        </p:txBody>
      </p:sp>
      <p:sp>
        <p:nvSpPr>
          <p:cNvPr id="20" name="Rounded Rectangle 19"/>
          <p:cNvSpPr/>
          <p:nvPr/>
        </p:nvSpPr>
        <p:spPr>
          <a:xfrm>
            <a:off x="685800" y="5495544"/>
            <a:ext cx="10808208" cy="923544"/>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2297320" y="5330952"/>
            <a:ext cx="7566880" cy="86793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1" i="0" u="none" strike="noStrike" kern="1200" cap="none" spc="0" normalizeH="0" baseline="0" noProof="0" dirty="0">
              <a:ln>
                <a:noFill/>
              </a:ln>
              <a:solidFill>
                <a:prstClr val="black"/>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nl-BE" b="1" dirty="0">
              <a:solidFill>
                <a:prstClr val="black"/>
              </a:solidFill>
              <a:latin typeface="Apto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black"/>
                </a:solidFill>
                <a:effectLst/>
                <a:uLnTx/>
                <a:uFillTx/>
                <a:latin typeface="Aptos"/>
                <a:ea typeface="+mn-ea"/>
                <a:cs typeface="+mn-cs"/>
              </a:rPr>
              <a:t>Volg de RSZ-communicatie en testmogelijkheden vanaf het najaar 2026.</a:t>
            </a:r>
          </a:p>
        </p:txBody>
      </p:sp>
      <p:sp>
        <p:nvSpPr>
          <p:cNvPr id="22" name="TextBox 21"/>
          <p:cNvSpPr txBox="1"/>
          <p:nvPr/>
        </p:nvSpPr>
        <p:spPr>
          <a:xfrm>
            <a:off x="11521440" y="6464808"/>
            <a:ext cx="256032" cy="146304"/>
          </a:xfrm>
          <a:prstGeom prst="rect">
            <a:avLst/>
          </a:prstGeom>
          <a:noFill/>
        </p:spPr>
        <p:txBody>
          <a:bodyPr wrap="none" lIns="54864" tIns="18288" rIns="45720" bIns="18288">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nl-BE" sz="850" b="0" i="0" u="none" strike="noStrike" kern="1200" cap="none" spc="0" normalizeH="0" baseline="0" noProof="0" dirty="0">
                <a:ln>
                  <a:noFill/>
                </a:ln>
                <a:solidFill>
                  <a:srgbClr val="525B60"/>
                </a:solidFill>
                <a:effectLst/>
                <a:uLnTx/>
                <a:uFillTx/>
                <a:latin typeface="Aptos"/>
                <a:ea typeface="+mn-ea"/>
                <a:cs typeface="+mn-cs"/>
              </a:rPr>
              <a:t>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a:extLst>
            <a:ext uri="{FF2B5EF4-FFF2-40B4-BE49-F238E27FC236}">
              <a16:creationId xmlns:a16="http://schemas.microsoft.com/office/drawing/2014/main" id="{6E3D5059-84DF-ECB9-7FC2-9BE2FFC217A6}"/>
            </a:ext>
          </a:extLst>
        </p:cNvPr>
        <p:cNvGrpSpPr/>
        <p:nvPr/>
      </p:nvGrpSpPr>
      <p:grpSpPr>
        <a:xfrm>
          <a:off x="0" y="0"/>
          <a:ext cx="0" cy="0"/>
          <a:chOff x="0" y="0"/>
          <a:chExt cx="0" cy="0"/>
        </a:xfrm>
      </p:grpSpPr>
      <p:sp>
        <p:nvSpPr>
          <p:cNvPr id="2" name="Ondertitel 2">
            <a:extLst>
              <a:ext uri="{FF2B5EF4-FFF2-40B4-BE49-F238E27FC236}">
                <a16:creationId xmlns:a16="http://schemas.microsoft.com/office/drawing/2014/main" id="{87FA111C-7D1F-AAA8-1D37-2392DAC31831}"/>
              </a:ext>
            </a:extLst>
          </p:cNvPr>
          <p:cNvSpPr txBox="1">
            <a:spLocks/>
          </p:cNvSpPr>
          <p:nvPr/>
        </p:nvSpPr>
        <p:spPr>
          <a:xfrm>
            <a:off x="954350" y="2425605"/>
            <a:ext cx="10283300" cy="1404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BE" sz="5400" b="1" dirty="0">
                <a:solidFill>
                  <a:prstClr val="white"/>
                </a:solidFill>
                <a:latin typeface="Aptos Display" panose="02110004020202020204"/>
              </a:rPr>
              <a:t>Ciao CIAW</a:t>
            </a:r>
            <a:endParaRPr kumimoji="0" lang="nl-BE" sz="5400" b="1" i="0" u="none" strike="noStrike" kern="1200" cap="none" spc="0" normalizeH="0" baseline="0" noProof="0" dirty="0">
              <a:ln>
                <a:noFill/>
              </a:ln>
              <a:solidFill>
                <a:prstClr val="white"/>
              </a:solidFill>
              <a:effectLst/>
              <a:uLnTx/>
              <a:uFillTx/>
              <a:latin typeface="Aptos Display"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BE" sz="2800" b="0" i="0" u="none" strike="noStrike" kern="1200" cap="none" spc="0" normalizeH="0" baseline="0" noProof="0" dirty="0">
              <a:ln>
                <a:noFill/>
              </a:ln>
              <a:solidFill>
                <a:srgbClr val="006666"/>
              </a:solidFill>
              <a:effectLst/>
              <a:uLnTx/>
              <a:uFillTx/>
              <a:latin typeface="Aptos" panose="02110004020202020204"/>
              <a:ea typeface="+mn-ea"/>
              <a:cs typeface="+mn-cs"/>
            </a:endParaRPr>
          </a:p>
        </p:txBody>
      </p:sp>
      <p:pic>
        <p:nvPicPr>
          <p:cNvPr id="4" name="Graphic 3" descr="Inchecken silhouet">
            <a:extLst>
              <a:ext uri="{FF2B5EF4-FFF2-40B4-BE49-F238E27FC236}">
                <a16:creationId xmlns:a16="http://schemas.microsoft.com/office/drawing/2014/main" id="{9BF0BE2B-8E34-3814-DFED-230ADA17DCFB}"/>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411646" y="4082968"/>
            <a:ext cx="1368707" cy="1368707"/>
          </a:xfrm>
          <a:prstGeom prst="rect">
            <a:avLst/>
          </a:prstGeom>
        </p:spPr>
      </p:pic>
      <p:grpSp>
        <p:nvGrpSpPr>
          <p:cNvPr id="7" name="Groep 6">
            <a:extLst>
              <a:ext uri="{FF2B5EF4-FFF2-40B4-BE49-F238E27FC236}">
                <a16:creationId xmlns:a16="http://schemas.microsoft.com/office/drawing/2014/main" id="{C1BBDF35-2C91-BF89-5439-1F206EB904F7}"/>
              </a:ext>
            </a:extLst>
          </p:cNvPr>
          <p:cNvGrpSpPr>
            <a:grpSpLocks noChangeAspect="1"/>
          </p:cNvGrpSpPr>
          <p:nvPr/>
        </p:nvGrpSpPr>
        <p:grpSpPr>
          <a:xfrm>
            <a:off x="4412808" y="219919"/>
            <a:ext cx="3179384" cy="1404000"/>
            <a:chOff x="1218168" y="335665"/>
            <a:chExt cx="7798512" cy="3370245"/>
          </a:xfrm>
        </p:grpSpPr>
        <p:pic>
          <p:nvPicPr>
            <p:cNvPr id="8" name="Afbeelding 7">
              <a:extLst>
                <a:ext uri="{FF2B5EF4-FFF2-40B4-BE49-F238E27FC236}">
                  <a16:creationId xmlns:a16="http://schemas.microsoft.com/office/drawing/2014/main" id="{0D7656A4-A067-7DF7-3A87-8F078EA0EC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8168" y="335665"/>
              <a:ext cx="5242428" cy="3370245"/>
            </a:xfrm>
            <a:prstGeom prst="rect">
              <a:avLst/>
            </a:prstGeom>
          </p:spPr>
        </p:pic>
        <p:pic>
          <p:nvPicPr>
            <p:cNvPr id="9" name="Afbeelding 8">
              <a:extLst>
                <a:ext uri="{FF2B5EF4-FFF2-40B4-BE49-F238E27FC236}">
                  <a16:creationId xmlns:a16="http://schemas.microsoft.com/office/drawing/2014/main" id="{7C3B896F-3BFF-44CD-F5DB-655875DEB3AF}"/>
                </a:ext>
              </a:extLst>
            </p:cNvPr>
            <p:cNvPicPr>
              <a:picLocks noChangeAspect="1"/>
            </p:cNvPicPr>
            <p:nvPr/>
          </p:nvPicPr>
          <p:blipFill>
            <a:blip r:embed="rId4">
              <a:extLst>
                <a:ext uri="{28A0092B-C50C-407E-A947-70E740481C1C}">
                  <a14:useLocalDpi xmlns:a14="http://schemas.microsoft.com/office/drawing/2010/main" val="0"/>
                </a:ext>
              </a:extLst>
            </a:blip>
            <a:srcRect l="16090" t="15554" r="15840" b="15091"/>
            <a:stretch>
              <a:fillRect/>
            </a:stretch>
          </p:blipFill>
          <p:spPr>
            <a:xfrm>
              <a:off x="7176304" y="1180618"/>
              <a:ext cx="1840376" cy="1875098"/>
            </a:xfrm>
            <a:prstGeom prst="rect">
              <a:avLst/>
            </a:prstGeom>
          </p:spPr>
        </p:pic>
      </p:grpSp>
    </p:spTree>
    <p:extLst>
      <p:ext uri="{BB962C8B-B14F-4D97-AF65-F5344CB8AC3E}">
        <p14:creationId xmlns:p14="http://schemas.microsoft.com/office/powerpoint/2010/main" val="35255633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Ciao aan CIAW</a:t>
            </a:r>
          </a:p>
        </p:txBody>
      </p:sp>
      <p:sp>
        <p:nvSpPr>
          <p:cNvPr id="4" name="TextBox 3"/>
          <p:cNvSpPr txBox="1"/>
          <p:nvPr/>
        </p:nvSpPr>
        <p:spPr>
          <a:xfrm>
            <a:off x="384048" y="1682496"/>
            <a:ext cx="6472541" cy="34471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srgbClr val="161F27"/>
                </a:solidFill>
                <a:effectLst/>
                <a:uLnTx/>
                <a:uFillTx/>
                <a:latin typeface="Aptos"/>
                <a:ea typeface="+mn-ea"/>
                <a:cs typeface="+mn-cs"/>
              </a:rPr>
              <a:t>Check In </a:t>
            </a:r>
            <a:r>
              <a:rPr kumimoji="0" lang="nl-BE" sz="2000" b="1" i="0" u="none" strike="noStrike" kern="1200" cap="none" spc="0" normalizeH="0" baseline="0" noProof="0" dirty="0" err="1">
                <a:ln>
                  <a:noFill/>
                </a:ln>
                <a:solidFill>
                  <a:srgbClr val="161F27"/>
                </a:solidFill>
                <a:effectLst/>
                <a:uLnTx/>
                <a:uFillTx/>
                <a:latin typeface="Aptos"/>
                <a:ea typeface="+mn-ea"/>
                <a:cs typeface="+mn-cs"/>
              </a:rPr>
              <a:t>and</a:t>
            </a:r>
            <a:r>
              <a:rPr kumimoji="0" lang="nl-BE" sz="2000" b="1" i="0" u="none" strike="noStrike" kern="1200" cap="none" spc="0" normalizeH="0" baseline="0" noProof="0" dirty="0">
                <a:ln>
                  <a:noFill/>
                </a:ln>
                <a:solidFill>
                  <a:srgbClr val="161F27"/>
                </a:solidFill>
                <a:effectLst/>
                <a:uLnTx/>
                <a:uFillTx/>
                <a:latin typeface="Aptos"/>
                <a:ea typeface="+mn-ea"/>
                <a:cs typeface="+mn-cs"/>
              </a:rPr>
              <a:t> Out at </a:t>
            </a:r>
            <a:r>
              <a:rPr kumimoji="0" lang="nl-BE" sz="2000" b="1" i="0" u="none" strike="noStrike" kern="1200" cap="none" spc="0" normalizeH="0" baseline="0" noProof="0" dirty="0" err="1">
                <a:ln>
                  <a:noFill/>
                </a:ln>
                <a:solidFill>
                  <a:srgbClr val="161F27"/>
                </a:solidFill>
                <a:effectLst/>
                <a:uLnTx/>
                <a:uFillTx/>
                <a:latin typeface="Aptos"/>
                <a:ea typeface="+mn-ea"/>
                <a:cs typeface="+mn-cs"/>
              </a:rPr>
              <a:t>Work</a:t>
            </a:r>
            <a:r>
              <a:rPr kumimoji="0" lang="nl-BE" sz="2000" b="1" i="0" u="none" strike="noStrike" kern="1200" cap="none" spc="0" normalizeH="0" baseline="0" noProof="0" dirty="0">
                <a:ln>
                  <a:noFill/>
                </a:ln>
                <a:solidFill>
                  <a:srgbClr val="161F27"/>
                </a:solidFill>
                <a:effectLst/>
                <a:uLnTx/>
                <a:uFillTx/>
                <a:latin typeface="Aptos"/>
                <a:ea typeface="+mn-ea"/>
                <a:cs typeface="+mn-cs"/>
              </a:rPr>
              <a:t>: wat verandert er op de werf?</a:t>
            </a:r>
          </a:p>
        </p:txBody>
      </p:sp>
      <p:sp>
        <p:nvSpPr>
          <p:cNvPr id="5" name="Rounded Rectangle 4"/>
          <p:cNvSpPr/>
          <p:nvPr/>
        </p:nvSpPr>
        <p:spPr>
          <a:xfrm>
            <a:off x="384048" y="2423160"/>
            <a:ext cx="3474720" cy="184708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61488"/>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640080" y="2843784"/>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252728" y="2816352"/>
            <a:ext cx="1294457"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Startdatum</a:t>
            </a:r>
          </a:p>
        </p:txBody>
      </p:sp>
      <p:sp>
        <p:nvSpPr>
          <p:cNvPr id="9" name="TextBox 8"/>
          <p:cNvSpPr txBox="1"/>
          <p:nvPr/>
        </p:nvSpPr>
        <p:spPr>
          <a:xfrm>
            <a:off x="640080" y="3502152"/>
            <a:ext cx="2311402"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Vanaf 1 april 2027;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niet vanaf 1 januari 2027.</a:t>
            </a:r>
          </a:p>
        </p:txBody>
      </p:sp>
      <p:sp>
        <p:nvSpPr>
          <p:cNvPr id="10" name="Rounded Rectangle 9"/>
          <p:cNvSpPr/>
          <p:nvPr/>
        </p:nvSpPr>
        <p:spPr>
          <a:xfrm>
            <a:off x="4270248" y="2423160"/>
            <a:ext cx="3474720" cy="184708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80" y="2761488"/>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80" y="2843784"/>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5138928" y="2816352"/>
            <a:ext cx="973408"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Testfase</a:t>
            </a:r>
          </a:p>
        </p:txBody>
      </p:sp>
      <p:sp>
        <p:nvSpPr>
          <p:cNvPr id="14" name="TextBox 13"/>
          <p:cNvSpPr txBox="1"/>
          <p:nvPr/>
        </p:nvSpPr>
        <p:spPr>
          <a:xfrm>
            <a:off x="4526280" y="3502152"/>
            <a:ext cx="3062441"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Testen zou mogelijk zijn vanaf het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eerste kwartaal van 2027.</a:t>
            </a:r>
          </a:p>
        </p:txBody>
      </p:sp>
      <p:sp>
        <p:nvSpPr>
          <p:cNvPr id="15" name="Rounded Rectangle 14"/>
          <p:cNvSpPr/>
          <p:nvPr/>
        </p:nvSpPr>
        <p:spPr>
          <a:xfrm>
            <a:off x="8156448" y="2423160"/>
            <a:ext cx="3474720" cy="184708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12480" y="2761488"/>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0" y="2843784"/>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9025128" y="2816352"/>
            <a:ext cx="1087414" cy="31393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solidFill>
                  <a:srgbClr val="161F27"/>
                </a:solidFill>
                <a:effectLst/>
                <a:uLnTx/>
                <a:uFillTx/>
                <a:latin typeface="Aptos"/>
                <a:ea typeface="+mn-ea"/>
                <a:cs typeface="+mn-cs"/>
              </a:rPr>
              <a:t>Overgang</a:t>
            </a:r>
          </a:p>
        </p:txBody>
      </p:sp>
      <p:sp>
        <p:nvSpPr>
          <p:cNvPr id="19" name="TextBox 18"/>
          <p:cNvSpPr txBox="1"/>
          <p:nvPr/>
        </p:nvSpPr>
        <p:spPr>
          <a:xfrm>
            <a:off x="8412480" y="3502152"/>
            <a:ext cx="3067763"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Vanaf 1 april 2027 wordt een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periode zonder sancties voorzien.</a:t>
            </a:r>
          </a:p>
        </p:txBody>
      </p:sp>
      <p:sp>
        <p:nvSpPr>
          <p:cNvPr id="20" name="Rounded Rectangle 19"/>
          <p:cNvSpPr/>
          <p:nvPr/>
        </p:nvSpPr>
        <p:spPr>
          <a:xfrm>
            <a:off x="685800" y="5074920"/>
            <a:ext cx="10794443" cy="1344168"/>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1986627" y="5303520"/>
            <a:ext cx="8188267" cy="71404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2200" b="1" i="0" u="none" strike="noStrike" kern="1200" cap="none" spc="0" normalizeH="0" baseline="0" noProof="0" dirty="0">
                <a:ln>
                  <a:noFill/>
                </a:ln>
                <a:effectLst/>
                <a:uLnTx/>
                <a:uFillTx/>
                <a:latin typeface="Aptos"/>
                <a:ea typeface="+mn-ea"/>
                <a:cs typeface="+mn-cs"/>
              </a:rPr>
              <a:t>Ciao = een uitbreiding van aanwezigheidsregistratie op de werf</a:t>
            </a:r>
            <a:r>
              <a:rPr lang="nl-BE" sz="2200" b="1" noProof="0" dirty="0">
                <a:latin typeface="Apto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2200" b="1" i="0" u="none" strike="noStrike" kern="1200" cap="none" spc="0" normalizeH="0" baseline="0" noProof="0" dirty="0">
                <a:ln>
                  <a:noFill/>
                </a:ln>
                <a:effectLst/>
                <a:uLnTx/>
                <a:uFillTx/>
                <a:latin typeface="Aptos"/>
                <a:ea typeface="+mn-ea"/>
                <a:cs typeface="+mn-cs"/>
              </a:rPr>
              <a:t>niet hetzelfde als algemene arbeidstijdregistratie.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CIAW versus Ciao</a:t>
            </a:r>
          </a:p>
        </p:txBody>
      </p:sp>
      <p:sp>
        <p:nvSpPr>
          <p:cNvPr id="4" name="Rounded Rectangle 3"/>
          <p:cNvSpPr/>
          <p:nvPr/>
        </p:nvSpPr>
        <p:spPr>
          <a:xfrm>
            <a:off x="530352" y="1627632"/>
            <a:ext cx="11137392" cy="585216"/>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extBox 4"/>
          <p:cNvSpPr txBox="1"/>
          <p:nvPr/>
        </p:nvSpPr>
        <p:spPr>
          <a:xfrm>
            <a:off x="685800" y="1792224"/>
            <a:ext cx="2377440" cy="16459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5"/>
          <p:cNvSpPr txBox="1"/>
          <p:nvPr/>
        </p:nvSpPr>
        <p:spPr>
          <a:xfrm>
            <a:off x="4544015" y="1783080"/>
            <a:ext cx="750911" cy="34471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srgbClr val="FFFFFF"/>
                </a:solidFill>
                <a:effectLst/>
                <a:uLnTx/>
                <a:uFillTx/>
                <a:latin typeface="Aptos"/>
                <a:ea typeface="+mn-ea"/>
                <a:cs typeface="+mn-cs"/>
              </a:rPr>
              <a:t>CIAW</a:t>
            </a:r>
          </a:p>
        </p:txBody>
      </p:sp>
      <p:sp>
        <p:nvSpPr>
          <p:cNvPr id="7" name="TextBox 6"/>
          <p:cNvSpPr txBox="1"/>
          <p:nvPr/>
        </p:nvSpPr>
        <p:spPr>
          <a:xfrm>
            <a:off x="8823912" y="1783080"/>
            <a:ext cx="640175" cy="34471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srgbClr val="FFFFFF"/>
                </a:solidFill>
                <a:effectLst/>
                <a:uLnTx/>
                <a:uFillTx/>
                <a:latin typeface="Aptos"/>
                <a:ea typeface="+mn-ea"/>
                <a:cs typeface="+mn-cs"/>
              </a:rPr>
              <a:t>Ciao</a:t>
            </a:r>
          </a:p>
        </p:txBody>
      </p:sp>
      <p:sp>
        <p:nvSpPr>
          <p:cNvPr id="8" name="Rounded Rectangle 7"/>
          <p:cNvSpPr/>
          <p:nvPr/>
        </p:nvSpPr>
        <p:spPr>
          <a:xfrm>
            <a:off x="530352" y="2432304"/>
            <a:ext cx="11137392" cy="512064"/>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p:cNvSpPr txBox="1"/>
          <p:nvPr/>
        </p:nvSpPr>
        <p:spPr>
          <a:xfrm>
            <a:off x="841248" y="2578608"/>
            <a:ext cx="2043188"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Wat registreert men?</a:t>
            </a:r>
          </a:p>
        </p:txBody>
      </p:sp>
      <p:sp>
        <p:nvSpPr>
          <p:cNvPr id="10" name="TextBox 9"/>
          <p:cNvSpPr txBox="1"/>
          <p:nvPr/>
        </p:nvSpPr>
        <p:spPr>
          <a:xfrm>
            <a:off x="4277604" y="2560320"/>
            <a:ext cx="2280431" cy="283154"/>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Aanwezigheid op de werf</a:t>
            </a:r>
          </a:p>
        </p:txBody>
      </p:sp>
      <p:sp>
        <p:nvSpPr>
          <p:cNvPr id="11" name="TextBox 10"/>
          <p:cNvSpPr txBox="1"/>
          <p:nvPr/>
        </p:nvSpPr>
        <p:spPr>
          <a:xfrm>
            <a:off x="7294470" y="2523744"/>
            <a:ext cx="4083105" cy="283154"/>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IN en OUT: begin en einde van aanwezigheid</a:t>
            </a:r>
          </a:p>
        </p:txBody>
      </p:sp>
      <p:sp>
        <p:nvSpPr>
          <p:cNvPr id="12" name="Rounded Rectangle 11"/>
          <p:cNvSpPr/>
          <p:nvPr/>
        </p:nvSpPr>
        <p:spPr>
          <a:xfrm>
            <a:off x="530352" y="3072384"/>
            <a:ext cx="11137392" cy="512064"/>
          </a:xfrm>
          <a:prstGeom prst="roundRect">
            <a:avLst/>
          </a:prstGeom>
          <a:solidFill>
            <a:srgbClr val="FFFFFF"/>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p:cNvSpPr txBox="1"/>
          <p:nvPr/>
        </p:nvSpPr>
        <p:spPr>
          <a:xfrm>
            <a:off x="841248" y="3218688"/>
            <a:ext cx="1105559"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Registratie</a:t>
            </a:r>
          </a:p>
        </p:txBody>
      </p:sp>
      <p:sp>
        <p:nvSpPr>
          <p:cNvPr id="14" name="TextBox 13"/>
          <p:cNvSpPr txBox="1"/>
          <p:nvPr/>
        </p:nvSpPr>
        <p:spPr>
          <a:xfrm>
            <a:off x="4964683" y="3200400"/>
            <a:ext cx="906274" cy="283154"/>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Check-in</a:t>
            </a:r>
          </a:p>
        </p:txBody>
      </p:sp>
      <p:sp>
        <p:nvSpPr>
          <p:cNvPr id="15" name="TextBox 14"/>
          <p:cNvSpPr txBox="1"/>
          <p:nvPr/>
        </p:nvSpPr>
        <p:spPr>
          <a:xfrm>
            <a:off x="8336261" y="3163824"/>
            <a:ext cx="1999522" cy="283154"/>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Check-in + check-out</a:t>
            </a:r>
          </a:p>
        </p:txBody>
      </p:sp>
      <p:sp>
        <p:nvSpPr>
          <p:cNvPr id="16" name="Rounded Rectangle 15"/>
          <p:cNvSpPr/>
          <p:nvPr/>
        </p:nvSpPr>
        <p:spPr>
          <a:xfrm>
            <a:off x="530352" y="3712463"/>
            <a:ext cx="11137392" cy="703423"/>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 y="3858768"/>
            <a:ext cx="1582806"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Wie registreert?</a:t>
            </a:r>
          </a:p>
        </p:txBody>
      </p:sp>
      <p:sp>
        <p:nvSpPr>
          <p:cNvPr id="18" name="TextBox 17"/>
          <p:cNvSpPr txBox="1"/>
          <p:nvPr/>
        </p:nvSpPr>
        <p:spPr>
          <a:xfrm>
            <a:off x="3534612" y="3840480"/>
            <a:ext cx="3766416" cy="52937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Via het registratiesysteem; werkgever kan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praktisch registreren</a:t>
            </a:r>
          </a:p>
        </p:txBody>
      </p:sp>
      <p:sp>
        <p:nvSpPr>
          <p:cNvPr id="19" name="TextBox 18"/>
          <p:cNvSpPr txBox="1"/>
          <p:nvPr/>
        </p:nvSpPr>
        <p:spPr>
          <a:xfrm>
            <a:off x="7618699" y="3803904"/>
            <a:ext cx="3472746" cy="52937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Arbeider of zelfstandige registreert zelf</a:t>
            </a:r>
          </a:p>
          <a:p>
            <a:pPr marL="0" marR="0" lvl="0" indent="0" algn="ctr" defTabSz="457200" rtl="0" eaLnBrk="1" fontAlgn="auto" latinLnBrk="0" hangingPunct="1">
              <a:lnSpc>
                <a:spcPct val="100000"/>
              </a:lnSpc>
              <a:spcBef>
                <a:spcPts val="0"/>
              </a:spcBef>
              <a:spcAft>
                <a:spcPts val="0"/>
              </a:spcAft>
              <a:buClrTx/>
              <a:buSzTx/>
              <a:buFontTx/>
              <a:buNone/>
              <a:tabLst/>
              <a:defRPr/>
            </a:pPr>
            <a:r>
              <a:rPr lang="nl-BE" sz="1600" dirty="0">
                <a:latin typeface="Aptos"/>
                <a:sym typeface="Wingdings" panose="05000000000000000000" pitchFamily="2" charset="2"/>
              </a:rPr>
              <a:t> boetes!</a:t>
            </a:r>
            <a:endParaRPr kumimoji="0" lang="nl-BE" sz="1600" b="0" i="0" u="none" strike="noStrike" kern="1200" cap="none" spc="0" normalizeH="0" baseline="0" noProof="0" dirty="0">
              <a:ln>
                <a:noFill/>
              </a:ln>
              <a:effectLst/>
              <a:uLnTx/>
              <a:uFillTx/>
              <a:latin typeface="Aptos"/>
              <a:ea typeface="+mn-ea"/>
              <a:cs typeface="+mn-cs"/>
            </a:endParaRPr>
          </a:p>
        </p:txBody>
      </p:sp>
      <p:sp>
        <p:nvSpPr>
          <p:cNvPr id="20" name="Rounded Rectangle 19"/>
          <p:cNvSpPr/>
          <p:nvPr/>
        </p:nvSpPr>
        <p:spPr>
          <a:xfrm>
            <a:off x="530352" y="4508656"/>
            <a:ext cx="11137392" cy="529376"/>
          </a:xfrm>
          <a:prstGeom prst="roundRect">
            <a:avLst/>
          </a:prstGeom>
          <a:solidFill>
            <a:srgbClr val="FFFFFF"/>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841248" y="4498848"/>
            <a:ext cx="1077474"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Correctie?</a:t>
            </a:r>
          </a:p>
        </p:txBody>
      </p:sp>
      <p:sp>
        <p:nvSpPr>
          <p:cNvPr id="22" name="TextBox 21"/>
          <p:cNvSpPr txBox="1"/>
          <p:nvPr/>
        </p:nvSpPr>
        <p:spPr>
          <a:xfrm>
            <a:off x="4206431" y="4480559"/>
            <a:ext cx="2422778" cy="52937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Registratie via organisatie/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systeem opvolgen</a:t>
            </a:r>
          </a:p>
        </p:txBody>
      </p:sp>
      <p:sp>
        <p:nvSpPr>
          <p:cNvPr id="23" name="TextBox 22"/>
          <p:cNvSpPr txBox="1"/>
          <p:nvPr/>
        </p:nvSpPr>
        <p:spPr>
          <a:xfrm>
            <a:off x="7314764" y="4443983"/>
            <a:ext cx="4042517" cy="52937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Werkgever consulteert;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betrokkene vult ontbrekende IN/OUT zelf aan</a:t>
            </a:r>
          </a:p>
        </p:txBody>
      </p:sp>
      <p:sp>
        <p:nvSpPr>
          <p:cNvPr id="24" name="Rounded Rectangle 23"/>
          <p:cNvSpPr/>
          <p:nvPr/>
        </p:nvSpPr>
        <p:spPr>
          <a:xfrm>
            <a:off x="530352" y="5265966"/>
            <a:ext cx="11137392" cy="558759"/>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841248" y="5138928"/>
            <a:ext cx="765338"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BE" sz="1600" b="1" i="0" u="none" strike="noStrike" kern="1200" cap="none" spc="0" normalizeH="0" baseline="0" noProof="0" dirty="0">
              <a:ln>
                <a:noFill/>
              </a:ln>
              <a:solidFill>
                <a:srgbClr val="161F27"/>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Pauzes</a:t>
            </a:r>
          </a:p>
        </p:txBody>
      </p:sp>
      <p:sp>
        <p:nvSpPr>
          <p:cNvPr id="26" name="TextBox 25"/>
          <p:cNvSpPr txBox="1"/>
          <p:nvPr/>
        </p:nvSpPr>
        <p:spPr>
          <a:xfrm>
            <a:off x="5187501" y="5120640"/>
            <a:ext cx="460639" cy="52937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600" b="0" i="0" u="none" strike="noStrike" kern="1200" cap="none" spc="0" normalizeH="0" baseline="0" noProof="0" dirty="0">
              <a:ln>
                <a:noFill/>
              </a:ln>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Nee</a:t>
            </a:r>
          </a:p>
        </p:txBody>
      </p:sp>
      <p:sp>
        <p:nvSpPr>
          <p:cNvPr id="27" name="TextBox 26"/>
          <p:cNvSpPr txBox="1"/>
          <p:nvPr/>
        </p:nvSpPr>
        <p:spPr>
          <a:xfrm>
            <a:off x="7109644" y="5084064"/>
            <a:ext cx="4452757" cy="52937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600" b="0" i="0" u="none" strike="noStrike" kern="1200" cap="none" spc="0" normalizeH="0" baseline="0" noProof="0" dirty="0">
              <a:ln>
                <a:noFill/>
              </a:ln>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In de bouw: geen aparte pauzeregistratie voorzien</a:t>
            </a:r>
          </a:p>
        </p:txBody>
      </p:sp>
      <p:sp>
        <p:nvSpPr>
          <p:cNvPr id="28" name="Rounded Rectangle 27"/>
          <p:cNvSpPr/>
          <p:nvPr/>
        </p:nvSpPr>
        <p:spPr>
          <a:xfrm>
            <a:off x="530352" y="6062471"/>
            <a:ext cx="11137392" cy="557474"/>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extBox 28"/>
          <p:cNvSpPr txBox="1"/>
          <p:nvPr/>
        </p:nvSpPr>
        <p:spPr>
          <a:xfrm>
            <a:off x="1476198" y="5888736"/>
            <a:ext cx="9209124" cy="590931"/>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b="1" i="0" u="none" strike="noStrike" kern="1200" cap="none" spc="0" normalizeH="0" baseline="0" noProof="0" dirty="0">
              <a:ln>
                <a:noFill/>
              </a:ln>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Ciao voegt een persoonlijke OUT-registratie toe aan de bestaande aanwezigheidslogica.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Wie doet wat?</a:t>
            </a:r>
          </a:p>
        </p:txBody>
      </p:sp>
      <p:sp>
        <p:nvSpPr>
          <p:cNvPr id="4" name="TextBox 3"/>
          <p:cNvSpPr txBox="1"/>
          <p:nvPr/>
        </p:nvSpPr>
        <p:spPr>
          <a:xfrm>
            <a:off x="384048" y="1682496"/>
            <a:ext cx="10972800" cy="32918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900" b="1" i="0" u="none" strike="noStrike" kern="1200" cap="none" spc="0" normalizeH="0" baseline="0" noProof="0" dirty="0">
                <a:ln>
                  <a:noFill/>
                </a:ln>
                <a:solidFill>
                  <a:srgbClr val="161F27"/>
                </a:solidFill>
                <a:effectLst/>
                <a:uLnTx/>
                <a:uFillTx/>
                <a:latin typeface="Aptos"/>
                <a:ea typeface="+mn-ea"/>
                <a:cs typeface="+mn-cs"/>
              </a:rPr>
              <a:t>De persoon registreert zelf. De werkgever moet de middelen en organisatie voorzien.</a:t>
            </a:r>
          </a:p>
        </p:txBody>
      </p:sp>
      <p:sp>
        <p:nvSpPr>
          <p:cNvPr id="5" name="Rounded Rectangle 4"/>
          <p:cNvSpPr/>
          <p:nvPr/>
        </p:nvSpPr>
        <p:spPr>
          <a:xfrm>
            <a:off x="384048" y="2441448"/>
            <a:ext cx="3474720" cy="2734056"/>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5"/>
          <p:cNvSpPr txBox="1"/>
          <p:nvPr/>
        </p:nvSpPr>
        <p:spPr>
          <a:xfrm>
            <a:off x="640080" y="2761488"/>
            <a:ext cx="2926080" cy="25603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50" b="1" i="0" u="none" strike="noStrike" kern="1200" cap="none" spc="0" normalizeH="0" baseline="0" noProof="0" dirty="0">
                <a:ln>
                  <a:noFill/>
                </a:ln>
                <a:solidFill>
                  <a:srgbClr val="161F27"/>
                </a:solidFill>
                <a:effectLst/>
                <a:uLnTx/>
                <a:uFillTx/>
                <a:latin typeface="Aptos"/>
                <a:ea typeface="+mn-ea"/>
                <a:cs typeface="+mn-cs"/>
              </a:rPr>
              <a:t>Arbeider / zelfstandige</a:t>
            </a:r>
          </a:p>
        </p:txBody>
      </p:sp>
      <p:sp>
        <p:nvSpPr>
          <p:cNvPr id="7" name="Rounded Rectangle 6"/>
          <p:cNvSpPr/>
          <p:nvPr/>
        </p:nvSpPr>
        <p:spPr>
          <a:xfrm>
            <a:off x="640080" y="325526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p:cNvSpPr txBox="1"/>
          <p:nvPr/>
        </p:nvSpPr>
        <p:spPr>
          <a:xfrm>
            <a:off x="640080" y="3332988"/>
            <a:ext cx="438912" cy="22860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9" name="TextBox 8"/>
          <p:cNvSpPr txBox="1"/>
          <p:nvPr/>
        </p:nvSpPr>
        <p:spPr>
          <a:xfrm>
            <a:off x="1207008" y="3319272"/>
            <a:ext cx="2106089"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Zelf IN- en OUT-checken</a:t>
            </a:r>
          </a:p>
        </p:txBody>
      </p:sp>
      <p:sp>
        <p:nvSpPr>
          <p:cNvPr id="10" name="Rounded Rectangle 9"/>
          <p:cNvSpPr/>
          <p:nvPr/>
        </p:nvSpPr>
        <p:spPr>
          <a:xfrm>
            <a:off x="640080" y="3694175"/>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Box 10"/>
          <p:cNvSpPr txBox="1"/>
          <p:nvPr/>
        </p:nvSpPr>
        <p:spPr>
          <a:xfrm>
            <a:off x="640080" y="3771899"/>
            <a:ext cx="438912" cy="22860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12" name="TextBox 11"/>
          <p:cNvSpPr txBox="1"/>
          <p:nvPr/>
        </p:nvSpPr>
        <p:spPr>
          <a:xfrm>
            <a:off x="1207008" y="3758183"/>
            <a:ext cx="2415854" cy="49859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Ontbrekende registratie zelf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aanvullen</a:t>
            </a:r>
          </a:p>
        </p:txBody>
      </p:sp>
      <p:sp>
        <p:nvSpPr>
          <p:cNvPr id="13" name="Rounded Rectangle 12"/>
          <p:cNvSpPr/>
          <p:nvPr/>
        </p:nvSpPr>
        <p:spPr>
          <a:xfrm>
            <a:off x="640080" y="4133087"/>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TextBox 13"/>
          <p:cNvSpPr txBox="1"/>
          <p:nvPr/>
        </p:nvSpPr>
        <p:spPr>
          <a:xfrm>
            <a:off x="640080" y="4332095"/>
            <a:ext cx="438912" cy="22860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15" name="TextBox 14"/>
          <p:cNvSpPr txBox="1"/>
          <p:nvPr/>
        </p:nvSpPr>
        <p:spPr>
          <a:xfrm>
            <a:off x="1207008" y="4197096"/>
            <a:ext cx="2359152" cy="678647"/>
          </a:xfrm>
          <a:prstGeom prst="rect">
            <a:avLst/>
          </a:prstGeom>
          <a:noFill/>
        </p:spPr>
        <p:txBody>
          <a:bodyPr wrap="squar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BE" sz="1170" b="0" i="0" u="none" strike="noStrike" kern="1200" cap="none" spc="0" normalizeH="0" baseline="0" noProof="0" dirty="0">
              <a:ln>
                <a:noFill/>
              </a:ln>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Verantwoordelijkheid voor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eigen registratie</a:t>
            </a:r>
          </a:p>
        </p:txBody>
      </p:sp>
      <p:sp>
        <p:nvSpPr>
          <p:cNvPr id="16" name="Rounded Rectangle 15"/>
          <p:cNvSpPr/>
          <p:nvPr/>
        </p:nvSpPr>
        <p:spPr>
          <a:xfrm>
            <a:off x="4270248" y="2441447"/>
            <a:ext cx="3639312" cy="2734055"/>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4526280" y="2761488"/>
            <a:ext cx="2926080" cy="25603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50" b="1" i="0" u="none" strike="noStrike" kern="1200" cap="none" spc="0" normalizeH="0" baseline="0" noProof="0" dirty="0">
                <a:ln>
                  <a:noFill/>
                </a:ln>
                <a:solidFill>
                  <a:srgbClr val="161F27"/>
                </a:solidFill>
                <a:effectLst/>
                <a:uLnTx/>
                <a:uFillTx/>
                <a:latin typeface="Aptos"/>
                <a:ea typeface="+mn-ea"/>
                <a:cs typeface="+mn-cs"/>
              </a:rPr>
              <a:t>Werkgever / onderaannemer</a:t>
            </a:r>
          </a:p>
        </p:txBody>
      </p:sp>
      <p:sp>
        <p:nvSpPr>
          <p:cNvPr id="18" name="Rounded Rectangle 17"/>
          <p:cNvSpPr/>
          <p:nvPr/>
        </p:nvSpPr>
        <p:spPr>
          <a:xfrm>
            <a:off x="4526280" y="325526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TextBox 18"/>
          <p:cNvSpPr txBox="1"/>
          <p:nvPr/>
        </p:nvSpPr>
        <p:spPr>
          <a:xfrm>
            <a:off x="4526280" y="3332988"/>
            <a:ext cx="438912" cy="22860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20" name="TextBox 19"/>
          <p:cNvSpPr txBox="1"/>
          <p:nvPr/>
        </p:nvSpPr>
        <p:spPr>
          <a:xfrm>
            <a:off x="5093208" y="3319272"/>
            <a:ext cx="2761077"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Middelen ter beschikking stellen</a:t>
            </a:r>
          </a:p>
        </p:txBody>
      </p:sp>
      <p:sp>
        <p:nvSpPr>
          <p:cNvPr id="21" name="Rounded Rectangle 20"/>
          <p:cNvSpPr/>
          <p:nvPr/>
        </p:nvSpPr>
        <p:spPr>
          <a:xfrm>
            <a:off x="4526280" y="3694175"/>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TextBox 21"/>
          <p:cNvSpPr txBox="1"/>
          <p:nvPr/>
        </p:nvSpPr>
        <p:spPr>
          <a:xfrm>
            <a:off x="4526280" y="3771899"/>
            <a:ext cx="438912" cy="22860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23" name="TextBox 22"/>
          <p:cNvSpPr txBox="1"/>
          <p:nvPr/>
        </p:nvSpPr>
        <p:spPr>
          <a:xfrm>
            <a:off x="5093208" y="3758183"/>
            <a:ext cx="2107628"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Registraties consulteren</a:t>
            </a:r>
          </a:p>
        </p:txBody>
      </p:sp>
      <p:sp>
        <p:nvSpPr>
          <p:cNvPr id="24" name="Rounded Rectangle 23"/>
          <p:cNvSpPr/>
          <p:nvPr/>
        </p:nvSpPr>
        <p:spPr>
          <a:xfrm>
            <a:off x="4526280" y="4133087"/>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4526280" y="4210812"/>
            <a:ext cx="438912" cy="22860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26" name="TextBox 25"/>
          <p:cNvSpPr txBox="1"/>
          <p:nvPr/>
        </p:nvSpPr>
        <p:spPr>
          <a:xfrm>
            <a:off x="5093208" y="4197096"/>
            <a:ext cx="2242345" cy="49859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Betrokkene aanmanen bij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ontbrekende IN/OUT</a:t>
            </a:r>
          </a:p>
        </p:txBody>
      </p:sp>
      <p:sp>
        <p:nvSpPr>
          <p:cNvPr id="27" name="Rounded Rectangle 26"/>
          <p:cNvSpPr/>
          <p:nvPr/>
        </p:nvSpPr>
        <p:spPr>
          <a:xfrm>
            <a:off x="8156448" y="2441448"/>
            <a:ext cx="3429000" cy="2734054"/>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TextBox 27"/>
          <p:cNvSpPr txBox="1"/>
          <p:nvPr/>
        </p:nvSpPr>
        <p:spPr>
          <a:xfrm>
            <a:off x="8412480" y="2761488"/>
            <a:ext cx="2926080" cy="25603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50" b="1" i="0" u="none" strike="noStrike" kern="1200" cap="none" spc="0" normalizeH="0" baseline="0" noProof="0" dirty="0">
                <a:ln>
                  <a:noFill/>
                </a:ln>
                <a:solidFill>
                  <a:srgbClr val="161F27"/>
                </a:solidFill>
                <a:effectLst/>
                <a:uLnTx/>
                <a:uFillTx/>
                <a:latin typeface="Aptos"/>
                <a:ea typeface="+mn-ea"/>
                <a:cs typeface="+mn-cs"/>
              </a:rPr>
              <a:t>Bouwdirectie / werf</a:t>
            </a:r>
          </a:p>
        </p:txBody>
      </p:sp>
      <p:sp>
        <p:nvSpPr>
          <p:cNvPr id="29" name="Rounded Rectangle 28"/>
          <p:cNvSpPr/>
          <p:nvPr/>
        </p:nvSpPr>
        <p:spPr>
          <a:xfrm>
            <a:off x="8412480" y="325526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0" name="TextBox 29"/>
          <p:cNvSpPr txBox="1"/>
          <p:nvPr/>
        </p:nvSpPr>
        <p:spPr>
          <a:xfrm>
            <a:off x="8412480" y="3332988"/>
            <a:ext cx="438912" cy="22860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31" name="TextBox 30"/>
          <p:cNvSpPr txBox="1"/>
          <p:nvPr/>
        </p:nvSpPr>
        <p:spPr>
          <a:xfrm>
            <a:off x="8979408" y="3319272"/>
            <a:ext cx="2539670" cy="72943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Praktisch systeem op de werf </a:t>
            </a:r>
          </a:p>
          <a:p>
            <a:pPr marL="0" marR="0" lvl="0" indent="0" algn="l" defTabSz="457200" rtl="0" eaLnBrk="1" fontAlgn="auto" latinLnBrk="0" hangingPunct="1">
              <a:lnSpc>
                <a:spcPct val="100000"/>
              </a:lnSpc>
              <a:spcBef>
                <a:spcPts val="0"/>
              </a:spcBef>
              <a:spcAft>
                <a:spcPts val="0"/>
              </a:spcAft>
              <a:buClrTx/>
              <a:buSzTx/>
              <a:buFontTx/>
              <a:buNone/>
              <a:tabLst/>
              <a:defRPr/>
            </a:pPr>
            <a:r>
              <a:rPr lang="nl-BE" sz="1500" noProof="0" dirty="0">
                <a:latin typeface="Aptos"/>
              </a:rPr>
              <a:t>v</a:t>
            </a:r>
            <a:r>
              <a:rPr kumimoji="0" lang="nl-BE" sz="1500" b="0" i="0" u="none" strike="noStrike" kern="1200" cap="none" spc="0" normalizeH="0" baseline="0" noProof="0" dirty="0">
                <a:ln>
                  <a:noFill/>
                </a:ln>
                <a:effectLst/>
                <a:uLnTx/>
                <a:uFillTx/>
                <a:latin typeface="Aptos"/>
                <a:ea typeface="+mn-ea"/>
                <a:cs typeface="+mn-cs"/>
              </a:rPr>
              <a:t>oorzien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dirty="0">
              <a:ln>
                <a:noFill/>
              </a:ln>
              <a:effectLst/>
              <a:uLnTx/>
              <a:uFillTx/>
              <a:latin typeface="Aptos"/>
              <a:ea typeface="+mn-ea"/>
              <a:cs typeface="+mn-cs"/>
            </a:endParaRPr>
          </a:p>
        </p:txBody>
      </p:sp>
      <p:sp>
        <p:nvSpPr>
          <p:cNvPr id="32" name="Rounded Rectangle 31"/>
          <p:cNvSpPr/>
          <p:nvPr/>
        </p:nvSpPr>
        <p:spPr>
          <a:xfrm>
            <a:off x="8412480" y="3694175"/>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3" name="TextBox 32"/>
          <p:cNvSpPr txBox="1"/>
          <p:nvPr/>
        </p:nvSpPr>
        <p:spPr>
          <a:xfrm>
            <a:off x="8412480" y="3771899"/>
            <a:ext cx="438912" cy="22860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34" name="TextBox 33"/>
          <p:cNvSpPr txBox="1"/>
          <p:nvPr/>
        </p:nvSpPr>
        <p:spPr>
          <a:xfrm>
            <a:off x="8979408" y="3758183"/>
            <a:ext cx="1902316" cy="72943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Werfaffiche / toegang </a:t>
            </a:r>
          </a:p>
          <a:p>
            <a:pPr marL="0" marR="0" lvl="0" indent="0" algn="l" defTabSz="457200" rtl="0" eaLnBrk="1" fontAlgn="auto" latinLnBrk="0" hangingPunct="1">
              <a:lnSpc>
                <a:spcPct val="100000"/>
              </a:lnSpc>
              <a:spcBef>
                <a:spcPts val="0"/>
              </a:spcBef>
              <a:spcAft>
                <a:spcPts val="0"/>
              </a:spcAft>
              <a:buClrTx/>
              <a:buSzTx/>
              <a:buFontTx/>
              <a:buNone/>
              <a:tabLst/>
              <a:defRPr/>
            </a:pPr>
            <a:r>
              <a:rPr lang="nl-BE" sz="1500" noProof="0" dirty="0">
                <a:latin typeface="Aptos"/>
              </a:rPr>
              <a:t>o</a:t>
            </a:r>
            <a:r>
              <a:rPr kumimoji="0" lang="nl-BE" sz="1500" b="0" i="0" u="none" strike="noStrike" kern="1200" cap="none" spc="0" normalizeH="0" baseline="0" noProof="0" dirty="0">
                <a:ln>
                  <a:noFill/>
                </a:ln>
                <a:effectLst/>
                <a:uLnTx/>
                <a:uFillTx/>
                <a:latin typeface="Aptos"/>
                <a:ea typeface="+mn-ea"/>
                <a:cs typeface="+mn-cs"/>
              </a:rPr>
              <a:t>rganiseren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dirty="0">
              <a:ln>
                <a:noFill/>
              </a:ln>
              <a:effectLst/>
              <a:uLnTx/>
              <a:uFillTx/>
              <a:latin typeface="Aptos"/>
              <a:ea typeface="+mn-ea"/>
              <a:cs typeface="+mn-cs"/>
            </a:endParaRPr>
          </a:p>
        </p:txBody>
      </p:sp>
      <p:sp>
        <p:nvSpPr>
          <p:cNvPr id="35" name="Rounded Rectangle 34"/>
          <p:cNvSpPr/>
          <p:nvPr/>
        </p:nvSpPr>
        <p:spPr>
          <a:xfrm>
            <a:off x="8412480" y="4133087"/>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6" name="TextBox 35"/>
          <p:cNvSpPr txBox="1"/>
          <p:nvPr/>
        </p:nvSpPr>
        <p:spPr>
          <a:xfrm>
            <a:off x="8412480" y="4210812"/>
            <a:ext cx="438912" cy="22860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37" name="TextBox 36"/>
          <p:cNvSpPr txBox="1"/>
          <p:nvPr/>
        </p:nvSpPr>
        <p:spPr>
          <a:xfrm>
            <a:off x="8979408" y="4197096"/>
            <a:ext cx="1814664" cy="49859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Registratieomgeving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werkbaar houden</a:t>
            </a:r>
          </a:p>
        </p:txBody>
      </p:sp>
      <p:sp>
        <p:nvSpPr>
          <p:cNvPr id="38" name="Rounded Rectangle 37"/>
          <p:cNvSpPr/>
          <p:nvPr/>
        </p:nvSpPr>
        <p:spPr>
          <a:xfrm>
            <a:off x="685800" y="5486400"/>
            <a:ext cx="10671048" cy="1005838"/>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9" name="TextBox 38"/>
          <p:cNvSpPr txBox="1"/>
          <p:nvPr/>
        </p:nvSpPr>
        <p:spPr>
          <a:xfrm>
            <a:off x="2484006" y="5550408"/>
            <a:ext cx="7193508" cy="79098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300" b="1" i="0" u="none" strike="noStrike" kern="1200" cap="none" spc="0" normalizeH="0" baseline="0" noProof="0" dirty="0">
              <a:ln>
                <a:noFill/>
              </a:ln>
              <a:solidFill>
                <a:srgbClr val="086E70"/>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De werkgever verliest dus niet alle verantwoordelijkheid</a:t>
            </a:r>
            <a:r>
              <a:rPr lang="nl-BE" b="1" noProof="0" dirty="0">
                <a:latin typeface="Apto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maar wel de mogelijkheid om in naam van de persoon te registreren.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Hoe werkt het in de praktijk?</a:t>
            </a:r>
          </a:p>
        </p:txBody>
      </p:sp>
      <p:sp>
        <p:nvSpPr>
          <p:cNvPr id="4" name="TextBox 3"/>
          <p:cNvSpPr txBox="1"/>
          <p:nvPr/>
        </p:nvSpPr>
        <p:spPr>
          <a:xfrm>
            <a:off x="384048" y="1682496"/>
            <a:ext cx="10972800" cy="32918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900" b="1" i="0" u="none" strike="noStrike" kern="1200" cap="none" spc="0" normalizeH="0" baseline="0" noProof="0" dirty="0">
                <a:ln>
                  <a:noFill/>
                </a:ln>
                <a:solidFill>
                  <a:srgbClr val="161F27"/>
                </a:solidFill>
                <a:effectLst/>
                <a:uLnTx/>
                <a:uFillTx/>
                <a:latin typeface="Aptos"/>
                <a:ea typeface="+mn-ea"/>
                <a:cs typeface="+mn-cs"/>
              </a:rPr>
              <a:t>De eenvoudigste flow: QR-code → identificatie → werf → IN of OUT.</a:t>
            </a:r>
          </a:p>
        </p:txBody>
      </p:sp>
      <p:sp>
        <p:nvSpPr>
          <p:cNvPr id="5" name="Rounded Rectangle 4"/>
          <p:cNvSpPr/>
          <p:nvPr/>
        </p:nvSpPr>
        <p:spPr>
          <a:xfrm>
            <a:off x="292608" y="2514600"/>
            <a:ext cx="2651760" cy="214884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521208" y="283464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521208" y="2916936"/>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097280" y="2862072"/>
            <a:ext cx="1699632"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Scan de QR-code</a:t>
            </a:r>
          </a:p>
        </p:txBody>
      </p:sp>
      <p:sp>
        <p:nvSpPr>
          <p:cNvPr id="9" name="TextBox 8"/>
          <p:cNvSpPr txBox="1"/>
          <p:nvPr/>
        </p:nvSpPr>
        <p:spPr>
          <a:xfrm>
            <a:off x="521208" y="3547872"/>
            <a:ext cx="2417650" cy="49859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Op de RSZ-werfaffiche of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via een vooraf bezorgde link.</a:t>
            </a:r>
          </a:p>
        </p:txBody>
      </p:sp>
      <p:sp>
        <p:nvSpPr>
          <p:cNvPr id="10" name="Rounded Rectangle 9"/>
          <p:cNvSpPr/>
          <p:nvPr/>
        </p:nvSpPr>
        <p:spPr>
          <a:xfrm>
            <a:off x="3255264" y="2514600"/>
            <a:ext cx="2651760" cy="214884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3483864" y="283464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3483864" y="2916936"/>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4059936" y="2862072"/>
            <a:ext cx="1342291"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Identificeer u</a:t>
            </a:r>
          </a:p>
        </p:txBody>
      </p:sp>
      <p:sp>
        <p:nvSpPr>
          <p:cNvPr id="14" name="TextBox 13"/>
          <p:cNvSpPr txBox="1"/>
          <p:nvPr/>
        </p:nvSpPr>
        <p:spPr>
          <a:xfrm>
            <a:off x="3483864" y="3547872"/>
            <a:ext cx="2155590" cy="72943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Bijvoorbeeld via </a:t>
            </a:r>
            <a:r>
              <a:rPr kumimoji="0" lang="nl-BE" sz="1500" b="0" i="0" u="none" strike="noStrike" kern="1200" cap="none" spc="0" normalizeH="0" baseline="0" noProof="0" dirty="0" err="1">
                <a:ln>
                  <a:noFill/>
                </a:ln>
                <a:effectLst/>
                <a:uLnTx/>
                <a:uFillTx/>
                <a:latin typeface="Aptos"/>
                <a:ea typeface="+mn-ea"/>
                <a:cs typeface="+mn-cs"/>
              </a:rPr>
              <a:t>itsme</a:t>
            </a:r>
            <a:r>
              <a:rPr kumimoji="0" lang="nl-BE" sz="1500" b="0" i="0" u="none" strike="noStrike" kern="1200" cap="none" spc="0" normalizeH="0" baseline="0" noProof="0" dirty="0">
                <a:ln>
                  <a:noFill/>
                </a:ln>
                <a:effectLst/>
                <a:uLnTx/>
                <a:uFillTx/>
                <a:latin typeface="Aptos"/>
                <a:ea typeface="+mn-ea"/>
                <a:cs typeface="+mn-cs"/>
              </a:rPr>
              <a:t> of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een andere toegelaten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digitale identiteit.</a:t>
            </a:r>
          </a:p>
        </p:txBody>
      </p:sp>
      <p:sp>
        <p:nvSpPr>
          <p:cNvPr id="15" name="Rounded Rectangle 14"/>
          <p:cNvSpPr/>
          <p:nvPr/>
        </p:nvSpPr>
        <p:spPr>
          <a:xfrm>
            <a:off x="6217920" y="2514600"/>
            <a:ext cx="2651760" cy="214884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6446520" y="283464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6446520" y="2916936"/>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7022592" y="2862072"/>
            <a:ext cx="1838837"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Controleer de werf</a:t>
            </a:r>
          </a:p>
        </p:txBody>
      </p:sp>
      <p:sp>
        <p:nvSpPr>
          <p:cNvPr id="19" name="TextBox 18"/>
          <p:cNvSpPr txBox="1"/>
          <p:nvPr/>
        </p:nvSpPr>
        <p:spPr>
          <a:xfrm>
            <a:off x="6446520" y="3547872"/>
            <a:ext cx="2105576" cy="960263"/>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Ondernemingsnummer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en werfnummer worden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ingevuld; locatie kan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worden aangevuld.</a:t>
            </a:r>
          </a:p>
        </p:txBody>
      </p:sp>
      <p:sp>
        <p:nvSpPr>
          <p:cNvPr id="20" name="Rounded Rectangle 19"/>
          <p:cNvSpPr/>
          <p:nvPr/>
        </p:nvSpPr>
        <p:spPr>
          <a:xfrm>
            <a:off x="9180576" y="2514600"/>
            <a:ext cx="2651760" cy="214884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Rounded Rectangle 20"/>
          <p:cNvSpPr/>
          <p:nvPr/>
        </p:nvSpPr>
        <p:spPr>
          <a:xfrm>
            <a:off x="9409176" y="283464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TextBox 21"/>
          <p:cNvSpPr txBox="1"/>
          <p:nvPr/>
        </p:nvSpPr>
        <p:spPr>
          <a:xfrm>
            <a:off x="9409176" y="2916936"/>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4</a:t>
            </a:r>
          </a:p>
        </p:txBody>
      </p:sp>
      <p:sp>
        <p:nvSpPr>
          <p:cNvPr id="23" name="TextBox 22"/>
          <p:cNvSpPr txBox="1"/>
          <p:nvPr/>
        </p:nvSpPr>
        <p:spPr>
          <a:xfrm>
            <a:off x="9985248" y="2862072"/>
            <a:ext cx="1372748"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Klik IN of OUT</a:t>
            </a:r>
          </a:p>
        </p:txBody>
      </p:sp>
      <p:sp>
        <p:nvSpPr>
          <p:cNvPr id="24" name="TextBox 23"/>
          <p:cNvSpPr txBox="1"/>
          <p:nvPr/>
        </p:nvSpPr>
        <p:spPr>
          <a:xfrm>
            <a:off x="9409177" y="3547872"/>
            <a:ext cx="2450592" cy="498598"/>
          </a:xfrm>
          <a:prstGeom prst="rect">
            <a:avLst/>
          </a:prstGeom>
          <a:noFill/>
        </p:spPr>
        <p:txBody>
          <a:bodyPr wrap="squar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Bij aanvang en einde van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de aanwezigheid / prestatie.</a:t>
            </a:r>
          </a:p>
        </p:txBody>
      </p:sp>
      <p:sp>
        <p:nvSpPr>
          <p:cNvPr id="25" name="Rounded Rectangle 24"/>
          <p:cNvSpPr/>
          <p:nvPr/>
        </p:nvSpPr>
        <p:spPr>
          <a:xfrm>
            <a:off x="685800" y="5230368"/>
            <a:ext cx="10972800" cy="1268926"/>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TextBox 25"/>
          <p:cNvSpPr txBox="1"/>
          <p:nvPr/>
        </p:nvSpPr>
        <p:spPr>
          <a:xfrm>
            <a:off x="2562361" y="5458968"/>
            <a:ext cx="7036798" cy="590931"/>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Andere pistes: URL, portaal Sociale Zekerheid, registratieapparaat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of koppeling met een bestaand track-</a:t>
            </a:r>
            <a:r>
              <a:rPr kumimoji="0" lang="nl-BE" b="1" i="0" u="none" strike="noStrike" kern="1200" cap="none" spc="0" normalizeH="0" baseline="0" noProof="0" dirty="0" err="1">
                <a:ln>
                  <a:noFill/>
                </a:ln>
                <a:effectLst/>
                <a:uLnTx/>
                <a:uFillTx/>
                <a:latin typeface="Aptos"/>
                <a:ea typeface="+mn-ea"/>
                <a:cs typeface="+mn-cs"/>
              </a:rPr>
              <a:t>and</a:t>
            </a:r>
            <a:r>
              <a:rPr kumimoji="0" lang="nl-BE" b="1" i="0" u="none" strike="noStrike" kern="1200" cap="none" spc="0" normalizeH="0" baseline="0" noProof="0" dirty="0">
                <a:ln>
                  <a:noFill/>
                </a:ln>
                <a:effectLst/>
                <a:uLnTx/>
                <a:uFillTx/>
                <a:latin typeface="Aptos"/>
                <a:ea typeface="+mn-ea"/>
                <a:cs typeface="+mn-cs"/>
              </a:rPr>
              <a:t>-</a:t>
            </a:r>
            <a:r>
              <a:rPr kumimoji="0" lang="nl-BE" b="1" i="0" u="none" strike="noStrike" kern="1200" cap="none" spc="0" normalizeH="0" baseline="0" noProof="0" dirty="0" err="1">
                <a:ln>
                  <a:noFill/>
                </a:ln>
                <a:effectLst/>
                <a:uLnTx/>
                <a:uFillTx/>
                <a:latin typeface="Aptos"/>
                <a:ea typeface="+mn-ea"/>
                <a:cs typeface="+mn-cs"/>
              </a:rPr>
              <a:t>trace</a:t>
            </a:r>
            <a:r>
              <a:rPr kumimoji="0" lang="nl-BE" b="1" i="0" u="none" strike="noStrike" kern="1200" cap="none" spc="0" normalizeH="0" baseline="0" noProof="0" dirty="0">
                <a:ln>
                  <a:noFill/>
                </a:ln>
                <a:effectLst/>
                <a:uLnTx/>
                <a:uFillTx/>
                <a:latin typeface="Aptos"/>
                <a:ea typeface="+mn-ea"/>
                <a:cs typeface="+mn-cs"/>
              </a:rPr>
              <a:t>-systeem.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Vier aandachtspunten op de werf</a:t>
            </a:r>
          </a:p>
        </p:txBody>
      </p:sp>
      <p:sp>
        <p:nvSpPr>
          <p:cNvPr id="4" name="Rounded Rectangle 3"/>
          <p:cNvSpPr/>
          <p:nvPr/>
        </p:nvSpPr>
        <p:spPr>
          <a:xfrm>
            <a:off x="502920" y="2084831"/>
            <a:ext cx="5468112" cy="109728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ounded Rectangle 4"/>
          <p:cNvSpPr/>
          <p:nvPr/>
        </p:nvSpPr>
        <p:spPr>
          <a:xfrm>
            <a:off x="758952" y="233172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5"/>
          <p:cNvSpPr txBox="1"/>
          <p:nvPr/>
        </p:nvSpPr>
        <p:spPr>
          <a:xfrm>
            <a:off x="758952" y="2409444"/>
            <a:ext cx="438912" cy="22860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7" name="TextBox 6"/>
          <p:cNvSpPr txBox="1"/>
          <p:nvPr/>
        </p:nvSpPr>
        <p:spPr>
          <a:xfrm>
            <a:off x="1353312" y="2304287"/>
            <a:ext cx="4160520" cy="22860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Geen werkgevercorrectie</a:t>
            </a:r>
          </a:p>
        </p:txBody>
      </p:sp>
      <p:sp>
        <p:nvSpPr>
          <p:cNvPr id="8" name="TextBox 7"/>
          <p:cNvSpPr txBox="1"/>
          <p:nvPr/>
        </p:nvSpPr>
        <p:spPr>
          <a:xfrm>
            <a:off x="1353312" y="2651760"/>
            <a:ext cx="3749296" cy="49859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De werkgever kan consulteren en aanmanen</a:t>
            </a:r>
            <a:endParaRPr lang="nl-BE" sz="1500" noProof="0" dirty="0">
              <a:latin typeface="Apto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maar de persoon registreert zelf.</a:t>
            </a:r>
          </a:p>
        </p:txBody>
      </p:sp>
      <p:sp>
        <p:nvSpPr>
          <p:cNvPr id="9" name="Rounded Rectangle 8"/>
          <p:cNvSpPr/>
          <p:nvPr/>
        </p:nvSpPr>
        <p:spPr>
          <a:xfrm>
            <a:off x="6190488" y="2084831"/>
            <a:ext cx="5468112" cy="109728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ounded Rectangle 9"/>
          <p:cNvSpPr/>
          <p:nvPr/>
        </p:nvSpPr>
        <p:spPr>
          <a:xfrm>
            <a:off x="6446520" y="233172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Box 10"/>
          <p:cNvSpPr txBox="1"/>
          <p:nvPr/>
        </p:nvSpPr>
        <p:spPr>
          <a:xfrm>
            <a:off x="6446520" y="2409444"/>
            <a:ext cx="438912" cy="22860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12" name="TextBox 11"/>
          <p:cNvSpPr txBox="1"/>
          <p:nvPr/>
        </p:nvSpPr>
        <p:spPr>
          <a:xfrm>
            <a:off x="7040879" y="2304287"/>
            <a:ext cx="4160520" cy="22860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Geen aparte pauzes</a:t>
            </a:r>
          </a:p>
        </p:txBody>
      </p:sp>
      <p:sp>
        <p:nvSpPr>
          <p:cNvPr id="13" name="TextBox 12"/>
          <p:cNvSpPr txBox="1"/>
          <p:nvPr/>
        </p:nvSpPr>
        <p:spPr>
          <a:xfrm>
            <a:off x="7040879" y="2651760"/>
            <a:ext cx="3733971" cy="49859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In de bouw: IN bij aanvang en OUT bij einde;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geen pauzeregistratie voorzien.</a:t>
            </a:r>
          </a:p>
        </p:txBody>
      </p:sp>
      <p:sp>
        <p:nvSpPr>
          <p:cNvPr id="14" name="Rounded Rectangle 13"/>
          <p:cNvSpPr/>
          <p:nvPr/>
        </p:nvSpPr>
        <p:spPr>
          <a:xfrm>
            <a:off x="502920" y="3502152"/>
            <a:ext cx="5468112" cy="109728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Rounded Rectangle 14"/>
          <p:cNvSpPr/>
          <p:nvPr/>
        </p:nvSpPr>
        <p:spPr>
          <a:xfrm>
            <a:off x="758952" y="3749039"/>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TextBox 15"/>
          <p:cNvSpPr txBox="1"/>
          <p:nvPr/>
        </p:nvSpPr>
        <p:spPr>
          <a:xfrm>
            <a:off x="758952" y="3826763"/>
            <a:ext cx="438912" cy="22860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17" name="TextBox 16"/>
          <p:cNvSpPr txBox="1"/>
          <p:nvPr/>
        </p:nvSpPr>
        <p:spPr>
          <a:xfrm>
            <a:off x="1353312" y="3721608"/>
            <a:ext cx="4160520" cy="22860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Locatie niet blokkerend</a:t>
            </a:r>
          </a:p>
        </p:txBody>
      </p:sp>
      <p:sp>
        <p:nvSpPr>
          <p:cNvPr id="18" name="TextBox 17"/>
          <p:cNvSpPr txBox="1"/>
          <p:nvPr/>
        </p:nvSpPr>
        <p:spPr>
          <a:xfrm>
            <a:off x="1353312" y="4069080"/>
            <a:ext cx="3963457" cy="49859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Registratie is mogelijk op of net buiten de werf;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geolocatie zou niet blokkerend zijn.</a:t>
            </a:r>
          </a:p>
        </p:txBody>
      </p:sp>
      <p:sp>
        <p:nvSpPr>
          <p:cNvPr id="19" name="Rounded Rectangle 18"/>
          <p:cNvSpPr/>
          <p:nvPr/>
        </p:nvSpPr>
        <p:spPr>
          <a:xfrm>
            <a:off x="6190488" y="3502152"/>
            <a:ext cx="5468112" cy="109728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ounded Rectangle 19"/>
          <p:cNvSpPr/>
          <p:nvPr/>
        </p:nvSpPr>
        <p:spPr>
          <a:xfrm>
            <a:off x="6446520" y="3749039"/>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6446520" y="3826763"/>
            <a:ext cx="438912" cy="228600"/>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22" name="TextBox 21"/>
          <p:cNvSpPr txBox="1"/>
          <p:nvPr/>
        </p:nvSpPr>
        <p:spPr>
          <a:xfrm>
            <a:off x="7040879" y="3721608"/>
            <a:ext cx="4160520" cy="22860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Aanwezigheid ≠ arbeidstijd</a:t>
            </a:r>
          </a:p>
        </p:txBody>
      </p:sp>
      <p:sp>
        <p:nvSpPr>
          <p:cNvPr id="23" name="TextBox 22"/>
          <p:cNvSpPr txBox="1"/>
          <p:nvPr/>
        </p:nvSpPr>
        <p:spPr>
          <a:xfrm>
            <a:off x="7040879" y="4069080"/>
            <a:ext cx="4206280" cy="49859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De precieze grens tussen aankomst op de werf 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aanvang van arbeid blijft belangrijk.</a:t>
            </a:r>
          </a:p>
        </p:txBody>
      </p:sp>
      <p:sp>
        <p:nvSpPr>
          <p:cNvPr id="24" name="Rounded Rectangle 23"/>
          <p:cNvSpPr/>
          <p:nvPr/>
        </p:nvSpPr>
        <p:spPr>
          <a:xfrm>
            <a:off x="502920" y="5230368"/>
            <a:ext cx="11155680" cy="640080"/>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TextBox 24"/>
          <p:cNvSpPr txBox="1"/>
          <p:nvPr/>
        </p:nvSpPr>
        <p:spPr>
          <a:xfrm>
            <a:off x="651870" y="5440680"/>
            <a:ext cx="10857781" cy="31393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De registratie levert bewijs van aanwezigheid; stem interne werfregels, uurregeling en payroll daarop af.</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Buitenlandse arbeidskrachten: bereid tijdig voor</a:t>
            </a:r>
          </a:p>
        </p:txBody>
      </p:sp>
      <p:sp>
        <p:nvSpPr>
          <p:cNvPr id="4" name="TextBox 3"/>
          <p:cNvSpPr txBox="1"/>
          <p:nvPr/>
        </p:nvSpPr>
        <p:spPr>
          <a:xfrm>
            <a:off x="384048" y="1682496"/>
            <a:ext cx="11642161" cy="329321"/>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900" b="1" i="0" u="none" strike="noStrike" kern="1200" cap="none" spc="0" normalizeH="0" baseline="0" noProof="0" dirty="0">
                <a:ln>
                  <a:noFill/>
                </a:ln>
                <a:solidFill>
                  <a:srgbClr val="161F27"/>
                </a:solidFill>
                <a:effectLst/>
                <a:uLnTx/>
                <a:uFillTx/>
                <a:latin typeface="Aptos"/>
                <a:ea typeface="+mn-ea"/>
                <a:cs typeface="+mn-cs"/>
              </a:rPr>
              <a:t>Voor buitenlandse werknemers en zelfstandigen wordt digitale identificatie een speciaal aandachtspunt.</a:t>
            </a:r>
          </a:p>
        </p:txBody>
      </p:sp>
      <p:sp>
        <p:nvSpPr>
          <p:cNvPr id="5" name="Rounded Rectangle 4"/>
          <p:cNvSpPr/>
          <p:nvPr/>
        </p:nvSpPr>
        <p:spPr>
          <a:xfrm>
            <a:off x="384048" y="2423160"/>
            <a:ext cx="3474720" cy="2752344"/>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4320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640080" y="2825496"/>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252728" y="2770632"/>
            <a:ext cx="2503955"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Limosa-QR-code volstaat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niet</a:t>
            </a:r>
          </a:p>
        </p:txBody>
      </p:sp>
      <p:sp>
        <p:nvSpPr>
          <p:cNvPr id="9" name="TextBox 8"/>
          <p:cNvSpPr txBox="1"/>
          <p:nvPr/>
        </p:nvSpPr>
        <p:spPr>
          <a:xfrm>
            <a:off x="640080" y="3547872"/>
            <a:ext cx="3069174" cy="821763"/>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700" b="0" i="0" u="none" strike="noStrike" kern="1200" cap="none" spc="0" normalizeH="0" baseline="0" noProof="0" dirty="0">
                <a:ln>
                  <a:noFill/>
                </a:ln>
                <a:effectLst/>
                <a:uLnTx/>
                <a:uFillTx/>
                <a:latin typeface="Aptos"/>
                <a:ea typeface="+mn-ea"/>
                <a:cs typeface="+mn-cs"/>
              </a:rPr>
              <a:t>Aanwezigheidsregistratie via de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700" b="0" i="0" u="none" strike="noStrike" kern="1200" cap="none" spc="0" normalizeH="0" baseline="0" noProof="0" dirty="0">
                <a:ln>
                  <a:noFill/>
                </a:ln>
                <a:effectLst/>
                <a:uLnTx/>
                <a:uFillTx/>
                <a:latin typeface="Aptos"/>
                <a:ea typeface="+mn-ea"/>
                <a:cs typeface="+mn-cs"/>
              </a:rPr>
              <a:t>QR-code op het Limosa-attest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700" b="0" i="0" u="none" strike="noStrike" kern="1200" cap="none" spc="0" normalizeH="0" baseline="0" noProof="0" dirty="0">
                <a:ln>
                  <a:noFill/>
                </a:ln>
                <a:effectLst/>
                <a:uLnTx/>
                <a:uFillTx/>
                <a:latin typeface="Aptos"/>
                <a:ea typeface="+mn-ea"/>
                <a:cs typeface="+mn-cs"/>
              </a:rPr>
              <a:t>zou niet meer mogelijk zijn.</a:t>
            </a:r>
          </a:p>
        </p:txBody>
      </p:sp>
      <p:sp>
        <p:nvSpPr>
          <p:cNvPr id="10" name="Rounded Rectangle 9"/>
          <p:cNvSpPr/>
          <p:nvPr/>
        </p:nvSpPr>
        <p:spPr>
          <a:xfrm>
            <a:off x="4270248" y="2423159"/>
            <a:ext cx="3474720" cy="2752343"/>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80" y="274320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80" y="2825496"/>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5138928" y="2770632"/>
            <a:ext cx="2129878"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err="1">
                <a:ln>
                  <a:noFill/>
                </a:ln>
                <a:solidFill>
                  <a:srgbClr val="161F27"/>
                </a:solidFill>
                <a:effectLst/>
                <a:uLnTx/>
                <a:uFillTx/>
                <a:latin typeface="Aptos"/>
                <a:ea typeface="+mn-ea"/>
                <a:cs typeface="+mn-cs"/>
              </a:rPr>
              <a:t>eIDAS</a:t>
            </a:r>
            <a:r>
              <a:rPr kumimoji="0" lang="nl-BE" sz="1600" b="1" i="0" u="none" strike="noStrike" kern="1200" cap="none" spc="0" normalizeH="0" baseline="0" noProof="0" dirty="0">
                <a:ln>
                  <a:noFill/>
                </a:ln>
                <a:solidFill>
                  <a:srgbClr val="161F27"/>
                </a:solidFill>
                <a:effectLst/>
                <a:uLnTx/>
                <a:uFillTx/>
                <a:latin typeface="Aptos"/>
                <a:ea typeface="+mn-ea"/>
                <a:cs typeface="+mn-cs"/>
              </a:rPr>
              <a:t> als eerste piste</a:t>
            </a:r>
          </a:p>
        </p:txBody>
      </p:sp>
      <p:sp>
        <p:nvSpPr>
          <p:cNvPr id="14" name="TextBox 13"/>
          <p:cNvSpPr txBox="1"/>
          <p:nvPr/>
        </p:nvSpPr>
        <p:spPr>
          <a:xfrm>
            <a:off x="4526280" y="3547872"/>
            <a:ext cx="2414444" cy="108337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700" b="0" i="0" u="none" strike="noStrike" kern="1200" cap="none" spc="0" normalizeH="0" baseline="0" noProof="0" dirty="0" err="1">
                <a:ln>
                  <a:noFill/>
                </a:ln>
                <a:effectLst/>
                <a:uLnTx/>
                <a:uFillTx/>
                <a:latin typeface="Aptos"/>
                <a:ea typeface="+mn-ea"/>
                <a:cs typeface="+mn-cs"/>
              </a:rPr>
              <a:t>eIDAS</a:t>
            </a:r>
            <a:r>
              <a:rPr kumimoji="0" lang="nl-BE" sz="1700" b="0" i="0" u="none" strike="noStrike" kern="1200" cap="none" spc="0" normalizeH="0" baseline="0" noProof="0" dirty="0">
                <a:ln>
                  <a:noFill/>
                </a:ln>
                <a:effectLst/>
                <a:uLnTx/>
                <a:uFillTx/>
                <a:latin typeface="Aptos"/>
                <a:ea typeface="+mn-ea"/>
                <a:cs typeface="+mn-cs"/>
              </a:rPr>
              <a:t> wordt naar voren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700" b="0" i="0" u="none" strike="noStrike" kern="1200" cap="none" spc="0" normalizeH="0" baseline="0" noProof="0" dirty="0">
                <a:ln>
                  <a:noFill/>
                </a:ln>
                <a:effectLst/>
                <a:uLnTx/>
                <a:uFillTx/>
                <a:latin typeface="Aptos"/>
                <a:ea typeface="+mn-ea"/>
                <a:cs typeface="+mn-cs"/>
              </a:rPr>
              <a:t>geschoven als Europese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700" b="0" i="0" u="none" strike="noStrike" kern="1200" cap="none" spc="0" normalizeH="0" baseline="0" noProof="0" dirty="0">
                <a:ln>
                  <a:noFill/>
                </a:ln>
                <a:effectLst/>
                <a:uLnTx/>
                <a:uFillTx/>
                <a:latin typeface="Aptos"/>
                <a:ea typeface="+mn-ea"/>
                <a:cs typeface="+mn-cs"/>
              </a:rPr>
              <a:t>oplossing voor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700" b="0" i="0" u="none" strike="noStrike" kern="1200" cap="none" spc="0" normalizeH="0" baseline="0" noProof="0" dirty="0">
                <a:ln>
                  <a:noFill/>
                </a:ln>
                <a:effectLst/>
                <a:uLnTx/>
                <a:uFillTx/>
                <a:latin typeface="Aptos"/>
                <a:ea typeface="+mn-ea"/>
                <a:cs typeface="+mn-cs"/>
              </a:rPr>
              <a:t>digitale identificatie.</a:t>
            </a:r>
          </a:p>
        </p:txBody>
      </p:sp>
      <p:sp>
        <p:nvSpPr>
          <p:cNvPr id="15" name="Rounded Rectangle 14"/>
          <p:cNvSpPr/>
          <p:nvPr/>
        </p:nvSpPr>
        <p:spPr>
          <a:xfrm>
            <a:off x="8156448" y="2423160"/>
            <a:ext cx="3474720" cy="2752342"/>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12480" y="274320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0" y="2825496"/>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9025128" y="2770632"/>
            <a:ext cx="2119747"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Alternatief via </a:t>
            </a:r>
            <a:r>
              <a:rPr kumimoji="0" lang="nl-BE" sz="1600" b="1" i="0" u="none" strike="noStrike" kern="1200" cap="none" spc="0" normalizeH="0" baseline="0" noProof="0" dirty="0" err="1">
                <a:ln>
                  <a:noFill/>
                </a:ln>
                <a:solidFill>
                  <a:srgbClr val="161F27"/>
                </a:solidFill>
                <a:effectLst/>
                <a:uLnTx/>
                <a:uFillTx/>
                <a:latin typeface="Aptos"/>
                <a:ea typeface="+mn-ea"/>
                <a:cs typeface="+mn-cs"/>
              </a:rPr>
              <a:t>Sigedis</a:t>
            </a:r>
            <a:endParaRPr kumimoji="0" lang="nl-BE" sz="1600" b="1" i="0" u="none" strike="noStrike" kern="1200" cap="none" spc="0" normalizeH="0" baseline="0" noProof="0" dirty="0">
              <a:ln>
                <a:noFill/>
              </a:ln>
              <a:solidFill>
                <a:srgbClr val="161F27"/>
              </a:solidFill>
              <a:effectLst/>
              <a:uLnTx/>
              <a:uFillTx/>
              <a:latin typeface="Aptos"/>
              <a:ea typeface="+mn-ea"/>
              <a:cs typeface="+mn-cs"/>
            </a:endParaRPr>
          </a:p>
        </p:txBody>
      </p:sp>
      <p:sp>
        <p:nvSpPr>
          <p:cNvPr id="19" name="TextBox 18"/>
          <p:cNvSpPr txBox="1"/>
          <p:nvPr/>
        </p:nvSpPr>
        <p:spPr>
          <a:xfrm>
            <a:off x="8412480" y="3547872"/>
            <a:ext cx="3265574" cy="821763"/>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700" b="0" i="0" u="none" strike="noStrike" kern="1200" cap="none" spc="0" normalizeH="0" baseline="0" noProof="0" dirty="0">
                <a:ln>
                  <a:noFill/>
                </a:ln>
                <a:effectLst/>
                <a:uLnTx/>
                <a:uFillTx/>
                <a:latin typeface="Aptos"/>
                <a:ea typeface="+mn-ea"/>
                <a:cs typeface="+mn-cs"/>
              </a:rPr>
              <a:t>Als </a:t>
            </a:r>
            <a:r>
              <a:rPr kumimoji="0" lang="nl-BE" sz="1700" b="0" i="0" u="none" strike="noStrike" kern="1200" cap="none" spc="0" normalizeH="0" baseline="0" noProof="0" dirty="0" err="1">
                <a:ln>
                  <a:noFill/>
                </a:ln>
                <a:effectLst/>
                <a:uLnTx/>
                <a:uFillTx/>
                <a:latin typeface="Aptos"/>
                <a:ea typeface="+mn-ea"/>
                <a:cs typeface="+mn-cs"/>
              </a:rPr>
              <a:t>eIDAS</a:t>
            </a:r>
            <a:r>
              <a:rPr kumimoji="0" lang="nl-BE" sz="1700" b="0" i="0" u="none" strike="noStrike" kern="1200" cap="none" spc="0" normalizeH="0" baseline="0" noProof="0" dirty="0">
                <a:ln>
                  <a:noFill/>
                </a:ln>
                <a:effectLst/>
                <a:uLnTx/>
                <a:uFillTx/>
                <a:latin typeface="Aptos"/>
                <a:ea typeface="+mn-ea"/>
                <a:cs typeface="+mn-cs"/>
              </a:rPr>
              <a:t> niet werkt, kan een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700" b="0" i="0" u="none" strike="noStrike" kern="1200" cap="none" spc="0" normalizeH="0" baseline="0" noProof="0" dirty="0">
                <a:ln>
                  <a:noFill/>
                </a:ln>
                <a:effectLst/>
                <a:uLnTx/>
                <a:uFillTx/>
                <a:latin typeface="Aptos"/>
                <a:ea typeface="+mn-ea"/>
                <a:cs typeface="+mn-cs"/>
              </a:rPr>
              <a:t>voorbereidend identificatietraject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700" b="0" i="0" u="none" strike="noStrike" kern="1200" cap="none" spc="0" normalizeH="0" baseline="0" noProof="0" dirty="0">
                <a:ln>
                  <a:noFill/>
                </a:ln>
                <a:effectLst/>
                <a:uLnTx/>
                <a:uFillTx/>
                <a:latin typeface="Aptos"/>
                <a:ea typeface="+mn-ea"/>
                <a:cs typeface="+mn-cs"/>
              </a:rPr>
              <a:t>En</a:t>
            </a:r>
            <a:r>
              <a:rPr lang="nl-BE" sz="1700" noProof="0" dirty="0">
                <a:latin typeface="Aptos"/>
              </a:rPr>
              <a:t> </a:t>
            </a:r>
            <a:r>
              <a:rPr kumimoji="0" lang="nl-BE" sz="1700" b="0" i="0" u="none" strike="noStrike" kern="1200" cap="none" spc="0" normalizeH="0" baseline="0" noProof="0" dirty="0">
                <a:ln>
                  <a:noFill/>
                </a:ln>
                <a:effectLst/>
                <a:uLnTx/>
                <a:uFillTx/>
                <a:latin typeface="Aptos"/>
                <a:ea typeface="+mn-ea"/>
                <a:cs typeface="+mn-cs"/>
              </a:rPr>
              <a:t>digitale sleutel nodig zijn.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3420232" cy="46782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Wat doet men nu al?</a:t>
            </a:r>
          </a:p>
        </p:txBody>
      </p:sp>
      <p:sp>
        <p:nvSpPr>
          <p:cNvPr id="4" name="TextBox 3"/>
          <p:cNvSpPr txBox="1"/>
          <p:nvPr/>
        </p:nvSpPr>
        <p:spPr>
          <a:xfrm>
            <a:off x="384048" y="1682496"/>
            <a:ext cx="10972800" cy="32918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900" b="1" i="0" u="none" strike="noStrike" kern="1200" cap="none" spc="0" normalizeH="0" baseline="0" noProof="0" dirty="0">
                <a:ln>
                  <a:noFill/>
                </a:ln>
                <a:solidFill>
                  <a:srgbClr val="161F27"/>
                </a:solidFill>
                <a:effectLst/>
                <a:uLnTx/>
                <a:uFillTx/>
                <a:latin typeface="Aptos"/>
                <a:ea typeface="+mn-ea"/>
                <a:cs typeface="+mn-cs"/>
              </a:rPr>
              <a:t>Zes praktische stappen richting april 2027.</a:t>
            </a:r>
          </a:p>
        </p:txBody>
      </p:sp>
      <p:sp>
        <p:nvSpPr>
          <p:cNvPr id="5" name="Rounded Rectangle 4"/>
          <p:cNvSpPr/>
          <p:nvPr/>
        </p:nvSpPr>
        <p:spPr>
          <a:xfrm>
            <a:off x="475487" y="2331719"/>
            <a:ext cx="3564161" cy="1394677"/>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704088" y="2606039"/>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704088" y="2688335"/>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280160" y="2532888"/>
            <a:ext cx="2515560"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Breng CIAW-werven in kaart</a:t>
            </a:r>
          </a:p>
        </p:txBody>
      </p:sp>
      <p:sp>
        <p:nvSpPr>
          <p:cNvPr id="9" name="TextBox 8"/>
          <p:cNvSpPr txBox="1"/>
          <p:nvPr/>
        </p:nvSpPr>
        <p:spPr>
          <a:xfrm>
            <a:off x="1280160" y="2889503"/>
            <a:ext cx="2190151" cy="72943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Waar geldt de bestaande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aanwezigheidsregistratie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vandaag al?</a:t>
            </a:r>
          </a:p>
        </p:txBody>
      </p:sp>
      <p:sp>
        <p:nvSpPr>
          <p:cNvPr id="10" name="Rounded Rectangle 9"/>
          <p:cNvSpPr/>
          <p:nvPr/>
        </p:nvSpPr>
        <p:spPr>
          <a:xfrm>
            <a:off x="4297679" y="2331720"/>
            <a:ext cx="3373121" cy="1394676"/>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79" y="2606039"/>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79" y="2688335"/>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5102351" y="2532888"/>
            <a:ext cx="2183418"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Kies een IN/OUT-proces</a:t>
            </a:r>
          </a:p>
        </p:txBody>
      </p:sp>
      <p:sp>
        <p:nvSpPr>
          <p:cNvPr id="14" name="TextBox 13"/>
          <p:cNvSpPr txBox="1"/>
          <p:nvPr/>
        </p:nvSpPr>
        <p:spPr>
          <a:xfrm>
            <a:off x="5102351" y="2889503"/>
            <a:ext cx="2638415" cy="49859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QR-code, toestel, koppeling of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andere toegelaten oplossing.</a:t>
            </a:r>
          </a:p>
        </p:txBody>
      </p:sp>
      <p:sp>
        <p:nvSpPr>
          <p:cNvPr id="15" name="Rounded Rectangle 14"/>
          <p:cNvSpPr/>
          <p:nvPr/>
        </p:nvSpPr>
        <p:spPr>
          <a:xfrm>
            <a:off x="8119871" y="2331719"/>
            <a:ext cx="3474719" cy="1394675"/>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348471" y="2606039"/>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348471" y="2688335"/>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8924544" y="2532888"/>
            <a:ext cx="2664384" cy="49859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Maak verantwoordelijkheden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duidelijk</a:t>
            </a:r>
          </a:p>
        </p:txBody>
      </p:sp>
      <p:sp>
        <p:nvSpPr>
          <p:cNvPr id="19" name="TextBox 18"/>
          <p:cNvSpPr txBox="1"/>
          <p:nvPr/>
        </p:nvSpPr>
        <p:spPr>
          <a:xfrm>
            <a:off x="8924544" y="2889503"/>
            <a:ext cx="2650854" cy="72943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BE" sz="1500" b="0" i="0" u="none" strike="noStrike" kern="1200" cap="none" spc="0" normalizeH="0" baseline="0" noProof="0" dirty="0">
              <a:ln>
                <a:noFill/>
              </a:ln>
              <a:solidFill>
                <a:srgbClr val="525B60"/>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Wie voorziet middelen en volgt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ontbrekende registraties op?</a:t>
            </a:r>
          </a:p>
        </p:txBody>
      </p:sp>
      <p:sp>
        <p:nvSpPr>
          <p:cNvPr id="20" name="Rounded Rectangle 19"/>
          <p:cNvSpPr/>
          <p:nvPr/>
        </p:nvSpPr>
        <p:spPr>
          <a:xfrm>
            <a:off x="475488" y="3944885"/>
            <a:ext cx="3590543" cy="1465772"/>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Rounded Rectangle 20"/>
          <p:cNvSpPr/>
          <p:nvPr/>
        </p:nvSpPr>
        <p:spPr>
          <a:xfrm>
            <a:off x="704088" y="4023359"/>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TextBox 21"/>
          <p:cNvSpPr txBox="1"/>
          <p:nvPr/>
        </p:nvSpPr>
        <p:spPr>
          <a:xfrm>
            <a:off x="704088" y="4105655"/>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4</a:t>
            </a:r>
          </a:p>
        </p:txBody>
      </p:sp>
      <p:sp>
        <p:nvSpPr>
          <p:cNvPr id="23" name="TextBox 22"/>
          <p:cNvSpPr txBox="1"/>
          <p:nvPr/>
        </p:nvSpPr>
        <p:spPr>
          <a:xfrm>
            <a:off x="1280160" y="3950207"/>
            <a:ext cx="2724015"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Informeer iedereen op de werf</a:t>
            </a:r>
          </a:p>
        </p:txBody>
      </p:sp>
      <p:sp>
        <p:nvSpPr>
          <p:cNvPr id="24" name="TextBox 23"/>
          <p:cNvSpPr txBox="1"/>
          <p:nvPr/>
        </p:nvSpPr>
        <p:spPr>
          <a:xfrm>
            <a:off x="1280160" y="4306824"/>
            <a:ext cx="2843920" cy="49859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Eigen werknemers, zelfstandigen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en onderaannemers.</a:t>
            </a:r>
          </a:p>
        </p:txBody>
      </p:sp>
      <p:sp>
        <p:nvSpPr>
          <p:cNvPr id="25" name="Rounded Rectangle 24"/>
          <p:cNvSpPr/>
          <p:nvPr/>
        </p:nvSpPr>
        <p:spPr>
          <a:xfrm>
            <a:off x="4297679" y="3944885"/>
            <a:ext cx="3474720" cy="1465772"/>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Rounded Rectangle 25"/>
          <p:cNvSpPr/>
          <p:nvPr/>
        </p:nvSpPr>
        <p:spPr>
          <a:xfrm>
            <a:off x="4526279" y="4023359"/>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TextBox 26"/>
          <p:cNvSpPr txBox="1"/>
          <p:nvPr/>
        </p:nvSpPr>
        <p:spPr>
          <a:xfrm>
            <a:off x="4526279" y="4105655"/>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5</a:t>
            </a:r>
          </a:p>
        </p:txBody>
      </p:sp>
      <p:sp>
        <p:nvSpPr>
          <p:cNvPr id="28" name="TextBox 27"/>
          <p:cNvSpPr txBox="1"/>
          <p:nvPr/>
        </p:nvSpPr>
        <p:spPr>
          <a:xfrm>
            <a:off x="5102351" y="3950207"/>
            <a:ext cx="2356927"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Voorzie buitenlandse flow</a:t>
            </a:r>
          </a:p>
        </p:txBody>
      </p:sp>
      <p:sp>
        <p:nvSpPr>
          <p:cNvPr id="29" name="TextBox 28"/>
          <p:cNvSpPr txBox="1"/>
          <p:nvPr/>
        </p:nvSpPr>
        <p:spPr>
          <a:xfrm>
            <a:off x="5102351" y="4306824"/>
            <a:ext cx="2168351" cy="49859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Toets </a:t>
            </a:r>
            <a:r>
              <a:rPr kumimoji="0" lang="nl-BE" sz="1500" b="0" i="0" u="none" strike="noStrike" kern="1200" cap="none" spc="0" normalizeH="0" baseline="0" noProof="0" dirty="0" err="1">
                <a:ln>
                  <a:noFill/>
                </a:ln>
                <a:effectLst/>
                <a:uLnTx/>
                <a:uFillTx/>
                <a:latin typeface="Aptos"/>
                <a:ea typeface="+mn-ea"/>
                <a:cs typeface="+mn-cs"/>
              </a:rPr>
              <a:t>eIDAS</a:t>
            </a:r>
            <a:r>
              <a:rPr kumimoji="0" lang="nl-BE" sz="1500" b="0" i="0" u="none" strike="noStrike" kern="1200" cap="none" spc="0" normalizeH="0" baseline="0" noProof="0" dirty="0">
                <a:ln>
                  <a:noFill/>
                </a:ln>
                <a:effectLst/>
                <a:uLnTx/>
                <a:uFillTx/>
                <a:latin typeface="Aptos"/>
                <a:ea typeface="+mn-ea"/>
                <a:cs typeface="+mn-cs"/>
              </a:rPr>
              <a:t>/</a:t>
            </a:r>
            <a:r>
              <a:rPr kumimoji="0" lang="nl-BE" sz="1500" b="0" i="0" u="none" strike="noStrike" kern="1200" cap="none" spc="0" normalizeH="0" baseline="0" noProof="0" dirty="0" err="1">
                <a:ln>
                  <a:noFill/>
                </a:ln>
                <a:effectLst/>
                <a:uLnTx/>
                <a:uFillTx/>
                <a:latin typeface="Aptos"/>
                <a:ea typeface="+mn-ea"/>
                <a:cs typeface="+mn-cs"/>
              </a:rPr>
              <a:t>Sigedis</a:t>
            </a:r>
            <a:r>
              <a:rPr kumimoji="0" lang="nl-BE" sz="1500" b="0" i="0" u="none" strike="noStrike" kern="1200" cap="none" spc="0" normalizeH="0" baseline="0" noProof="0" dirty="0">
                <a:ln>
                  <a:noFill/>
                </a:ln>
                <a:effectLst/>
                <a:uLnTx/>
                <a:uFillTx/>
                <a:latin typeface="Aptos"/>
                <a:ea typeface="+mn-ea"/>
                <a:cs typeface="+mn-cs"/>
              </a:rPr>
              <a:t> voor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de effectieve opstart.</a:t>
            </a:r>
          </a:p>
        </p:txBody>
      </p:sp>
      <p:sp>
        <p:nvSpPr>
          <p:cNvPr id="30" name="Rounded Rectangle 29"/>
          <p:cNvSpPr/>
          <p:nvPr/>
        </p:nvSpPr>
        <p:spPr>
          <a:xfrm>
            <a:off x="8119871" y="3922774"/>
            <a:ext cx="3368041" cy="1465771"/>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1" name="Rounded Rectangle 30"/>
          <p:cNvSpPr/>
          <p:nvPr/>
        </p:nvSpPr>
        <p:spPr>
          <a:xfrm>
            <a:off x="8348471" y="4023359"/>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TextBox 31"/>
          <p:cNvSpPr txBox="1"/>
          <p:nvPr/>
        </p:nvSpPr>
        <p:spPr>
          <a:xfrm>
            <a:off x="8348471" y="4105655"/>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6</a:t>
            </a:r>
          </a:p>
        </p:txBody>
      </p:sp>
      <p:sp>
        <p:nvSpPr>
          <p:cNvPr id="33" name="TextBox 32"/>
          <p:cNvSpPr txBox="1"/>
          <p:nvPr/>
        </p:nvSpPr>
        <p:spPr>
          <a:xfrm>
            <a:off x="8924544" y="3950207"/>
            <a:ext cx="2082108"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Volg RSZ-richtlijnen op</a:t>
            </a:r>
          </a:p>
        </p:txBody>
      </p:sp>
      <p:sp>
        <p:nvSpPr>
          <p:cNvPr id="34" name="TextBox 33"/>
          <p:cNvSpPr txBox="1"/>
          <p:nvPr/>
        </p:nvSpPr>
        <p:spPr>
          <a:xfrm>
            <a:off x="8924544" y="4306824"/>
            <a:ext cx="2263055" cy="72943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Testfase en definitieve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technische handleiding in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2027.</a:t>
            </a:r>
          </a:p>
        </p:txBody>
      </p:sp>
      <p:sp>
        <p:nvSpPr>
          <p:cNvPr id="35" name="Rounded Rectangle 34"/>
          <p:cNvSpPr/>
          <p:nvPr/>
        </p:nvSpPr>
        <p:spPr>
          <a:xfrm>
            <a:off x="685799" y="5749484"/>
            <a:ext cx="10908791" cy="879915"/>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6" name="TextBox 35"/>
          <p:cNvSpPr txBox="1"/>
          <p:nvPr/>
        </p:nvSpPr>
        <p:spPr>
          <a:xfrm>
            <a:off x="950958" y="5522976"/>
            <a:ext cx="10259604" cy="887935"/>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310" b="1" i="0" u="none" strike="noStrike" kern="1200" cap="none" spc="0" normalizeH="0" baseline="0" noProof="0" dirty="0">
              <a:ln>
                <a:noFill/>
              </a:ln>
              <a:solidFill>
                <a:srgbClr val="086E70"/>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nl-BE" sz="1310" b="1" noProof="0" dirty="0">
              <a:solidFill>
                <a:srgbClr val="086E70"/>
              </a:solidFill>
              <a:latin typeface="Apto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310" b="1" i="0" u="none" strike="noStrike" kern="1200" cap="none" spc="0" normalizeH="0" baseline="0" noProof="0" dirty="0">
              <a:ln>
                <a:noFill/>
              </a:ln>
              <a:solidFill>
                <a:srgbClr val="086E70"/>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effectLst/>
                <a:uLnTx/>
                <a:uFillTx/>
                <a:latin typeface="Aptos"/>
                <a:ea typeface="+mn-ea"/>
                <a:cs typeface="+mn-cs"/>
              </a:rPr>
              <a:t>Niet wachten op de deadline: Ciao vraagt vooral een werkbare werfprocedure, niet alleen een technische tool.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Wat onthouden we?</a:t>
            </a:r>
          </a:p>
        </p:txBody>
      </p:sp>
      <p:sp>
        <p:nvSpPr>
          <p:cNvPr id="4" name="TextBox 3"/>
          <p:cNvSpPr txBox="1"/>
          <p:nvPr/>
        </p:nvSpPr>
        <p:spPr>
          <a:xfrm>
            <a:off x="384048" y="1682496"/>
            <a:ext cx="6709850" cy="34471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srgbClr val="161F27"/>
                </a:solidFill>
                <a:effectLst/>
                <a:uLnTx/>
                <a:uFillTx/>
                <a:latin typeface="Aptos"/>
                <a:ea typeface="+mn-ea"/>
                <a:cs typeface="+mn-cs"/>
              </a:rPr>
              <a:t>Ciao = een persoonlijke IN- </a:t>
            </a:r>
            <a:r>
              <a:rPr lang="nl-BE" sz="2000" b="1" noProof="0" dirty="0">
                <a:solidFill>
                  <a:srgbClr val="161F27"/>
                </a:solidFill>
                <a:latin typeface="Aptos"/>
              </a:rPr>
              <a:t>e</a:t>
            </a:r>
            <a:r>
              <a:rPr kumimoji="0" lang="nl-BE" sz="2000" b="1" i="0" u="none" strike="noStrike" kern="1200" cap="none" spc="0" normalizeH="0" baseline="0" noProof="0" dirty="0">
                <a:ln>
                  <a:noFill/>
                </a:ln>
                <a:solidFill>
                  <a:srgbClr val="161F27"/>
                </a:solidFill>
                <a:effectLst/>
                <a:uLnTx/>
                <a:uFillTx/>
                <a:latin typeface="Aptos"/>
                <a:ea typeface="+mn-ea"/>
                <a:cs typeface="+mn-cs"/>
              </a:rPr>
              <a:t>n OUT-registratie op de werf.</a:t>
            </a:r>
          </a:p>
        </p:txBody>
      </p:sp>
      <p:sp>
        <p:nvSpPr>
          <p:cNvPr id="5" name="Rounded Rectangle 4"/>
          <p:cNvSpPr/>
          <p:nvPr/>
        </p:nvSpPr>
        <p:spPr>
          <a:xfrm>
            <a:off x="384048" y="2450591"/>
            <a:ext cx="3309819" cy="2677329"/>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7977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640080" y="2862072"/>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252728" y="2825496"/>
            <a:ext cx="1727204"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Vanaf 1 april 2027</a:t>
            </a:r>
          </a:p>
        </p:txBody>
      </p:sp>
      <p:sp>
        <p:nvSpPr>
          <p:cNvPr id="9" name="TextBox 8"/>
          <p:cNvSpPr txBox="1"/>
          <p:nvPr/>
        </p:nvSpPr>
        <p:spPr>
          <a:xfrm>
            <a:off x="640080" y="3575304"/>
            <a:ext cx="2364109"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Testen vanaf Q1 2027;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overgangsperiode zonder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sancties voorzien.</a:t>
            </a:r>
          </a:p>
        </p:txBody>
      </p:sp>
      <p:sp>
        <p:nvSpPr>
          <p:cNvPr id="10" name="Rounded Rectangle 9"/>
          <p:cNvSpPr/>
          <p:nvPr/>
        </p:nvSpPr>
        <p:spPr>
          <a:xfrm>
            <a:off x="4270248" y="2450592"/>
            <a:ext cx="3309819" cy="267732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80" y="277977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80" y="2862072"/>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5138928" y="2825496"/>
            <a:ext cx="2258695"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Persoon registreert zelf</a:t>
            </a:r>
          </a:p>
        </p:txBody>
      </p:sp>
      <p:sp>
        <p:nvSpPr>
          <p:cNvPr id="14" name="TextBox 13"/>
          <p:cNvSpPr txBox="1"/>
          <p:nvPr/>
        </p:nvSpPr>
        <p:spPr>
          <a:xfrm>
            <a:off x="4526280" y="3575304"/>
            <a:ext cx="2743636"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Werkgever voorziet middelen,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consulteert en volgt op.</a:t>
            </a:r>
          </a:p>
        </p:txBody>
      </p:sp>
      <p:sp>
        <p:nvSpPr>
          <p:cNvPr id="15" name="Rounded Rectangle 14"/>
          <p:cNvSpPr/>
          <p:nvPr/>
        </p:nvSpPr>
        <p:spPr>
          <a:xfrm>
            <a:off x="8156448" y="2450592"/>
            <a:ext cx="3474720" cy="2677328"/>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12480" y="277977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0" y="2862072"/>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9025128" y="2825496"/>
            <a:ext cx="1773627"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Niet hetzelfde als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tijdsregistratie</a:t>
            </a:r>
          </a:p>
        </p:txBody>
      </p:sp>
      <p:sp>
        <p:nvSpPr>
          <p:cNvPr id="19" name="TextBox 18"/>
          <p:cNvSpPr txBox="1"/>
          <p:nvPr/>
        </p:nvSpPr>
        <p:spPr>
          <a:xfrm>
            <a:off x="8412480" y="3575304"/>
            <a:ext cx="2439514"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Ciao bewijst aanwezigheid</a:t>
            </a:r>
            <a:endParaRPr lang="nl-BE" sz="1600" noProof="0" dirty="0">
              <a:latin typeface="Apto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maar is geen algemene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arbeidstijdregistratie.</a:t>
            </a:r>
          </a:p>
        </p:txBody>
      </p:sp>
      <p:sp>
        <p:nvSpPr>
          <p:cNvPr id="20" name="Rounded Rectangle 19"/>
          <p:cNvSpPr/>
          <p:nvPr/>
        </p:nvSpPr>
        <p:spPr>
          <a:xfrm>
            <a:off x="685800" y="5508000"/>
            <a:ext cx="10945368" cy="1075680"/>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2619139" y="5321808"/>
            <a:ext cx="6923242" cy="1067985"/>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350" b="1" i="0" u="none" strike="noStrike" kern="1200" cap="none" spc="0" normalizeH="0" baseline="0" noProof="0" dirty="0">
              <a:ln>
                <a:noFill/>
              </a:ln>
              <a:solidFill>
                <a:srgbClr val="086E70"/>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nl-BE" sz="1350" b="1" noProof="0" dirty="0">
              <a:solidFill>
                <a:srgbClr val="086E70"/>
              </a:solidFill>
              <a:latin typeface="Apto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effectLst/>
                <a:uLnTx/>
                <a:uFillTx/>
                <a:latin typeface="Aptos"/>
                <a:ea typeface="+mn-ea"/>
                <a:cs typeface="+mn-cs"/>
              </a:rPr>
              <a:t>Van CIAW naar Ciao: de werfregistratie wordt uitgebreider</a:t>
            </a:r>
            <a:r>
              <a:rPr lang="nl-BE" sz="2000" b="1" noProof="0" dirty="0">
                <a:latin typeface="Apto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effectLst/>
                <a:uLnTx/>
                <a:uFillTx/>
                <a:latin typeface="Aptos"/>
                <a:ea typeface="+mn-ea"/>
                <a:cs typeface="+mn-cs"/>
              </a:rPr>
              <a:t>bereid vooral de mensen en de processen voor.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a:extLst>
            <a:ext uri="{FF2B5EF4-FFF2-40B4-BE49-F238E27FC236}">
              <a16:creationId xmlns:a16="http://schemas.microsoft.com/office/drawing/2014/main" id="{4D02A087-EB59-8FCA-EF68-658AA7670236}"/>
            </a:ext>
          </a:extLst>
        </p:cNvPr>
        <p:cNvGrpSpPr/>
        <p:nvPr/>
      </p:nvGrpSpPr>
      <p:grpSpPr>
        <a:xfrm>
          <a:off x="0" y="0"/>
          <a:ext cx="0" cy="0"/>
          <a:chOff x="0" y="0"/>
          <a:chExt cx="0" cy="0"/>
        </a:xfrm>
      </p:grpSpPr>
      <p:sp>
        <p:nvSpPr>
          <p:cNvPr id="2" name="Ondertitel 2">
            <a:extLst>
              <a:ext uri="{FF2B5EF4-FFF2-40B4-BE49-F238E27FC236}">
                <a16:creationId xmlns:a16="http://schemas.microsoft.com/office/drawing/2014/main" id="{471706D6-8BD7-10CF-235A-2F4D92C5F7B0}"/>
              </a:ext>
            </a:extLst>
          </p:cNvPr>
          <p:cNvSpPr txBox="1">
            <a:spLocks/>
          </p:cNvSpPr>
          <p:nvPr/>
        </p:nvSpPr>
        <p:spPr>
          <a:xfrm>
            <a:off x="954350" y="2061556"/>
            <a:ext cx="10251206" cy="17680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BE" sz="5400" b="1" dirty="0">
                <a:solidFill>
                  <a:prstClr val="white"/>
                </a:solidFill>
                <a:latin typeface="Aptos Display" panose="02110004020202020204"/>
              </a:rPr>
              <a:t>Tijd voor vakantie!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BE" sz="5400" b="1" dirty="0">
                <a:solidFill>
                  <a:prstClr val="white"/>
                </a:solidFill>
                <a:latin typeface="Aptos Display" panose="02110004020202020204"/>
              </a:rPr>
              <a:t>Bouwverlof 2027</a:t>
            </a:r>
            <a:endParaRPr kumimoji="0" lang="nl-BE" sz="5400" b="1" i="0" u="none" strike="noStrike" kern="1200" cap="none" spc="0" normalizeH="0" baseline="0" noProof="0" dirty="0">
              <a:ln>
                <a:noFill/>
              </a:ln>
              <a:solidFill>
                <a:prstClr val="white"/>
              </a:solidFill>
              <a:effectLst/>
              <a:uLnTx/>
              <a:uFillTx/>
              <a:latin typeface="Aptos Display"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BE" sz="2800" b="0" i="0" u="none" strike="noStrike" kern="1200" cap="none" spc="0" normalizeH="0" baseline="0" noProof="0" dirty="0">
              <a:ln>
                <a:noFill/>
              </a:ln>
              <a:solidFill>
                <a:srgbClr val="006666"/>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nl-BE" dirty="0">
              <a:solidFill>
                <a:srgbClr val="006666"/>
              </a:solidFill>
              <a:latin typeface="Aptos" panose="02110004020202020204"/>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l-BE" sz="2800" b="0" i="0" u="none" strike="noStrike" kern="1200" cap="none" spc="0" normalizeH="0" baseline="0" noProof="0" dirty="0">
              <a:ln>
                <a:noFill/>
              </a:ln>
              <a:solidFill>
                <a:srgbClr val="006666"/>
              </a:solidFill>
              <a:effectLst/>
              <a:uLnTx/>
              <a:uFillTx/>
              <a:latin typeface="Aptos" panose="02110004020202020204"/>
              <a:ea typeface="+mn-ea"/>
              <a:cs typeface="+mn-cs"/>
            </a:endParaRPr>
          </a:p>
        </p:txBody>
      </p:sp>
      <p:pic>
        <p:nvPicPr>
          <p:cNvPr id="4" name="Graphic 3" descr="Reizen silhouet">
            <a:extLst>
              <a:ext uri="{FF2B5EF4-FFF2-40B4-BE49-F238E27FC236}">
                <a16:creationId xmlns:a16="http://schemas.microsoft.com/office/drawing/2014/main" id="{7C41287B-AFDB-BFA7-1CF4-61449268F49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1646" y="4082968"/>
            <a:ext cx="1368707" cy="1368707"/>
          </a:xfrm>
          <a:prstGeom prst="rect">
            <a:avLst/>
          </a:prstGeom>
        </p:spPr>
      </p:pic>
      <p:grpSp>
        <p:nvGrpSpPr>
          <p:cNvPr id="7" name="Groep 6">
            <a:extLst>
              <a:ext uri="{FF2B5EF4-FFF2-40B4-BE49-F238E27FC236}">
                <a16:creationId xmlns:a16="http://schemas.microsoft.com/office/drawing/2014/main" id="{11435D83-E227-CE04-C2C2-95F8631CC469}"/>
              </a:ext>
            </a:extLst>
          </p:cNvPr>
          <p:cNvGrpSpPr>
            <a:grpSpLocks noChangeAspect="1"/>
          </p:cNvGrpSpPr>
          <p:nvPr/>
        </p:nvGrpSpPr>
        <p:grpSpPr>
          <a:xfrm>
            <a:off x="4412808" y="219919"/>
            <a:ext cx="3179384" cy="1404000"/>
            <a:chOff x="1218168" y="335665"/>
            <a:chExt cx="7798512" cy="3370245"/>
          </a:xfrm>
        </p:grpSpPr>
        <p:pic>
          <p:nvPicPr>
            <p:cNvPr id="8" name="Afbeelding 7">
              <a:extLst>
                <a:ext uri="{FF2B5EF4-FFF2-40B4-BE49-F238E27FC236}">
                  <a16:creationId xmlns:a16="http://schemas.microsoft.com/office/drawing/2014/main" id="{73DD2B9E-1564-1875-64C0-7FA651BB13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8168" y="335665"/>
              <a:ext cx="5242428" cy="3370245"/>
            </a:xfrm>
            <a:prstGeom prst="rect">
              <a:avLst/>
            </a:prstGeom>
          </p:spPr>
        </p:pic>
        <p:pic>
          <p:nvPicPr>
            <p:cNvPr id="9" name="Afbeelding 8">
              <a:extLst>
                <a:ext uri="{FF2B5EF4-FFF2-40B4-BE49-F238E27FC236}">
                  <a16:creationId xmlns:a16="http://schemas.microsoft.com/office/drawing/2014/main" id="{6F96C648-35FC-E3F1-81B9-BC62AEDD0CC2}"/>
                </a:ext>
              </a:extLst>
            </p:cNvPr>
            <p:cNvPicPr>
              <a:picLocks noChangeAspect="1"/>
            </p:cNvPicPr>
            <p:nvPr/>
          </p:nvPicPr>
          <p:blipFill>
            <a:blip r:embed="rId5">
              <a:extLst>
                <a:ext uri="{28A0092B-C50C-407E-A947-70E740481C1C}">
                  <a14:useLocalDpi xmlns:a14="http://schemas.microsoft.com/office/drawing/2010/main" val="0"/>
                </a:ext>
              </a:extLst>
            </a:blip>
            <a:srcRect l="16090" t="15554" r="15840" b="15091"/>
            <a:stretch>
              <a:fillRect/>
            </a:stretch>
          </p:blipFill>
          <p:spPr>
            <a:xfrm>
              <a:off x="7176304" y="1180618"/>
              <a:ext cx="1840376" cy="1875098"/>
            </a:xfrm>
            <a:prstGeom prst="rect">
              <a:avLst/>
            </a:prstGeom>
          </p:spPr>
        </p:pic>
      </p:grpSp>
    </p:spTree>
    <p:extLst>
      <p:ext uri="{BB962C8B-B14F-4D97-AF65-F5344CB8AC3E}">
        <p14:creationId xmlns:p14="http://schemas.microsoft.com/office/powerpoint/2010/main" val="28288313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Vakantieplannen? Bouwverlof 2027!</a:t>
            </a:r>
          </a:p>
        </p:txBody>
      </p:sp>
      <p:sp>
        <p:nvSpPr>
          <p:cNvPr id="4" name="TextBox 3"/>
          <p:cNvSpPr txBox="1"/>
          <p:nvPr/>
        </p:nvSpPr>
        <p:spPr>
          <a:xfrm>
            <a:off x="384048" y="1682496"/>
            <a:ext cx="8226163" cy="34471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srgbClr val="161F27"/>
                </a:solidFill>
                <a:effectLst/>
                <a:uLnTx/>
                <a:uFillTx/>
                <a:latin typeface="Aptos"/>
                <a:ea typeface="+mn-ea"/>
                <a:cs typeface="+mn-cs"/>
              </a:rPr>
              <a:t>Provincie Antwerpen: de aanbevolen regeling van Embuild Antwerpen.</a:t>
            </a:r>
          </a:p>
        </p:txBody>
      </p:sp>
      <p:sp>
        <p:nvSpPr>
          <p:cNvPr id="5" name="Rounded Rectangle 4"/>
          <p:cNvSpPr/>
          <p:nvPr/>
        </p:nvSpPr>
        <p:spPr>
          <a:xfrm>
            <a:off x="502920" y="2395728"/>
            <a:ext cx="5358384" cy="2084831"/>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5"/>
          <p:cNvSpPr txBox="1"/>
          <p:nvPr/>
        </p:nvSpPr>
        <p:spPr>
          <a:xfrm>
            <a:off x="822960" y="2724912"/>
            <a:ext cx="2796471" cy="360099"/>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100" b="1" i="0" u="none" strike="noStrike" kern="1200" cap="none" spc="0" normalizeH="0" baseline="0" noProof="0" dirty="0">
                <a:ln>
                  <a:noFill/>
                </a:ln>
                <a:solidFill>
                  <a:srgbClr val="086E70"/>
                </a:solidFill>
                <a:effectLst/>
                <a:uLnTx/>
                <a:uFillTx/>
                <a:latin typeface="Aptos"/>
                <a:ea typeface="+mn-ea"/>
                <a:cs typeface="+mn-cs"/>
              </a:rPr>
              <a:t>HOOFDAANBEVELING</a:t>
            </a:r>
          </a:p>
        </p:txBody>
      </p:sp>
      <p:sp>
        <p:nvSpPr>
          <p:cNvPr id="7" name="TextBox 6"/>
          <p:cNvSpPr txBox="1"/>
          <p:nvPr/>
        </p:nvSpPr>
        <p:spPr>
          <a:xfrm>
            <a:off x="822960" y="3163824"/>
            <a:ext cx="4434840" cy="30175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100" b="1" i="0" u="none" strike="noStrike" kern="1200" cap="none" spc="0" normalizeH="0" baseline="0" noProof="0" dirty="0">
                <a:ln>
                  <a:noFill/>
                </a:ln>
                <a:solidFill>
                  <a:srgbClr val="161F27"/>
                </a:solidFill>
                <a:effectLst/>
                <a:uLnTx/>
                <a:uFillTx/>
                <a:latin typeface="Aptos"/>
                <a:ea typeface="+mn-ea"/>
                <a:cs typeface="+mn-cs"/>
              </a:rPr>
              <a:t>12 juli t.e.m. 30 juli 2027</a:t>
            </a:r>
          </a:p>
        </p:txBody>
      </p:sp>
      <p:sp>
        <p:nvSpPr>
          <p:cNvPr id="8" name="TextBox 7"/>
          <p:cNvSpPr txBox="1"/>
          <p:nvPr/>
        </p:nvSpPr>
        <p:spPr>
          <a:xfrm>
            <a:off x="822960" y="3749039"/>
            <a:ext cx="3947556" cy="590931"/>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0" i="0" u="none" strike="noStrike" kern="1200" cap="none" spc="0" normalizeH="0" baseline="0" noProof="0" dirty="0">
                <a:ln>
                  <a:noFill/>
                </a:ln>
                <a:effectLst/>
                <a:uLnTx/>
                <a:uFillTx/>
                <a:latin typeface="Aptos"/>
                <a:ea typeface="+mn-ea"/>
                <a:cs typeface="+mn-cs"/>
              </a:rPr>
              <a:t>14 vakantiedagen
→ nog maximaal 6 dagen vrij te plannen</a:t>
            </a:r>
          </a:p>
        </p:txBody>
      </p:sp>
      <p:sp>
        <p:nvSpPr>
          <p:cNvPr id="9" name="Rounded Rectangle 8"/>
          <p:cNvSpPr/>
          <p:nvPr/>
        </p:nvSpPr>
        <p:spPr>
          <a:xfrm>
            <a:off x="6327648" y="2395728"/>
            <a:ext cx="5358384" cy="2084831"/>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extBox 9"/>
          <p:cNvSpPr txBox="1"/>
          <p:nvPr/>
        </p:nvSpPr>
        <p:spPr>
          <a:xfrm>
            <a:off x="6647688" y="2724912"/>
            <a:ext cx="4259371" cy="360099"/>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100" b="1" i="0" u="none" strike="noStrike" kern="1200" cap="none" spc="0" normalizeH="0" baseline="0" noProof="0" dirty="0">
                <a:ln>
                  <a:noFill/>
                </a:ln>
                <a:solidFill>
                  <a:srgbClr val="086E70"/>
                </a:solidFill>
                <a:effectLst/>
                <a:uLnTx/>
                <a:uFillTx/>
                <a:latin typeface="Aptos"/>
                <a:ea typeface="+mn-ea"/>
                <a:cs typeface="+mn-cs"/>
              </a:rPr>
              <a:t>ONDERGESCHIKTE AANBEVELING</a:t>
            </a:r>
          </a:p>
        </p:txBody>
      </p:sp>
      <p:sp>
        <p:nvSpPr>
          <p:cNvPr id="11" name="TextBox 10"/>
          <p:cNvSpPr txBox="1"/>
          <p:nvPr/>
        </p:nvSpPr>
        <p:spPr>
          <a:xfrm>
            <a:off x="6647688" y="3163824"/>
            <a:ext cx="4434840" cy="301752"/>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100" b="1" i="0" u="none" strike="noStrike" kern="1200" cap="none" spc="0" normalizeH="0" baseline="0" noProof="0" dirty="0">
                <a:ln>
                  <a:noFill/>
                </a:ln>
                <a:solidFill>
                  <a:srgbClr val="161F27"/>
                </a:solidFill>
                <a:effectLst/>
                <a:uLnTx/>
                <a:uFillTx/>
                <a:latin typeface="Aptos"/>
                <a:ea typeface="+mn-ea"/>
                <a:cs typeface="+mn-cs"/>
              </a:rPr>
              <a:t>12 juli t.e.m. 23 juli 2027</a:t>
            </a:r>
          </a:p>
        </p:txBody>
      </p:sp>
      <p:sp>
        <p:nvSpPr>
          <p:cNvPr id="12" name="TextBox 11"/>
          <p:cNvSpPr txBox="1"/>
          <p:nvPr/>
        </p:nvSpPr>
        <p:spPr>
          <a:xfrm>
            <a:off x="6647688" y="3749039"/>
            <a:ext cx="4070986" cy="590931"/>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b="0" i="0" u="none" strike="noStrike" kern="1200" cap="none" spc="0" normalizeH="0" baseline="0" noProof="0" dirty="0">
                <a:ln>
                  <a:noFill/>
                </a:ln>
                <a:effectLst/>
                <a:uLnTx/>
                <a:uFillTx/>
                <a:latin typeface="Aptos"/>
                <a:ea typeface="+mn-ea"/>
                <a:cs typeface="+mn-cs"/>
              </a:rPr>
              <a:t>9 vakantiedagen
→ nog maximaal 11 dagen vrij te plannen</a:t>
            </a:r>
          </a:p>
        </p:txBody>
      </p:sp>
      <p:sp>
        <p:nvSpPr>
          <p:cNvPr id="13" name="Rounded Rectangle 12"/>
          <p:cNvSpPr/>
          <p:nvPr/>
        </p:nvSpPr>
        <p:spPr>
          <a:xfrm>
            <a:off x="685800" y="5074920"/>
            <a:ext cx="10899648" cy="1143000"/>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TextBox 13"/>
          <p:cNvSpPr txBox="1"/>
          <p:nvPr/>
        </p:nvSpPr>
        <p:spPr>
          <a:xfrm>
            <a:off x="627730" y="5303520"/>
            <a:ext cx="10906062" cy="65248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effectLst/>
                <a:uLnTx/>
                <a:uFillTx/>
                <a:latin typeface="Aptos"/>
                <a:ea typeface="+mn-ea"/>
                <a:cs typeface="+mn-cs"/>
              </a:rPr>
              <a:t>Belangrijk: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effectLst/>
                <a:uLnTx/>
                <a:uFillTx/>
                <a:latin typeface="Aptos"/>
                <a:ea typeface="+mn-ea"/>
                <a:cs typeface="+mn-cs"/>
              </a:rPr>
              <a:t>het regionaal bouwverlof is een aanbeveling</a:t>
            </a:r>
            <a:r>
              <a:rPr lang="nl-BE" sz="2000" b="1" noProof="0" dirty="0">
                <a:latin typeface="Aptos"/>
              </a:rPr>
              <a:t>; </a:t>
            </a:r>
            <a:r>
              <a:rPr kumimoji="0" lang="nl-BE" sz="2000" b="1" i="0" u="none" strike="noStrike" kern="1200" cap="none" spc="0" normalizeH="0" baseline="0" noProof="0" dirty="0">
                <a:ln>
                  <a:noFill/>
                </a:ln>
                <a:effectLst/>
                <a:uLnTx/>
                <a:uFillTx/>
                <a:latin typeface="Aptos"/>
                <a:ea typeface="+mn-ea"/>
                <a:cs typeface="+mn-cs"/>
              </a:rPr>
              <a:t>geen automatische of wettelijke sluitingsplicht.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4656468" cy="46782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Een aanbeveling</a:t>
            </a:r>
            <a:r>
              <a:rPr lang="nl-BE" sz="2800" b="1" noProof="0" dirty="0">
                <a:solidFill>
                  <a:srgbClr val="FFFFFF"/>
                </a:solidFill>
                <a:latin typeface="Aptos"/>
              </a:rPr>
              <a:t>; </a:t>
            </a:r>
            <a:r>
              <a:rPr kumimoji="0" lang="nl-BE" sz="2800" b="1" i="0" u="none" strike="noStrike" kern="1200" cap="none" spc="0" normalizeH="0" baseline="0" noProof="0" dirty="0">
                <a:ln>
                  <a:noFill/>
                </a:ln>
                <a:solidFill>
                  <a:srgbClr val="FFFFFF"/>
                </a:solidFill>
                <a:effectLst/>
                <a:uLnTx/>
                <a:uFillTx/>
                <a:latin typeface="Aptos"/>
                <a:ea typeface="+mn-ea"/>
                <a:cs typeface="+mn-cs"/>
              </a:rPr>
              <a:t>geen must</a:t>
            </a:r>
          </a:p>
        </p:txBody>
      </p:sp>
      <p:sp>
        <p:nvSpPr>
          <p:cNvPr id="4" name="TextBox 3"/>
          <p:cNvSpPr txBox="1"/>
          <p:nvPr/>
        </p:nvSpPr>
        <p:spPr>
          <a:xfrm>
            <a:off x="384048" y="1682496"/>
            <a:ext cx="8382936" cy="360099"/>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100" b="1" i="0" u="none" strike="noStrike" kern="1200" cap="none" spc="0" normalizeH="0" baseline="0" noProof="0" dirty="0">
                <a:ln>
                  <a:noFill/>
                </a:ln>
                <a:solidFill>
                  <a:srgbClr val="161F27"/>
                </a:solidFill>
                <a:effectLst/>
                <a:uLnTx/>
                <a:uFillTx/>
                <a:latin typeface="Aptos"/>
                <a:ea typeface="+mn-ea"/>
                <a:cs typeface="+mn-cs"/>
              </a:rPr>
              <a:t>Het bouwbedrijf kiest of en hoe het collectieve vakantie organiseert.</a:t>
            </a:r>
          </a:p>
        </p:txBody>
      </p:sp>
      <p:sp>
        <p:nvSpPr>
          <p:cNvPr id="5" name="Rounded Rectangle 4"/>
          <p:cNvSpPr/>
          <p:nvPr/>
        </p:nvSpPr>
        <p:spPr>
          <a:xfrm>
            <a:off x="384048" y="2441447"/>
            <a:ext cx="3340054" cy="2635517"/>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70632"/>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640080" y="2852927"/>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252728" y="2807208"/>
            <a:ext cx="1772408"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U volgt de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hoofdaanbeveling</a:t>
            </a:r>
          </a:p>
        </p:txBody>
      </p:sp>
      <p:sp>
        <p:nvSpPr>
          <p:cNvPr id="9" name="TextBox 8"/>
          <p:cNvSpPr txBox="1"/>
          <p:nvPr/>
        </p:nvSpPr>
        <p:spPr>
          <a:xfrm>
            <a:off x="640080" y="3557016"/>
            <a:ext cx="2949334"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De regionale standaardregeling: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12 tot en met 30 juli 2027.</a:t>
            </a:r>
          </a:p>
        </p:txBody>
      </p:sp>
      <p:sp>
        <p:nvSpPr>
          <p:cNvPr id="10" name="Rounded Rectangle 9"/>
          <p:cNvSpPr/>
          <p:nvPr/>
        </p:nvSpPr>
        <p:spPr>
          <a:xfrm>
            <a:off x="4270248" y="2441448"/>
            <a:ext cx="3340054" cy="2635516"/>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80" y="2770632"/>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80" y="2852927"/>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5138928" y="2807208"/>
            <a:ext cx="2544607"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U volgt de ondergeschikte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aanbeveling</a:t>
            </a:r>
          </a:p>
        </p:txBody>
      </p:sp>
      <p:sp>
        <p:nvSpPr>
          <p:cNvPr id="14" name="TextBox 13"/>
          <p:cNvSpPr txBox="1"/>
          <p:nvPr/>
        </p:nvSpPr>
        <p:spPr>
          <a:xfrm>
            <a:off x="4526280" y="3557016"/>
            <a:ext cx="2363980"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Alternatief: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12 tot en met 23 juli 2027.</a:t>
            </a:r>
          </a:p>
        </p:txBody>
      </p:sp>
      <p:sp>
        <p:nvSpPr>
          <p:cNvPr id="15" name="Rounded Rectangle 14"/>
          <p:cNvSpPr/>
          <p:nvPr/>
        </p:nvSpPr>
        <p:spPr>
          <a:xfrm>
            <a:off x="8156448" y="2441448"/>
            <a:ext cx="3395472" cy="2635516"/>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12480" y="2770632"/>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0" y="2852927"/>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9025128" y="2807208"/>
            <a:ext cx="957763"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U wijkt af</a:t>
            </a:r>
          </a:p>
        </p:txBody>
      </p:sp>
      <p:sp>
        <p:nvSpPr>
          <p:cNvPr id="19" name="TextBox 18"/>
          <p:cNvSpPr txBox="1"/>
          <p:nvPr/>
        </p:nvSpPr>
        <p:spPr>
          <a:xfrm>
            <a:off x="8412480" y="3557016"/>
            <a:ext cx="2279598"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Een eigen periode voor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collectieve sluiting, of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geen collectieve sluiting.</a:t>
            </a:r>
          </a:p>
        </p:txBody>
      </p:sp>
      <p:sp>
        <p:nvSpPr>
          <p:cNvPr id="20" name="Rounded Rectangle 19"/>
          <p:cNvSpPr/>
          <p:nvPr/>
        </p:nvSpPr>
        <p:spPr>
          <a:xfrm>
            <a:off x="685800" y="5532120"/>
            <a:ext cx="10607040" cy="1178745"/>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1258253" y="5358384"/>
            <a:ext cx="9645012" cy="107106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nl-BE" sz="1320" b="1" noProof="0" dirty="0">
              <a:solidFill>
                <a:srgbClr val="086E70"/>
              </a:solidFill>
              <a:latin typeface="Apto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nl-BE" b="1" noProof="0" dirty="0">
              <a:latin typeface="Apto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Bij onenigheid over hoofd- of ondergeschikte aanbeveling die regionaal niet wordt opgelost,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geldt de hoofdaanbeveling.</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Hoofdaanbeveling: de eenvoudigste route</a:t>
            </a:r>
          </a:p>
        </p:txBody>
      </p:sp>
      <p:sp>
        <p:nvSpPr>
          <p:cNvPr id="4" name="TextBox 3"/>
          <p:cNvSpPr txBox="1"/>
          <p:nvPr/>
        </p:nvSpPr>
        <p:spPr>
          <a:xfrm>
            <a:off x="384048" y="1682496"/>
            <a:ext cx="10972800" cy="32918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161F27"/>
                </a:solidFill>
                <a:effectLst/>
                <a:uLnTx/>
                <a:uFillTx/>
                <a:latin typeface="Aptos"/>
                <a:ea typeface="+mn-ea"/>
                <a:cs typeface="+mn-cs"/>
              </a:rPr>
              <a:t>Volgt uw onderneming de regionale hoofdaanbeveling volledig? Dan is de formaliteit beperkt.</a:t>
            </a:r>
          </a:p>
        </p:txBody>
      </p:sp>
      <p:sp>
        <p:nvSpPr>
          <p:cNvPr id="5" name="Rounded Rectangle 4"/>
          <p:cNvSpPr/>
          <p:nvPr/>
        </p:nvSpPr>
        <p:spPr>
          <a:xfrm>
            <a:off x="384048" y="2423160"/>
            <a:ext cx="3474720" cy="2752344"/>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640080" y="274320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640080" y="2825496"/>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252728" y="2779776"/>
            <a:ext cx="2579104"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Vermeld regionale regeling</a:t>
            </a:r>
          </a:p>
        </p:txBody>
      </p:sp>
      <p:sp>
        <p:nvSpPr>
          <p:cNvPr id="9" name="TextBox 8"/>
          <p:cNvSpPr txBox="1"/>
          <p:nvPr/>
        </p:nvSpPr>
        <p:spPr>
          <a:xfrm>
            <a:off x="640080" y="3511296"/>
            <a:ext cx="3083536"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Neem in het arbeidsreglement op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dat de onderneming de regionale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vakantieregeling volgt.</a:t>
            </a:r>
          </a:p>
        </p:txBody>
      </p:sp>
      <p:sp>
        <p:nvSpPr>
          <p:cNvPr id="10" name="Rounded Rectangle 9"/>
          <p:cNvSpPr/>
          <p:nvPr/>
        </p:nvSpPr>
        <p:spPr>
          <a:xfrm>
            <a:off x="4270248" y="2423160"/>
            <a:ext cx="3520440" cy="2752344"/>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4526280" y="274320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4526280" y="2825496"/>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5138928" y="2779776"/>
            <a:ext cx="1513491"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Upload digitaal</a:t>
            </a:r>
          </a:p>
        </p:txBody>
      </p:sp>
      <p:sp>
        <p:nvSpPr>
          <p:cNvPr id="14" name="TextBox 13"/>
          <p:cNvSpPr txBox="1"/>
          <p:nvPr/>
        </p:nvSpPr>
        <p:spPr>
          <a:xfrm>
            <a:off x="4526280" y="3511296"/>
            <a:ext cx="2937664" cy="775597"/>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Upload het arbeidsreglement of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de bijlage via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arbeidsreglement.belgie.be.</a:t>
            </a:r>
          </a:p>
        </p:txBody>
      </p:sp>
      <p:sp>
        <p:nvSpPr>
          <p:cNvPr id="15" name="Rounded Rectangle 14"/>
          <p:cNvSpPr/>
          <p:nvPr/>
        </p:nvSpPr>
        <p:spPr>
          <a:xfrm>
            <a:off x="8156448" y="2423160"/>
            <a:ext cx="3520440" cy="2752344"/>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412480" y="274320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412480" y="2825496"/>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9025128" y="2779776"/>
            <a:ext cx="2240280" cy="292608"/>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61F27"/>
                </a:solidFill>
                <a:effectLst/>
                <a:uLnTx/>
                <a:uFillTx/>
                <a:latin typeface="Aptos"/>
                <a:ea typeface="+mn-ea"/>
                <a:cs typeface="+mn-cs"/>
              </a:rPr>
              <a:t>Informeer werknemers</a:t>
            </a:r>
          </a:p>
        </p:txBody>
      </p:sp>
      <p:sp>
        <p:nvSpPr>
          <p:cNvPr id="19" name="TextBox 18"/>
          <p:cNvSpPr txBox="1"/>
          <p:nvPr/>
        </p:nvSpPr>
        <p:spPr>
          <a:xfrm>
            <a:off x="8412480" y="3511296"/>
            <a:ext cx="3227102" cy="52937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Communiceer tijdig en duidelijk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effectLst/>
                <a:uLnTx/>
                <a:uFillTx/>
                <a:latin typeface="Aptos"/>
                <a:ea typeface="+mn-ea"/>
                <a:cs typeface="+mn-cs"/>
              </a:rPr>
              <a:t>de data van de collectieve vakantie.</a:t>
            </a:r>
          </a:p>
        </p:txBody>
      </p:sp>
      <p:sp>
        <p:nvSpPr>
          <p:cNvPr id="20" name="Rounded Rectangle 19"/>
          <p:cNvSpPr/>
          <p:nvPr/>
        </p:nvSpPr>
        <p:spPr>
          <a:xfrm>
            <a:off x="685800" y="5532120"/>
            <a:ext cx="10945368" cy="1018308"/>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TextBox 20"/>
          <p:cNvSpPr txBox="1"/>
          <p:nvPr/>
        </p:nvSpPr>
        <p:spPr>
          <a:xfrm>
            <a:off x="621421" y="5358384"/>
            <a:ext cx="10918695" cy="991041"/>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300" b="1" i="0" u="none" strike="noStrike" kern="1200" cap="none" spc="0" normalizeH="0" baseline="0" noProof="0" dirty="0">
              <a:ln>
                <a:noFill/>
              </a:ln>
              <a:solidFill>
                <a:srgbClr val="086E70"/>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300" b="1" i="0" u="none" strike="noStrike" kern="1200" cap="none" spc="0" normalizeH="0" baseline="0" noProof="0" dirty="0">
              <a:ln>
                <a:noFill/>
              </a:ln>
              <a:solidFill>
                <a:srgbClr val="086E70"/>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Embuild Antwerpen licht de regionale directies in wanneer de hoofdaanbeveling volledig wordt gevolgd,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op voorwaarde dat dit in het arbeidsreglement werd opgenomen.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Andere regeling? Dan is een bedrijfseigen akkoord nodig</a:t>
            </a:r>
          </a:p>
        </p:txBody>
      </p:sp>
      <p:sp>
        <p:nvSpPr>
          <p:cNvPr id="4" name="TextBox 3"/>
          <p:cNvSpPr txBox="1"/>
          <p:nvPr/>
        </p:nvSpPr>
        <p:spPr>
          <a:xfrm>
            <a:off x="384048" y="1682496"/>
            <a:ext cx="10972800" cy="32918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161F27"/>
                </a:solidFill>
                <a:effectLst/>
                <a:uLnTx/>
                <a:uFillTx/>
                <a:latin typeface="Aptos"/>
                <a:ea typeface="+mn-ea"/>
                <a:cs typeface="+mn-cs"/>
              </a:rPr>
              <a:t>Dit geldt wanneer u de ondergeschikte aanbeveling volgt of afwijkt van de regionale aanbeveling.</a:t>
            </a:r>
          </a:p>
        </p:txBody>
      </p:sp>
      <p:sp>
        <p:nvSpPr>
          <p:cNvPr id="5" name="Rounded Rectangle 4"/>
          <p:cNvSpPr/>
          <p:nvPr/>
        </p:nvSpPr>
        <p:spPr>
          <a:xfrm>
            <a:off x="621792" y="2267712"/>
            <a:ext cx="10972800" cy="54864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850392" y="232257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850392" y="2404872"/>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1</a:t>
            </a:r>
          </a:p>
        </p:txBody>
      </p:sp>
      <p:sp>
        <p:nvSpPr>
          <p:cNvPr id="8" name="TextBox 7"/>
          <p:cNvSpPr txBox="1"/>
          <p:nvPr/>
        </p:nvSpPr>
        <p:spPr>
          <a:xfrm>
            <a:off x="1490472" y="2414016"/>
            <a:ext cx="1618135"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Sluit een akkoord</a:t>
            </a:r>
          </a:p>
        </p:txBody>
      </p:sp>
      <p:sp>
        <p:nvSpPr>
          <p:cNvPr id="9" name="TextBox 8"/>
          <p:cNvSpPr txBox="1"/>
          <p:nvPr/>
        </p:nvSpPr>
        <p:spPr>
          <a:xfrm>
            <a:off x="4087368" y="2414016"/>
            <a:ext cx="6116931"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Met de syndicale afvaardiging; zonder afvaardiging: met alle werknemers.</a:t>
            </a:r>
          </a:p>
        </p:txBody>
      </p:sp>
      <p:sp>
        <p:nvSpPr>
          <p:cNvPr id="10" name="Rounded Rectangle 9"/>
          <p:cNvSpPr/>
          <p:nvPr/>
        </p:nvSpPr>
        <p:spPr>
          <a:xfrm>
            <a:off x="621792" y="2990088"/>
            <a:ext cx="10972800" cy="54864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850392" y="3044952"/>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850392" y="3127248"/>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2</a:t>
            </a:r>
          </a:p>
        </p:txBody>
      </p:sp>
      <p:sp>
        <p:nvSpPr>
          <p:cNvPr id="13" name="TextBox 12"/>
          <p:cNvSpPr txBox="1"/>
          <p:nvPr/>
        </p:nvSpPr>
        <p:spPr>
          <a:xfrm>
            <a:off x="1490472" y="3136392"/>
            <a:ext cx="1497205"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Leg de data vast</a:t>
            </a:r>
          </a:p>
        </p:txBody>
      </p:sp>
      <p:sp>
        <p:nvSpPr>
          <p:cNvPr id="14" name="TextBox 13"/>
          <p:cNvSpPr txBox="1"/>
          <p:nvPr/>
        </p:nvSpPr>
        <p:spPr>
          <a:xfrm>
            <a:off x="4087368" y="3136392"/>
            <a:ext cx="6194260"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Neem de gekozen data van collectieve sluiting op in het arbeidsreglement.</a:t>
            </a:r>
          </a:p>
        </p:txBody>
      </p:sp>
      <p:sp>
        <p:nvSpPr>
          <p:cNvPr id="15" name="Rounded Rectangle 14"/>
          <p:cNvSpPr/>
          <p:nvPr/>
        </p:nvSpPr>
        <p:spPr>
          <a:xfrm>
            <a:off x="621792" y="3712464"/>
            <a:ext cx="10972800" cy="54864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50392" y="3767328"/>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50392" y="3849624"/>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3</a:t>
            </a:r>
          </a:p>
        </p:txBody>
      </p:sp>
      <p:sp>
        <p:nvSpPr>
          <p:cNvPr id="18" name="TextBox 17"/>
          <p:cNvSpPr txBox="1"/>
          <p:nvPr/>
        </p:nvSpPr>
        <p:spPr>
          <a:xfrm>
            <a:off x="1490472" y="3858768"/>
            <a:ext cx="1234312" cy="25391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410" b="1" i="0" u="none" strike="noStrike" kern="1200" cap="none" spc="0" normalizeH="0" baseline="0" noProof="0" dirty="0">
                <a:ln>
                  <a:noFill/>
                </a:ln>
                <a:solidFill>
                  <a:srgbClr val="161F27"/>
                </a:solidFill>
                <a:effectLst/>
                <a:uLnTx/>
                <a:uFillTx/>
                <a:latin typeface="Aptos"/>
                <a:ea typeface="+mn-ea"/>
                <a:cs typeface="+mn-cs"/>
              </a:rPr>
              <a:t>Verwittig TSW</a:t>
            </a:r>
          </a:p>
        </p:txBody>
      </p:sp>
      <p:sp>
        <p:nvSpPr>
          <p:cNvPr id="19" name="TextBox 18"/>
          <p:cNvSpPr txBox="1"/>
          <p:nvPr/>
        </p:nvSpPr>
        <p:spPr>
          <a:xfrm>
            <a:off x="4087368" y="3858768"/>
            <a:ext cx="7230697"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Doe dit digitaal door het arbeidsreglement te uploaden via arbeidsreglement.belgie.be.</a:t>
            </a:r>
          </a:p>
        </p:txBody>
      </p:sp>
      <p:sp>
        <p:nvSpPr>
          <p:cNvPr id="20" name="Rounded Rectangle 19"/>
          <p:cNvSpPr/>
          <p:nvPr/>
        </p:nvSpPr>
        <p:spPr>
          <a:xfrm>
            <a:off x="621792" y="4434840"/>
            <a:ext cx="10972800" cy="54864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Rounded Rectangle 20"/>
          <p:cNvSpPr/>
          <p:nvPr/>
        </p:nvSpPr>
        <p:spPr>
          <a:xfrm>
            <a:off x="850392" y="4489703"/>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TextBox 21"/>
          <p:cNvSpPr txBox="1"/>
          <p:nvPr/>
        </p:nvSpPr>
        <p:spPr>
          <a:xfrm>
            <a:off x="850392" y="4571999"/>
            <a:ext cx="438912" cy="210312"/>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FFFFFF"/>
                </a:solidFill>
                <a:effectLst/>
                <a:uLnTx/>
                <a:uFillTx/>
                <a:latin typeface="Aptos"/>
                <a:ea typeface="+mn-ea"/>
                <a:cs typeface="+mn-cs"/>
              </a:rPr>
              <a:t>4</a:t>
            </a:r>
          </a:p>
        </p:txBody>
      </p:sp>
      <p:sp>
        <p:nvSpPr>
          <p:cNvPr id="23" name="TextBox 22"/>
          <p:cNvSpPr txBox="1"/>
          <p:nvPr/>
        </p:nvSpPr>
        <p:spPr>
          <a:xfrm>
            <a:off x="1490472" y="4581144"/>
            <a:ext cx="2096921"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Informeer werknemers</a:t>
            </a:r>
          </a:p>
        </p:txBody>
      </p:sp>
      <p:sp>
        <p:nvSpPr>
          <p:cNvPr id="24" name="TextBox 23"/>
          <p:cNvSpPr txBox="1"/>
          <p:nvPr/>
        </p:nvSpPr>
        <p:spPr>
          <a:xfrm>
            <a:off x="4087368" y="4581144"/>
            <a:ext cx="6127640"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De werknemers moeten de data van de collectieve vakantie tijdig kennen.</a:t>
            </a:r>
          </a:p>
        </p:txBody>
      </p:sp>
      <p:sp>
        <p:nvSpPr>
          <p:cNvPr id="25" name="Rounded Rectangle 24"/>
          <p:cNvSpPr/>
          <p:nvPr/>
        </p:nvSpPr>
        <p:spPr>
          <a:xfrm>
            <a:off x="685800" y="5577840"/>
            <a:ext cx="10808208" cy="1039090"/>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TextBox 25"/>
          <p:cNvSpPr txBox="1"/>
          <p:nvPr/>
        </p:nvSpPr>
        <p:spPr>
          <a:xfrm>
            <a:off x="621926" y="5577840"/>
            <a:ext cx="10917669" cy="683264"/>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300" b="1" i="0" u="none" strike="noStrike" kern="1200" cap="none" spc="0" normalizeH="0" baseline="0" noProof="0" dirty="0">
              <a:ln>
                <a:noFill/>
              </a:ln>
              <a:solidFill>
                <a:srgbClr val="086E70"/>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nl-BE" sz="1300" b="1" noProof="0" dirty="0">
              <a:solidFill>
                <a:srgbClr val="086E70"/>
              </a:solidFill>
              <a:latin typeface="Apto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effectLst/>
                <a:uLnTx/>
                <a:uFillTx/>
                <a:latin typeface="Aptos"/>
                <a:ea typeface="+mn-ea"/>
                <a:cs typeface="+mn-cs"/>
              </a:rPr>
              <a:t>Een afwijkende regeling wordt pas veilig wanneer het ondernemingsakkoord + de formaliteiten correct zijn geregeld.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1201400" cy="41148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Feestdagen en inhaalrust: vergeet de formaliteiten niet</a:t>
            </a:r>
          </a:p>
        </p:txBody>
      </p:sp>
      <p:sp>
        <p:nvSpPr>
          <p:cNvPr id="5" name="Rounded Rectangle 4"/>
          <p:cNvSpPr/>
          <p:nvPr/>
        </p:nvSpPr>
        <p:spPr>
          <a:xfrm>
            <a:off x="594360" y="2432304"/>
            <a:ext cx="5257800" cy="210312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5"/>
          <p:cNvSpPr txBox="1"/>
          <p:nvPr/>
        </p:nvSpPr>
        <p:spPr>
          <a:xfrm>
            <a:off x="896112" y="2761488"/>
            <a:ext cx="1348318"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086E70"/>
                </a:solidFill>
                <a:effectLst/>
                <a:uLnTx/>
                <a:uFillTx/>
                <a:latin typeface="Aptos"/>
                <a:ea typeface="+mn-ea"/>
                <a:cs typeface="+mn-cs"/>
              </a:rPr>
              <a:t>FEESTDAGEN</a:t>
            </a:r>
          </a:p>
        </p:txBody>
      </p:sp>
      <p:sp>
        <p:nvSpPr>
          <p:cNvPr id="7" name="TextBox 6"/>
          <p:cNvSpPr txBox="1"/>
          <p:nvPr/>
        </p:nvSpPr>
        <p:spPr>
          <a:xfrm>
            <a:off x="896112" y="3182112"/>
            <a:ext cx="3566160" cy="27432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900" b="1" i="0" u="none" strike="noStrike" kern="1200" cap="none" spc="0" normalizeH="0" baseline="0" noProof="0" dirty="0">
                <a:ln>
                  <a:noFill/>
                </a:ln>
                <a:solidFill>
                  <a:srgbClr val="161F27"/>
                </a:solidFill>
                <a:effectLst/>
                <a:uLnTx/>
                <a:uFillTx/>
                <a:latin typeface="Aptos"/>
                <a:ea typeface="+mn-ea"/>
                <a:cs typeface="+mn-cs"/>
              </a:rPr>
              <a:t>Vervangingsfeestdagen</a:t>
            </a:r>
          </a:p>
        </p:txBody>
      </p:sp>
      <p:sp>
        <p:nvSpPr>
          <p:cNvPr id="8" name="TextBox 7"/>
          <p:cNvSpPr txBox="1"/>
          <p:nvPr/>
        </p:nvSpPr>
        <p:spPr>
          <a:xfrm>
            <a:off x="896112" y="3730752"/>
            <a:ext cx="4472635" cy="72943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Vermeld de vervangingsdagen in een ondertekend 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gedagtekend bericht. Voeg een kopie toe aan het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arbeidsreglement.</a:t>
            </a:r>
          </a:p>
        </p:txBody>
      </p:sp>
      <p:sp>
        <p:nvSpPr>
          <p:cNvPr id="9" name="Rounded Rectangle 8"/>
          <p:cNvSpPr/>
          <p:nvPr/>
        </p:nvSpPr>
        <p:spPr>
          <a:xfrm>
            <a:off x="6327648" y="2432304"/>
            <a:ext cx="5257800" cy="2103120"/>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extBox 9"/>
          <p:cNvSpPr txBox="1"/>
          <p:nvPr/>
        </p:nvSpPr>
        <p:spPr>
          <a:xfrm>
            <a:off x="6629400" y="2761488"/>
            <a:ext cx="1316451" cy="28315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086E70"/>
                </a:solidFill>
                <a:effectLst/>
                <a:uLnTx/>
                <a:uFillTx/>
                <a:latin typeface="Aptos"/>
                <a:ea typeface="+mn-ea"/>
                <a:cs typeface="+mn-cs"/>
              </a:rPr>
              <a:t>INHAALRUST</a:t>
            </a:r>
          </a:p>
        </p:txBody>
      </p:sp>
      <p:sp>
        <p:nvSpPr>
          <p:cNvPr id="11" name="TextBox 10"/>
          <p:cNvSpPr txBox="1"/>
          <p:nvPr/>
        </p:nvSpPr>
        <p:spPr>
          <a:xfrm>
            <a:off x="6629400" y="3182112"/>
            <a:ext cx="3566160" cy="27432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900" b="1" i="0" u="none" strike="noStrike" kern="1200" cap="none" spc="0" normalizeH="0" baseline="0" noProof="0" dirty="0">
                <a:ln>
                  <a:noFill/>
                </a:ln>
                <a:solidFill>
                  <a:srgbClr val="161F27"/>
                </a:solidFill>
                <a:effectLst/>
                <a:uLnTx/>
                <a:uFillTx/>
                <a:latin typeface="Aptos"/>
                <a:ea typeface="+mn-ea"/>
                <a:cs typeface="+mn-cs"/>
              </a:rPr>
              <a:t>12 rustdagen PC 124</a:t>
            </a:r>
          </a:p>
        </p:txBody>
      </p:sp>
      <p:sp>
        <p:nvSpPr>
          <p:cNvPr id="12" name="TextBox 11"/>
          <p:cNvSpPr txBox="1"/>
          <p:nvPr/>
        </p:nvSpPr>
        <p:spPr>
          <a:xfrm>
            <a:off x="6629400" y="3730752"/>
            <a:ext cx="4040978" cy="72943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Neem de vastgelegde data eveneens op in het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arbeidsreglement. Voor PC 149.01 gelden eigen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ondernemingsmogelijkheden.</a:t>
            </a:r>
          </a:p>
        </p:txBody>
      </p:sp>
      <p:sp>
        <p:nvSpPr>
          <p:cNvPr id="13" name="Rounded Rectangle 12"/>
          <p:cNvSpPr/>
          <p:nvPr/>
        </p:nvSpPr>
        <p:spPr>
          <a:xfrm>
            <a:off x="685800" y="5120640"/>
            <a:ext cx="10808208" cy="1298448"/>
          </a:xfrm>
          <a:prstGeom prst="roundRect">
            <a:avLst/>
          </a:prstGeom>
          <a:solidFill>
            <a:srgbClr val="DCEEEF"/>
          </a:solidFill>
          <a:ln>
            <a:solidFill>
              <a:srgbClr val="DCEEE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TextBox 13"/>
          <p:cNvSpPr txBox="1"/>
          <p:nvPr/>
        </p:nvSpPr>
        <p:spPr>
          <a:xfrm>
            <a:off x="1129822" y="5349240"/>
            <a:ext cx="9901878" cy="590931"/>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Voor 2027: hang het bericht over de vervangingsfeestdagen uiterlijk voor 15 december 2026 uit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b="1" i="0" u="none" strike="noStrike" kern="1200" cap="none" spc="0" normalizeH="0" baseline="0" noProof="0" dirty="0">
                <a:ln>
                  <a:noFill/>
                </a:ln>
                <a:effectLst/>
                <a:uLnTx/>
                <a:uFillTx/>
                <a:latin typeface="Aptos"/>
                <a:ea typeface="+mn-ea"/>
                <a:cs typeface="+mn-cs"/>
              </a:rPr>
              <a:t>en voeg het bij het arbeidsreglement.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325880"/>
          </a:xfrm>
          <a:prstGeom prst="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384048" y="438912"/>
            <a:ext cx="1666354" cy="467820"/>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dirty="0">
                <a:ln>
                  <a:noFill/>
                </a:ln>
                <a:solidFill>
                  <a:srgbClr val="FFFFFF"/>
                </a:solidFill>
                <a:effectLst/>
                <a:uLnTx/>
                <a:uFillTx/>
                <a:latin typeface="Aptos"/>
                <a:ea typeface="+mn-ea"/>
                <a:cs typeface="+mn-cs"/>
              </a:rPr>
              <a:t>Checklist</a:t>
            </a:r>
          </a:p>
        </p:txBody>
      </p:sp>
      <p:sp>
        <p:nvSpPr>
          <p:cNvPr id="4" name="TextBox 3"/>
          <p:cNvSpPr txBox="1"/>
          <p:nvPr/>
        </p:nvSpPr>
        <p:spPr>
          <a:xfrm>
            <a:off x="384048" y="1682496"/>
            <a:ext cx="10972800" cy="329184"/>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900" b="1" i="0" u="none" strike="noStrike" kern="1200" cap="none" spc="0" normalizeH="0" baseline="0" noProof="0" dirty="0">
                <a:ln>
                  <a:noFill/>
                </a:ln>
                <a:solidFill>
                  <a:srgbClr val="161F27"/>
                </a:solidFill>
                <a:effectLst/>
                <a:uLnTx/>
                <a:uFillTx/>
                <a:latin typeface="Aptos"/>
                <a:ea typeface="+mn-ea"/>
                <a:cs typeface="+mn-cs"/>
              </a:rPr>
              <a:t>Beslis nu, formaliseer tijdig en communiceer helder.</a:t>
            </a:r>
          </a:p>
        </p:txBody>
      </p:sp>
      <p:sp>
        <p:nvSpPr>
          <p:cNvPr id="5" name="Rounded Rectangle 4"/>
          <p:cNvSpPr/>
          <p:nvPr/>
        </p:nvSpPr>
        <p:spPr>
          <a:xfrm>
            <a:off x="621792" y="2258568"/>
            <a:ext cx="10972800" cy="512064"/>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ounded Rectangle 5"/>
          <p:cNvSpPr/>
          <p:nvPr/>
        </p:nvSpPr>
        <p:spPr>
          <a:xfrm>
            <a:off x="859536" y="2295144"/>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859536" y="2372868"/>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8" name="TextBox 7"/>
          <p:cNvSpPr txBox="1"/>
          <p:nvPr/>
        </p:nvSpPr>
        <p:spPr>
          <a:xfrm>
            <a:off x="1490472" y="2386584"/>
            <a:ext cx="2253181"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Kies uw vakantieregeling</a:t>
            </a:r>
          </a:p>
        </p:txBody>
      </p:sp>
      <p:sp>
        <p:nvSpPr>
          <p:cNvPr id="9" name="TextBox 8"/>
          <p:cNvSpPr txBox="1"/>
          <p:nvPr/>
        </p:nvSpPr>
        <p:spPr>
          <a:xfrm>
            <a:off x="4297680" y="2386584"/>
            <a:ext cx="6067367"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Hoofdaanbeveling, ondergeschikte aanbeveling of bedrijfseigen regeling.</a:t>
            </a:r>
          </a:p>
        </p:txBody>
      </p:sp>
      <p:sp>
        <p:nvSpPr>
          <p:cNvPr id="10" name="Rounded Rectangle 9"/>
          <p:cNvSpPr/>
          <p:nvPr/>
        </p:nvSpPr>
        <p:spPr>
          <a:xfrm>
            <a:off x="621792" y="2916936"/>
            <a:ext cx="10972800" cy="512064"/>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859536" y="2953512"/>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p:cNvSpPr txBox="1"/>
          <p:nvPr/>
        </p:nvSpPr>
        <p:spPr>
          <a:xfrm>
            <a:off x="859536" y="3031236"/>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13" name="TextBox 12"/>
          <p:cNvSpPr txBox="1"/>
          <p:nvPr/>
        </p:nvSpPr>
        <p:spPr>
          <a:xfrm>
            <a:off x="1490472" y="3044952"/>
            <a:ext cx="2310761"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Controleer overlegniveau</a:t>
            </a:r>
          </a:p>
        </p:txBody>
      </p:sp>
      <p:sp>
        <p:nvSpPr>
          <p:cNvPr id="14" name="TextBox 13"/>
          <p:cNvSpPr txBox="1"/>
          <p:nvPr/>
        </p:nvSpPr>
        <p:spPr>
          <a:xfrm>
            <a:off x="4297680" y="3044952"/>
            <a:ext cx="7045583"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Syndicale afvaardiging aanwezig? Zo niet: akkoord met alle werknemers bij afwijking.</a:t>
            </a:r>
          </a:p>
        </p:txBody>
      </p:sp>
      <p:sp>
        <p:nvSpPr>
          <p:cNvPr id="15" name="Rounded Rectangle 14"/>
          <p:cNvSpPr/>
          <p:nvPr/>
        </p:nvSpPr>
        <p:spPr>
          <a:xfrm>
            <a:off x="621792" y="3575304"/>
            <a:ext cx="10972800" cy="512064"/>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ounded Rectangle 15"/>
          <p:cNvSpPr/>
          <p:nvPr/>
        </p:nvSpPr>
        <p:spPr>
          <a:xfrm>
            <a:off x="859536" y="3611880"/>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extBox 16"/>
          <p:cNvSpPr txBox="1"/>
          <p:nvPr/>
        </p:nvSpPr>
        <p:spPr>
          <a:xfrm>
            <a:off x="859536" y="3689604"/>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18" name="TextBox 17"/>
          <p:cNvSpPr txBox="1"/>
          <p:nvPr/>
        </p:nvSpPr>
        <p:spPr>
          <a:xfrm>
            <a:off x="1490472" y="3703320"/>
            <a:ext cx="2701060"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Actualiseer arbeidsreglement</a:t>
            </a:r>
          </a:p>
        </p:txBody>
      </p:sp>
      <p:sp>
        <p:nvSpPr>
          <p:cNvPr id="19" name="TextBox 18"/>
          <p:cNvSpPr txBox="1"/>
          <p:nvPr/>
        </p:nvSpPr>
        <p:spPr>
          <a:xfrm>
            <a:off x="4297680" y="3703320"/>
            <a:ext cx="5948552"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Vakantie, vervangingsfeestdagen en inhaalrustdagen correct opnemen.</a:t>
            </a:r>
          </a:p>
        </p:txBody>
      </p:sp>
      <p:sp>
        <p:nvSpPr>
          <p:cNvPr id="20" name="Rounded Rectangle 19"/>
          <p:cNvSpPr/>
          <p:nvPr/>
        </p:nvSpPr>
        <p:spPr>
          <a:xfrm>
            <a:off x="621792" y="4233672"/>
            <a:ext cx="10972800" cy="512064"/>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Rounded Rectangle 20"/>
          <p:cNvSpPr/>
          <p:nvPr/>
        </p:nvSpPr>
        <p:spPr>
          <a:xfrm>
            <a:off x="859536" y="4270248"/>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TextBox 21"/>
          <p:cNvSpPr txBox="1"/>
          <p:nvPr/>
        </p:nvSpPr>
        <p:spPr>
          <a:xfrm>
            <a:off x="859536" y="4347972"/>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23" name="TextBox 22"/>
          <p:cNvSpPr txBox="1"/>
          <p:nvPr/>
        </p:nvSpPr>
        <p:spPr>
          <a:xfrm>
            <a:off x="1490472" y="4361688"/>
            <a:ext cx="1720151"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Upload waar nodig</a:t>
            </a:r>
          </a:p>
        </p:txBody>
      </p:sp>
      <p:sp>
        <p:nvSpPr>
          <p:cNvPr id="24" name="TextBox 23"/>
          <p:cNvSpPr txBox="1"/>
          <p:nvPr/>
        </p:nvSpPr>
        <p:spPr>
          <a:xfrm>
            <a:off x="4297680" y="4361688"/>
            <a:ext cx="7155870"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Via arbeidsreglement.belgie.be en, bij afwijking, melding aan Toezicht Sociale Wetten.</a:t>
            </a:r>
          </a:p>
        </p:txBody>
      </p:sp>
      <p:sp>
        <p:nvSpPr>
          <p:cNvPr id="25" name="Rounded Rectangle 24"/>
          <p:cNvSpPr/>
          <p:nvPr/>
        </p:nvSpPr>
        <p:spPr>
          <a:xfrm>
            <a:off x="621792" y="4892040"/>
            <a:ext cx="10972800" cy="512064"/>
          </a:xfrm>
          <a:prstGeom prst="roundRect">
            <a:avLst/>
          </a:prstGeom>
          <a:solidFill>
            <a:srgbClr val="EAF5F5"/>
          </a:solidFill>
          <a:ln>
            <a:solidFill>
              <a:srgbClr val="C2D6D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Rounded Rectangle 25"/>
          <p:cNvSpPr/>
          <p:nvPr/>
        </p:nvSpPr>
        <p:spPr>
          <a:xfrm>
            <a:off x="859536" y="4928616"/>
            <a:ext cx="438912" cy="438912"/>
          </a:xfrm>
          <a:prstGeom prst="roundRect">
            <a:avLst/>
          </a:prstGeom>
          <a:solidFill>
            <a:srgbClr val="086E70"/>
          </a:solidFill>
          <a:ln>
            <a:solidFill>
              <a:srgbClr val="086E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TextBox 26"/>
          <p:cNvSpPr txBox="1"/>
          <p:nvPr/>
        </p:nvSpPr>
        <p:spPr>
          <a:xfrm>
            <a:off x="859536" y="5006340"/>
            <a:ext cx="438912" cy="219456"/>
          </a:xfrm>
          <a:prstGeom prst="rect">
            <a:avLst/>
          </a:prstGeom>
          <a:noFill/>
        </p:spPr>
        <p:txBody>
          <a:bodyPr wrap="none" lIns="54864" tIns="18288" rIns="45720" b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FFFFFF"/>
                </a:solidFill>
                <a:effectLst/>
                <a:uLnTx/>
                <a:uFillTx/>
                <a:latin typeface="Aptos"/>
                <a:ea typeface="+mn-ea"/>
                <a:cs typeface="+mn-cs"/>
              </a:rPr>
              <a:t>✓</a:t>
            </a:r>
          </a:p>
        </p:txBody>
      </p:sp>
      <p:sp>
        <p:nvSpPr>
          <p:cNvPr id="28" name="TextBox 27"/>
          <p:cNvSpPr txBox="1"/>
          <p:nvPr/>
        </p:nvSpPr>
        <p:spPr>
          <a:xfrm>
            <a:off x="1490472" y="5020055"/>
            <a:ext cx="2424895"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1" i="0" u="none" strike="noStrike" kern="1200" cap="none" spc="0" normalizeH="0" baseline="0" noProof="0" dirty="0">
                <a:ln>
                  <a:noFill/>
                </a:ln>
                <a:solidFill>
                  <a:srgbClr val="161F27"/>
                </a:solidFill>
                <a:effectLst/>
                <a:uLnTx/>
                <a:uFillTx/>
                <a:latin typeface="Aptos"/>
                <a:ea typeface="+mn-ea"/>
                <a:cs typeface="+mn-cs"/>
              </a:rPr>
              <a:t>Communiceer de kalender</a:t>
            </a:r>
          </a:p>
        </p:txBody>
      </p:sp>
      <p:sp>
        <p:nvSpPr>
          <p:cNvPr id="29" name="TextBox 28"/>
          <p:cNvSpPr txBox="1"/>
          <p:nvPr/>
        </p:nvSpPr>
        <p:spPr>
          <a:xfrm>
            <a:off x="4297680" y="5020055"/>
            <a:ext cx="5630196" cy="267766"/>
          </a:xfrm>
          <a:prstGeom prst="rect">
            <a:avLst/>
          </a:prstGeom>
          <a:noFill/>
        </p:spPr>
        <p:txBody>
          <a:bodyPr wrap="none" lIns="54864" tIns="18288" rIns="45720" b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BE" sz="1500" b="0" i="0" u="none" strike="noStrike" kern="1200" cap="none" spc="0" normalizeH="0" baseline="0" noProof="0" dirty="0">
                <a:ln>
                  <a:noFill/>
                </a:ln>
                <a:effectLst/>
                <a:uLnTx/>
                <a:uFillTx/>
                <a:latin typeface="Aptos"/>
                <a:ea typeface="+mn-ea"/>
                <a:cs typeface="+mn-cs"/>
              </a:rPr>
              <a:t>Informeer werknemers tijdig over sluiting, feestdagen en rustdagen.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a:extLst>
            <a:ext uri="{FF2B5EF4-FFF2-40B4-BE49-F238E27FC236}">
              <a16:creationId xmlns:a16="http://schemas.microsoft.com/office/drawing/2014/main" id="{19081931-0F76-94A6-144B-C5226BCA8462}"/>
            </a:ext>
          </a:extLst>
        </p:cNvPr>
        <p:cNvGrpSpPr/>
        <p:nvPr/>
      </p:nvGrpSpPr>
      <p:grpSpPr>
        <a:xfrm>
          <a:off x="0" y="0"/>
          <a:ext cx="0" cy="0"/>
          <a:chOff x="0" y="0"/>
          <a:chExt cx="0" cy="0"/>
        </a:xfrm>
      </p:grpSpPr>
      <p:grpSp>
        <p:nvGrpSpPr>
          <p:cNvPr id="7" name="Groep 6">
            <a:extLst>
              <a:ext uri="{FF2B5EF4-FFF2-40B4-BE49-F238E27FC236}">
                <a16:creationId xmlns:a16="http://schemas.microsoft.com/office/drawing/2014/main" id="{F4A2DA4E-508B-EFCA-7E92-A2575D40FBC1}"/>
              </a:ext>
            </a:extLst>
          </p:cNvPr>
          <p:cNvGrpSpPr>
            <a:grpSpLocks noChangeAspect="1"/>
          </p:cNvGrpSpPr>
          <p:nvPr/>
        </p:nvGrpSpPr>
        <p:grpSpPr>
          <a:xfrm>
            <a:off x="4412808" y="219919"/>
            <a:ext cx="3179384" cy="1404000"/>
            <a:chOff x="1218168" y="335665"/>
            <a:chExt cx="7798512" cy="3370245"/>
          </a:xfrm>
        </p:grpSpPr>
        <p:pic>
          <p:nvPicPr>
            <p:cNvPr id="8" name="Afbeelding 7">
              <a:extLst>
                <a:ext uri="{FF2B5EF4-FFF2-40B4-BE49-F238E27FC236}">
                  <a16:creationId xmlns:a16="http://schemas.microsoft.com/office/drawing/2014/main" id="{DA58A670-B2EC-6C8D-004C-4D3FFA9674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8168" y="335665"/>
              <a:ext cx="5242428" cy="3370245"/>
            </a:xfrm>
            <a:prstGeom prst="rect">
              <a:avLst/>
            </a:prstGeom>
          </p:spPr>
        </p:pic>
        <p:pic>
          <p:nvPicPr>
            <p:cNvPr id="9" name="Afbeelding 8">
              <a:extLst>
                <a:ext uri="{FF2B5EF4-FFF2-40B4-BE49-F238E27FC236}">
                  <a16:creationId xmlns:a16="http://schemas.microsoft.com/office/drawing/2014/main" id="{916127B7-57C7-9862-01C7-AC16DFB45E62}"/>
                </a:ext>
              </a:extLst>
            </p:cNvPr>
            <p:cNvPicPr>
              <a:picLocks noChangeAspect="1"/>
            </p:cNvPicPr>
            <p:nvPr/>
          </p:nvPicPr>
          <p:blipFill>
            <a:blip r:embed="rId4">
              <a:extLst>
                <a:ext uri="{28A0092B-C50C-407E-A947-70E740481C1C}">
                  <a14:useLocalDpi xmlns:a14="http://schemas.microsoft.com/office/drawing/2010/main" val="0"/>
                </a:ext>
              </a:extLst>
            </a:blip>
            <a:srcRect l="16090" t="15554" r="15840" b="15091"/>
            <a:stretch>
              <a:fillRect/>
            </a:stretch>
          </p:blipFill>
          <p:spPr>
            <a:xfrm>
              <a:off x="7176304" y="1180618"/>
              <a:ext cx="1840376" cy="1875098"/>
            </a:xfrm>
            <a:prstGeom prst="rect">
              <a:avLst/>
            </a:prstGeom>
          </p:spPr>
        </p:pic>
      </p:grpSp>
      <p:grpSp>
        <p:nvGrpSpPr>
          <p:cNvPr id="3" name="Groep 2">
            <a:extLst>
              <a:ext uri="{FF2B5EF4-FFF2-40B4-BE49-F238E27FC236}">
                <a16:creationId xmlns:a16="http://schemas.microsoft.com/office/drawing/2014/main" id="{A0005F96-C6A6-767A-FCF5-5E231C45C4F3}"/>
              </a:ext>
            </a:extLst>
          </p:cNvPr>
          <p:cNvGrpSpPr/>
          <p:nvPr/>
        </p:nvGrpSpPr>
        <p:grpSpPr>
          <a:xfrm>
            <a:off x="1008884" y="2992368"/>
            <a:ext cx="10174228" cy="1083842"/>
            <a:chOff x="1287970" y="3244255"/>
            <a:chExt cx="10174228" cy="1083842"/>
          </a:xfrm>
        </p:grpSpPr>
        <p:grpSp>
          <p:nvGrpSpPr>
            <p:cNvPr id="5" name="Groep 4">
              <a:extLst>
                <a:ext uri="{FF2B5EF4-FFF2-40B4-BE49-F238E27FC236}">
                  <a16:creationId xmlns:a16="http://schemas.microsoft.com/office/drawing/2014/main" id="{CD52139A-5DEC-D6C0-7EE0-5FDB17FDB001}"/>
                </a:ext>
              </a:extLst>
            </p:cNvPr>
            <p:cNvGrpSpPr/>
            <p:nvPr/>
          </p:nvGrpSpPr>
          <p:grpSpPr>
            <a:xfrm>
              <a:off x="1287970" y="3251739"/>
              <a:ext cx="4462410" cy="1021943"/>
              <a:chOff x="4765321" y="1617801"/>
              <a:chExt cx="4120667" cy="1021943"/>
            </a:xfrm>
          </p:grpSpPr>
          <p:grpSp>
            <p:nvGrpSpPr>
              <p:cNvPr id="19" name="Groep 18">
                <a:extLst>
                  <a:ext uri="{FF2B5EF4-FFF2-40B4-BE49-F238E27FC236}">
                    <a16:creationId xmlns:a16="http://schemas.microsoft.com/office/drawing/2014/main" id="{DD958E5C-04A9-3B2E-8AF9-2BC786BCE95B}"/>
                  </a:ext>
                </a:extLst>
              </p:cNvPr>
              <p:cNvGrpSpPr/>
              <p:nvPr/>
            </p:nvGrpSpPr>
            <p:grpSpPr>
              <a:xfrm>
                <a:off x="4765325" y="1617801"/>
                <a:ext cx="4120663" cy="1021943"/>
                <a:chOff x="5718390" y="1941361"/>
                <a:chExt cx="4944796" cy="1226332"/>
              </a:xfrm>
            </p:grpSpPr>
            <p:sp>
              <p:nvSpPr>
                <p:cNvPr id="21" name="Text 1">
                  <a:extLst>
                    <a:ext uri="{FF2B5EF4-FFF2-40B4-BE49-F238E27FC236}">
                      <a16:creationId xmlns:a16="http://schemas.microsoft.com/office/drawing/2014/main" id="{E04E6CD4-CBD5-12B4-209B-309CE6F5FB20}"/>
                    </a:ext>
                  </a:extLst>
                </p:cNvPr>
                <p:cNvSpPr/>
                <p:nvPr/>
              </p:nvSpPr>
              <p:spPr>
                <a:xfrm>
                  <a:off x="5718390" y="1941361"/>
                  <a:ext cx="2835235" cy="354330"/>
                </a:xfrm>
                <a:prstGeom prst="rect">
                  <a:avLst/>
                </a:prstGeom>
                <a:noFill/>
                <a:ln/>
              </p:spPr>
              <p:txBody>
                <a:bodyPr wrap="none" lIns="0" tIns="0" rIns="0" bIns="0" rtlCol="0" anchor="t"/>
                <a:lstStyle/>
                <a:p>
                  <a:pPr>
                    <a:lnSpc>
                      <a:spcPts val="2292"/>
                    </a:lnSpc>
                  </a:pPr>
                  <a:r>
                    <a:rPr lang="nl-BE" sz="2200" b="1" dirty="0">
                      <a:solidFill>
                        <a:schemeClr val="bg1"/>
                      </a:solidFill>
                    </a:rPr>
                    <a:t>Mario Robberechts</a:t>
                  </a:r>
                  <a:endParaRPr lang="nl-BE" sz="2200" b="1" noProof="0" dirty="0">
                    <a:solidFill>
                      <a:schemeClr val="bg1"/>
                    </a:solidFill>
                  </a:endParaRPr>
                </a:p>
              </p:txBody>
            </p:sp>
            <p:sp>
              <p:nvSpPr>
                <p:cNvPr id="22" name="Text 4">
                  <a:extLst>
                    <a:ext uri="{FF2B5EF4-FFF2-40B4-BE49-F238E27FC236}">
                      <a16:creationId xmlns:a16="http://schemas.microsoft.com/office/drawing/2014/main" id="{90419852-BAC5-6EC2-96F5-86FFF7CC40FD}"/>
                    </a:ext>
                  </a:extLst>
                </p:cNvPr>
                <p:cNvSpPr/>
                <p:nvPr/>
              </p:nvSpPr>
              <p:spPr>
                <a:xfrm>
                  <a:off x="6209459" y="2839903"/>
                  <a:ext cx="4453727" cy="327790"/>
                </a:xfrm>
                <a:prstGeom prst="rect">
                  <a:avLst/>
                </a:prstGeom>
                <a:noFill/>
                <a:ln/>
              </p:spPr>
              <p:txBody>
                <a:bodyPr wrap="square" lIns="0" tIns="0" rIns="0" bIns="0" rtlCol="0" anchor="t"/>
                <a:lstStyle/>
                <a:p>
                  <a:pPr>
                    <a:lnSpc>
                      <a:spcPts val="2375"/>
                    </a:lnSpc>
                  </a:pPr>
                  <a:r>
                    <a:rPr lang="nl-BE" sz="2000" noProof="0" dirty="0">
                      <a:solidFill>
                        <a:schemeClr val="bg1"/>
                      </a:solidFill>
                      <a:ea typeface="DM Sans" pitchFamily="34" charset="-122"/>
                      <a:cs typeface="DM Sans" pitchFamily="34" charset="-120"/>
                    </a:rPr>
                    <a:t>mario.robberechts@orbiss.be</a:t>
                  </a:r>
                  <a:endParaRPr lang="nl-BE" sz="2000" noProof="0" dirty="0">
                    <a:solidFill>
                      <a:schemeClr val="bg1"/>
                    </a:solidFill>
                  </a:endParaRPr>
                </a:p>
              </p:txBody>
            </p:sp>
          </p:grpSp>
          <p:sp>
            <p:nvSpPr>
              <p:cNvPr id="20" name="Text 4">
                <a:extLst>
                  <a:ext uri="{FF2B5EF4-FFF2-40B4-BE49-F238E27FC236}">
                    <a16:creationId xmlns:a16="http://schemas.microsoft.com/office/drawing/2014/main" id="{8FF54CF5-DECF-E9D6-2917-E7216D72ECAE}"/>
                  </a:ext>
                </a:extLst>
              </p:cNvPr>
              <p:cNvSpPr/>
              <p:nvPr/>
            </p:nvSpPr>
            <p:spPr>
              <a:xfrm>
                <a:off x="4765321" y="1977113"/>
                <a:ext cx="3711439" cy="273158"/>
              </a:xfrm>
              <a:prstGeom prst="rect">
                <a:avLst/>
              </a:prstGeom>
              <a:noFill/>
              <a:ln/>
            </p:spPr>
            <p:txBody>
              <a:bodyPr wrap="square" lIns="0" tIns="0" rIns="0" bIns="0" rtlCol="0" anchor="t"/>
              <a:lstStyle/>
              <a:p>
                <a:pPr>
                  <a:lnSpc>
                    <a:spcPts val="2375"/>
                  </a:lnSpc>
                </a:pPr>
                <a:endParaRPr lang="nl-BE" sz="1458" noProof="0" dirty="0">
                  <a:solidFill>
                    <a:schemeClr val="bg1"/>
                  </a:solidFill>
                </a:endParaRPr>
              </a:p>
            </p:txBody>
          </p:sp>
        </p:grpSp>
        <p:grpSp>
          <p:nvGrpSpPr>
            <p:cNvPr id="6" name="Groep 5">
              <a:extLst>
                <a:ext uri="{FF2B5EF4-FFF2-40B4-BE49-F238E27FC236}">
                  <a16:creationId xmlns:a16="http://schemas.microsoft.com/office/drawing/2014/main" id="{CF0BF469-B204-F6D5-4272-E3B411FEBBFA}"/>
                </a:ext>
              </a:extLst>
            </p:cNvPr>
            <p:cNvGrpSpPr/>
            <p:nvPr/>
          </p:nvGrpSpPr>
          <p:grpSpPr>
            <a:xfrm>
              <a:off x="7033732" y="3244255"/>
              <a:ext cx="4120664" cy="748787"/>
              <a:chOff x="4765326" y="1617803"/>
              <a:chExt cx="4120664" cy="748787"/>
            </a:xfrm>
          </p:grpSpPr>
          <p:grpSp>
            <p:nvGrpSpPr>
              <p:cNvPr id="15" name="Groep 14">
                <a:extLst>
                  <a:ext uri="{FF2B5EF4-FFF2-40B4-BE49-F238E27FC236}">
                    <a16:creationId xmlns:a16="http://schemas.microsoft.com/office/drawing/2014/main" id="{81AAC1C8-87AA-4346-23E2-351791E885FD}"/>
                  </a:ext>
                </a:extLst>
              </p:cNvPr>
              <p:cNvGrpSpPr/>
              <p:nvPr/>
            </p:nvGrpSpPr>
            <p:grpSpPr>
              <a:xfrm>
                <a:off x="4765326" y="1617803"/>
                <a:ext cx="4120662" cy="748787"/>
                <a:chOff x="5718390" y="1941361"/>
                <a:chExt cx="4944794" cy="898544"/>
              </a:xfrm>
            </p:grpSpPr>
            <p:sp>
              <p:nvSpPr>
                <p:cNvPr id="17" name="Text 1">
                  <a:extLst>
                    <a:ext uri="{FF2B5EF4-FFF2-40B4-BE49-F238E27FC236}">
                      <a16:creationId xmlns:a16="http://schemas.microsoft.com/office/drawing/2014/main" id="{824965FF-A19F-215D-C517-B511DA7E5642}"/>
                    </a:ext>
                  </a:extLst>
                </p:cNvPr>
                <p:cNvSpPr/>
                <p:nvPr/>
              </p:nvSpPr>
              <p:spPr>
                <a:xfrm>
                  <a:off x="5718390" y="1941361"/>
                  <a:ext cx="2835235" cy="354330"/>
                </a:xfrm>
                <a:prstGeom prst="rect">
                  <a:avLst/>
                </a:prstGeom>
                <a:noFill/>
                <a:ln>
                  <a:noFill/>
                </a:ln>
              </p:spPr>
              <p:txBody>
                <a:bodyPr wrap="none" lIns="0" tIns="0" rIns="0" bIns="0" rtlCol="0" anchor="t"/>
                <a:lstStyle/>
                <a:p>
                  <a:pPr>
                    <a:lnSpc>
                      <a:spcPts val="2292"/>
                    </a:lnSpc>
                  </a:pPr>
                  <a:r>
                    <a:rPr lang="nl-BE" sz="2200" b="1" dirty="0">
                      <a:solidFill>
                        <a:schemeClr val="bg1"/>
                      </a:solidFill>
                    </a:rPr>
                    <a:t>Anne-Catherine Deignan</a:t>
                  </a:r>
                </a:p>
                <a:p>
                  <a:pPr>
                    <a:lnSpc>
                      <a:spcPts val="2292"/>
                    </a:lnSpc>
                  </a:pPr>
                  <a:endParaRPr lang="nl-BE" sz="2200" b="1" noProof="0" dirty="0">
                    <a:solidFill>
                      <a:schemeClr val="bg1"/>
                    </a:solidFill>
                  </a:endParaRPr>
                </a:p>
              </p:txBody>
            </p:sp>
            <p:sp>
              <p:nvSpPr>
                <p:cNvPr id="18" name="Text 4">
                  <a:extLst>
                    <a:ext uri="{FF2B5EF4-FFF2-40B4-BE49-F238E27FC236}">
                      <a16:creationId xmlns:a16="http://schemas.microsoft.com/office/drawing/2014/main" id="{DEE102AC-3FEB-1BB8-9FCE-72850C7DBA2A}"/>
                    </a:ext>
                  </a:extLst>
                </p:cNvPr>
                <p:cNvSpPr/>
                <p:nvPr/>
              </p:nvSpPr>
              <p:spPr>
                <a:xfrm flipV="1">
                  <a:off x="6209459" y="2381519"/>
                  <a:ext cx="4453727" cy="458385"/>
                </a:xfrm>
                <a:prstGeom prst="rect">
                  <a:avLst/>
                </a:prstGeom>
                <a:noFill/>
                <a:ln>
                  <a:noFill/>
                </a:ln>
              </p:spPr>
              <p:txBody>
                <a:bodyPr wrap="square" lIns="0" tIns="0" rIns="0" bIns="0" rtlCol="0" anchor="t"/>
                <a:lstStyle/>
                <a:p>
                  <a:pPr>
                    <a:lnSpc>
                      <a:spcPts val="2375"/>
                    </a:lnSpc>
                  </a:pPr>
                  <a:endParaRPr lang="nl-BE" sz="1400" noProof="0" dirty="0">
                    <a:solidFill>
                      <a:schemeClr val="bg1"/>
                    </a:solidFill>
                  </a:endParaRPr>
                </a:p>
              </p:txBody>
            </p:sp>
          </p:grpSp>
          <p:sp>
            <p:nvSpPr>
              <p:cNvPr id="16" name="Text 4">
                <a:extLst>
                  <a:ext uri="{FF2B5EF4-FFF2-40B4-BE49-F238E27FC236}">
                    <a16:creationId xmlns:a16="http://schemas.microsoft.com/office/drawing/2014/main" id="{D17CE6ED-31D7-5380-1633-A5EA15DA35DC}"/>
                  </a:ext>
                </a:extLst>
              </p:cNvPr>
              <p:cNvSpPr/>
              <p:nvPr/>
            </p:nvSpPr>
            <p:spPr>
              <a:xfrm>
                <a:off x="5174551" y="1977113"/>
                <a:ext cx="3711439" cy="273158"/>
              </a:xfrm>
              <a:prstGeom prst="rect">
                <a:avLst/>
              </a:prstGeom>
              <a:noFill/>
              <a:ln>
                <a:noFill/>
              </a:ln>
            </p:spPr>
            <p:txBody>
              <a:bodyPr wrap="square" lIns="0" tIns="0" rIns="0" bIns="0" rtlCol="0" anchor="t"/>
              <a:lstStyle/>
              <a:p>
                <a:pPr>
                  <a:lnSpc>
                    <a:spcPts val="2375"/>
                  </a:lnSpc>
                </a:pPr>
                <a:r>
                  <a:rPr lang="nl-BE" sz="2000" noProof="0" dirty="0">
                    <a:solidFill>
                      <a:schemeClr val="bg1"/>
                    </a:solidFill>
                  </a:rPr>
                  <a:t> </a:t>
                </a:r>
              </a:p>
            </p:txBody>
          </p:sp>
        </p:grpSp>
        <p:sp>
          <p:nvSpPr>
            <p:cNvPr id="10" name="Text 4">
              <a:extLst>
                <a:ext uri="{FF2B5EF4-FFF2-40B4-BE49-F238E27FC236}">
                  <a16:creationId xmlns:a16="http://schemas.microsoft.com/office/drawing/2014/main" id="{BCBA7610-2664-CAA9-D90F-7099848E52D4}"/>
                </a:ext>
              </a:extLst>
            </p:cNvPr>
            <p:cNvSpPr/>
            <p:nvPr/>
          </p:nvSpPr>
          <p:spPr>
            <a:xfrm>
              <a:off x="7442955" y="4000524"/>
              <a:ext cx="4019243" cy="273158"/>
            </a:xfrm>
            <a:prstGeom prst="rect">
              <a:avLst/>
            </a:prstGeom>
            <a:noFill/>
            <a:ln/>
          </p:spPr>
          <p:txBody>
            <a:bodyPr wrap="square" lIns="0" tIns="0" rIns="0" bIns="0" rtlCol="0" anchor="t"/>
            <a:lstStyle/>
            <a:p>
              <a:pPr>
                <a:lnSpc>
                  <a:spcPts val="2375"/>
                </a:lnSpc>
              </a:pPr>
              <a:r>
                <a:rPr lang="nl-BE" sz="2000" dirty="0">
                  <a:solidFill>
                    <a:schemeClr val="bg1"/>
                  </a:solidFill>
                  <a:ea typeface="DM Sans" pitchFamily="34" charset="-122"/>
                  <a:cs typeface="DM Sans" pitchFamily="34" charset="-120"/>
                </a:rPr>
                <a:t>annecatherine.deignan@embiss.be</a:t>
              </a:r>
              <a:endParaRPr lang="nl-BE" sz="2000" dirty="0">
                <a:solidFill>
                  <a:schemeClr val="bg1"/>
                </a:solidFill>
              </a:endParaRPr>
            </a:p>
          </p:txBody>
        </p:sp>
        <p:pic>
          <p:nvPicPr>
            <p:cNvPr id="11" name="Graphic 10" descr="Envelop met effen opvulling">
              <a:extLst>
                <a:ext uri="{FF2B5EF4-FFF2-40B4-BE49-F238E27FC236}">
                  <a16:creationId xmlns:a16="http://schemas.microsoft.com/office/drawing/2014/main" id="{B3DCEEE9-A6F9-22ED-0D7C-DF1B11BC5A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87975" y="3946108"/>
              <a:ext cx="381989" cy="381989"/>
            </a:xfrm>
            <a:prstGeom prst="rect">
              <a:avLst/>
            </a:prstGeom>
          </p:spPr>
        </p:pic>
        <p:pic>
          <p:nvPicPr>
            <p:cNvPr id="12" name="Graphic 11" descr="Envelop met effen opvulling">
              <a:extLst>
                <a:ext uri="{FF2B5EF4-FFF2-40B4-BE49-F238E27FC236}">
                  <a16:creationId xmlns:a16="http://schemas.microsoft.com/office/drawing/2014/main" id="{5B466769-D9D3-261B-4808-1208124FCAD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33731" y="3946108"/>
              <a:ext cx="381989" cy="381989"/>
            </a:xfrm>
            <a:prstGeom prst="rect">
              <a:avLst/>
            </a:prstGeom>
          </p:spPr>
        </p:pic>
      </p:grpSp>
    </p:spTree>
    <p:extLst>
      <p:ext uri="{BB962C8B-B14F-4D97-AF65-F5344CB8AC3E}">
        <p14:creationId xmlns:p14="http://schemas.microsoft.com/office/powerpoint/2010/main" val="23090033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a:extLst>
            <a:ext uri="{FF2B5EF4-FFF2-40B4-BE49-F238E27FC236}">
              <a16:creationId xmlns:a16="http://schemas.microsoft.com/office/drawing/2014/main" id="{BB3BDB8B-6B01-7E84-9B54-67A726250CF2}"/>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44CD3A10-6B9B-5D1D-89EE-98963FD218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5082" y="32634"/>
            <a:ext cx="3781833" cy="945460"/>
          </a:xfrm>
          <a:prstGeom prst="rect">
            <a:avLst/>
          </a:prstGeom>
        </p:spPr>
      </p:pic>
      <p:grpSp>
        <p:nvGrpSpPr>
          <p:cNvPr id="19" name="Groep 18">
            <a:extLst>
              <a:ext uri="{FF2B5EF4-FFF2-40B4-BE49-F238E27FC236}">
                <a16:creationId xmlns:a16="http://schemas.microsoft.com/office/drawing/2014/main" id="{EBEA46B2-F24B-2FB5-2DB9-D052B80816F9}"/>
              </a:ext>
            </a:extLst>
          </p:cNvPr>
          <p:cNvGrpSpPr/>
          <p:nvPr/>
        </p:nvGrpSpPr>
        <p:grpSpPr>
          <a:xfrm>
            <a:off x="4644886" y="520894"/>
            <a:ext cx="2902226" cy="1410119"/>
            <a:chOff x="4644887" y="324452"/>
            <a:chExt cx="2902226" cy="1410119"/>
          </a:xfrm>
        </p:grpSpPr>
        <p:sp>
          <p:nvSpPr>
            <p:cNvPr id="4" name="Rechthoek 3">
              <a:extLst>
                <a:ext uri="{FF2B5EF4-FFF2-40B4-BE49-F238E27FC236}">
                  <a16:creationId xmlns:a16="http://schemas.microsoft.com/office/drawing/2014/main" id="{3ED3B16B-8ECC-FE1B-E5B3-42CA059714E7}"/>
                </a:ext>
              </a:extLst>
            </p:cNvPr>
            <p:cNvSpPr/>
            <p:nvPr/>
          </p:nvSpPr>
          <p:spPr>
            <a:xfrm>
              <a:off x="4644887" y="324452"/>
              <a:ext cx="2902226" cy="914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sz="1400" dirty="0">
                  <a:solidFill>
                    <a:schemeClr val="bg1"/>
                  </a:solidFill>
                </a:rPr>
                <a:t>nieuwe partner van </a:t>
              </a:r>
            </a:p>
          </p:txBody>
        </p:sp>
        <p:grpSp>
          <p:nvGrpSpPr>
            <p:cNvPr id="18" name="Groep 17">
              <a:extLst>
                <a:ext uri="{FF2B5EF4-FFF2-40B4-BE49-F238E27FC236}">
                  <a16:creationId xmlns:a16="http://schemas.microsoft.com/office/drawing/2014/main" id="{C0BDD1D8-3F51-54F2-A9BB-5E0418EE9874}"/>
                </a:ext>
              </a:extLst>
            </p:cNvPr>
            <p:cNvGrpSpPr/>
            <p:nvPr/>
          </p:nvGrpSpPr>
          <p:grpSpPr>
            <a:xfrm>
              <a:off x="4644887" y="781652"/>
              <a:ext cx="2902226" cy="952919"/>
              <a:chOff x="4644887" y="781652"/>
              <a:chExt cx="2902226" cy="952919"/>
            </a:xfrm>
          </p:grpSpPr>
          <p:pic>
            <p:nvPicPr>
              <p:cNvPr id="3" name="Afbeelding 2">
                <a:extLst>
                  <a:ext uri="{FF2B5EF4-FFF2-40B4-BE49-F238E27FC236}">
                    <a16:creationId xmlns:a16="http://schemas.microsoft.com/office/drawing/2014/main" id="{ED4D0B4C-A1BF-8302-044B-5F9275C477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7938" y="785602"/>
                <a:ext cx="1476124" cy="948969"/>
              </a:xfrm>
              <a:prstGeom prst="rect">
                <a:avLst/>
              </a:prstGeom>
            </p:spPr>
          </p:pic>
          <p:cxnSp>
            <p:nvCxnSpPr>
              <p:cNvPr id="11" name="Rechte verbindingslijn 10">
                <a:extLst>
                  <a:ext uri="{FF2B5EF4-FFF2-40B4-BE49-F238E27FC236}">
                    <a16:creationId xmlns:a16="http://schemas.microsoft.com/office/drawing/2014/main" id="{36904469-D6E1-467D-A794-1C9045DE2E94}"/>
                  </a:ext>
                </a:extLst>
              </p:cNvPr>
              <p:cNvCxnSpPr>
                <a:cxnSpLocks/>
                <a:stCxn id="4" idx="1"/>
              </p:cNvCxnSpPr>
              <p:nvPr/>
            </p:nvCxnSpPr>
            <p:spPr>
              <a:xfrm>
                <a:off x="4644887" y="781652"/>
                <a:ext cx="636104"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7" name="Rechte verbindingslijn 16">
                <a:extLst>
                  <a:ext uri="{FF2B5EF4-FFF2-40B4-BE49-F238E27FC236}">
                    <a16:creationId xmlns:a16="http://schemas.microsoft.com/office/drawing/2014/main" id="{CBA33325-DF8C-E034-CF02-460895E844CE}"/>
                  </a:ext>
                </a:extLst>
              </p:cNvPr>
              <p:cNvCxnSpPr>
                <a:cxnSpLocks/>
              </p:cNvCxnSpPr>
              <p:nvPr/>
            </p:nvCxnSpPr>
            <p:spPr>
              <a:xfrm>
                <a:off x="6911009" y="781652"/>
                <a:ext cx="636104"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grpSp>
      <p:sp>
        <p:nvSpPr>
          <p:cNvPr id="22" name="Rechthoek 21">
            <a:extLst>
              <a:ext uri="{FF2B5EF4-FFF2-40B4-BE49-F238E27FC236}">
                <a16:creationId xmlns:a16="http://schemas.microsoft.com/office/drawing/2014/main" id="{E38B29F7-D482-BC9E-3D40-F81094127373}"/>
              </a:ext>
            </a:extLst>
          </p:cNvPr>
          <p:cNvSpPr/>
          <p:nvPr/>
        </p:nvSpPr>
        <p:spPr>
          <a:xfrm>
            <a:off x="-52063" y="1875292"/>
            <a:ext cx="12296124" cy="44618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pic>
        <p:nvPicPr>
          <p:cNvPr id="21" name="Afbeelding 20">
            <a:extLst>
              <a:ext uri="{FF2B5EF4-FFF2-40B4-BE49-F238E27FC236}">
                <a16:creationId xmlns:a16="http://schemas.microsoft.com/office/drawing/2014/main" id="{B50052CD-EF84-30C1-08E6-68A7F70162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12402" y="1931013"/>
            <a:ext cx="5567196" cy="4350372"/>
          </a:xfrm>
          <a:prstGeom prst="rect">
            <a:avLst/>
          </a:prstGeom>
        </p:spPr>
      </p:pic>
      <p:sp>
        <p:nvSpPr>
          <p:cNvPr id="24" name="Tekstvak 23">
            <a:extLst>
              <a:ext uri="{FF2B5EF4-FFF2-40B4-BE49-F238E27FC236}">
                <a16:creationId xmlns:a16="http://schemas.microsoft.com/office/drawing/2014/main" id="{20AE1AF9-F603-4AEB-0F84-528A1414880A}"/>
              </a:ext>
            </a:extLst>
          </p:cNvPr>
          <p:cNvSpPr txBox="1"/>
          <p:nvPr/>
        </p:nvSpPr>
        <p:spPr>
          <a:xfrm>
            <a:off x="4260879" y="6382911"/>
            <a:ext cx="3991439" cy="369332"/>
          </a:xfrm>
          <a:prstGeom prst="rect">
            <a:avLst/>
          </a:prstGeom>
          <a:noFill/>
        </p:spPr>
        <p:txBody>
          <a:bodyPr wrap="square" rtlCol="0">
            <a:spAutoFit/>
          </a:bodyPr>
          <a:lstStyle/>
          <a:p>
            <a:r>
              <a:rPr lang="nl-BE" b="1" dirty="0">
                <a:solidFill>
                  <a:schemeClr val="bg1"/>
                </a:solidFill>
                <a:hlinkClick r:id="rId6">
                  <a:extLst>
                    <a:ext uri="{A12FA001-AC4F-418D-AE19-62706E023703}">
                      <ahyp:hlinkClr xmlns:ahyp="http://schemas.microsoft.com/office/drawing/2018/hyperlinkcolor" val="tx"/>
                    </a:ext>
                  </a:extLst>
                </a:hlinkClick>
              </a:rPr>
              <a:t>www.embiss.be</a:t>
            </a:r>
            <a:r>
              <a:rPr lang="nl-BE" b="1" dirty="0">
                <a:solidFill>
                  <a:schemeClr val="bg1"/>
                </a:solidFill>
              </a:rPr>
              <a:t>   -   info@embiss.be</a:t>
            </a:r>
          </a:p>
        </p:txBody>
      </p:sp>
      <p:pic>
        <p:nvPicPr>
          <p:cNvPr id="26" name="Afbeelding 25">
            <a:extLst>
              <a:ext uri="{FF2B5EF4-FFF2-40B4-BE49-F238E27FC236}">
                <a16:creationId xmlns:a16="http://schemas.microsoft.com/office/drawing/2014/main" id="{FCAB7D4F-9D16-C13D-3E0D-F761F5D66A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90563" y="4020563"/>
            <a:ext cx="1158340" cy="1165961"/>
          </a:xfrm>
          <a:prstGeom prst="rect">
            <a:avLst/>
          </a:prstGeom>
        </p:spPr>
      </p:pic>
      <p:sp>
        <p:nvSpPr>
          <p:cNvPr id="27" name="Tekstvak 26">
            <a:extLst>
              <a:ext uri="{FF2B5EF4-FFF2-40B4-BE49-F238E27FC236}">
                <a16:creationId xmlns:a16="http://schemas.microsoft.com/office/drawing/2014/main" id="{CA76C749-765B-AE37-BB03-944C1F1510D0}"/>
              </a:ext>
            </a:extLst>
          </p:cNvPr>
          <p:cNvSpPr txBox="1"/>
          <p:nvPr/>
        </p:nvSpPr>
        <p:spPr>
          <a:xfrm>
            <a:off x="9401112" y="3431232"/>
            <a:ext cx="1578902" cy="369332"/>
          </a:xfrm>
          <a:prstGeom prst="rect">
            <a:avLst/>
          </a:prstGeom>
          <a:noFill/>
        </p:spPr>
        <p:txBody>
          <a:bodyPr wrap="square" rtlCol="0">
            <a:spAutoFit/>
          </a:bodyPr>
          <a:lstStyle/>
          <a:p>
            <a:r>
              <a:rPr lang="nl-BE" b="1" dirty="0">
                <a:solidFill>
                  <a:srgbClr val="006666"/>
                </a:solidFill>
              </a:rPr>
              <a:t>Meer weten?</a:t>
            </a:r>
          </a:p>
        </p:txBody>
      </p:sp>
      <p:pic>
        <p:nvPicPr>
          <p:cNvPr id="29" name="Graphic 28" descr="Pijl: Curve in tegenwijzerzin met effen opvulling">
            <a:extLst>
              <a:ext uri="{FF2B5EF4-FFF2-40B4-BE49-F238E27FC236}">
                <a16:creationId xmlns:a16="http://schemas.microsoft.com/office/drawing/2014/main" id="{39AB6C9E-8B92-3589-293B-38398133ABB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8891630">
            <a:off x="9532800" y="3678886"/>
            <a:ext cx="628444" cy="628444"/>
          </a:xfrm>
          <a:prstGeom prst="rect">
            <a:avLst/>
          </a:prstGeom>
        </p:spPr>
      </p:pic>
    </p:spTree>
    <p:extLst>
      <p:ext uri="{BB962C8B-B14F-4D97-AF65-F5344CB8AC3E}">
        <p14:creationId xmlns:p14="http://schemas.microsoft.com/office/powerpoint/2010/main" val="22456944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6666"/>
        </a:solidFill>
        <a:effectLst/>
      </p:bgPr>
    </p:bg>
    <p:spTree>
      <p:nvGrpSpPr>
        <p:cNvPr id="1" name="">
          <a:extLst>
            <a:ext uri="{FF2B5EF4-FFF2-40B4-BE49-F238E27FC236}">
              <a16:creationId xmlns:a16="http://schemas.microsoft.com/office/drawing/2014/main" id="{BC7A157B-21CF-6B6C-4636-DE2566125697}"/>
            </a:ext>
          </a:extLst>
        </p:cNvPr>
        <p:cNvGrpSpPr/>
        <p:nvPr/>
      </p:nvGrpSpPr>
      <p:grpSpPr>
        <a:xfrm>
          <a:off x="0" y="0"/>
          <a:ext cx="0" cy="0"/>
          <a:chOff x="0" y="0"/>
          <a:chExt cx="0" cy="0"/>
        </a:xfrm>
      </p:grpSpPr>
      <p:grpSp>
        <p:nvGrpSpPr>
          <p:cNvPr id="12" name="Groep 11">
            <a:extLst>
              <a:ext uri="{FF2B5EF4-FFF2-40B4-BE49-F238E27FC236}">
                <a16:creationId xmlns:a16="http://schemas.microsoft.com/office/drawing/2014/main" id="{E59A9317-B2C3-9D9A-5DAE-B938FD61CAC8}"/>
              </a:ext>
            </a:extLst>
          </p:cNvPr>
          <p:cNvGrpSpPr/>
          <p:nvPr/>
        </p:nvGrpSpPr>
        <p:grpSpPr>
          <a:xfrm>
            <a:off x="1924225" y="1551007"/>
            <a:ext cx="7798512" cy="3370245"/>
            <a:chOff x="1218168" y="335665"/>
            <a:chExt cx="7798512" cy="3370245"/>
          </a:xfrm>
        </p:grpSpPr>
        <p:pic>
          <p:nvPicPr>
            <p:cNvPr id="7" name="Afbeelding 6">
              <a:extLst>
                <a:ext uri="{FF2B5EF4-FFF2-40B4-BE49-F238E27FC236}">
                  <a16:creationId xmlns:a16="http://schemas.microsoft.com/office/drawing/2014/main" id="{C460BE10-1DD0-606A-4465-AB3C1DA33F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8168" y="335665"/>
              <a:ext cx="5242428" cy="3370245"/>
            </a:xfrm>
            <a:prstGeom prst="rect">
              <a:avLst/>
            </a:prstGeom>
          </p:spPr>
        </p:pic>
        <p:pic>
          <p:nvPicPr>
            <p:cNvPr id="11" name="Afbeelding 10">
              <a:extLst>
                <a:ext uri="{FF2B5EF4-FFF2-40B4-BE49-F238E27FC236}">
                  <a16:creationId xmlns:a16="http://schemas.microsoft.com/office/drawing/2014/main" id="{F7F87F07-559F-2D0F-7536-C3334FA7F46E}"/>
                </a:ext>
              </a:extLst>
            </p:cNvPr>
            <p:cNvPicPr>
              <a:picLocks noChangeAspect="1"/>
            </p:cNvPicPr>
            <p:nvPr/>
          </p:nvPicPr>
          <p:blipFill>
            <a:blip r:embed="rId4">
              <a:extLst>
                <a:ext uri="{28A0092B-C50C-407E-A947-70E740481C1C}">
                  <a14:useLocalDpi xmlns:a14="http://schemas.microsoft.com/office/drawing/2010/main" val="0"/>
                </a:ext>
              </a:extLst>
            </a:blip>
            <a:srcRect l="16090" t="15554" r="15840" b="15091"/>
            <a:stretch>
              <a:fillRect/>
            </a:stretch>
          </p:blipFill>
          <p:spPr>
            <a:xfrm>
              <a:off x="7176304" y="1180618"/>
              <a:ext cx="1840376" cy="1875098"/>
            </a:xfrm>
            <a:prstGeom prst="rect">
              <a:avLst/>
            </a:prstGeom>
          </p:spPr>
        </p:pic>
      </p:grpSp>
    </p:spTree>
    <p:extLst>
      <p:ext uri="{BB962C8B-B14F-4D97-AF65-F5344CB8AC3E}">
        <p14:creationId xmlns:p14="http://schemas.microsoft.com/office/powerpoint/2010/main" val="3531433107"/>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combi Embuild - ORBISS - EmBiss" id="{CD7241C9-2A54-41F1-A5B5-DAD490AC659C}" vid="{F160A9E3-22F7-4F76-86EC-7B775ACD0D46}"/>
    </a:ext>
  </a:extLst>
</a:theme>
</file>

<file path=ppt/theme/theme2.xml><?xml version="1.0" encoding="utf-8"?>
<a:theme xmlns:a="http://schemas.openxmlformats.org/drawingml/2006/main" name="EmBiss thema ppt">
  <a:themeElements>
    <a:clrScheme name="Embiss">
      <a:dk1>
        <a:srgbClr val="006666"/>
      </a:dk1>
      <a:lt1>
        <a:sysClr val="window" lastClr="FFFFFF"/>
      </a:lt1>
      <a:dk2>
        <a:srgbClr val="000000"/>
      </a:dk2>
      <a:lt2>
        <a:srgbClr val="E8E8E8"/>
      </a:lt2>
      <a:accent1>
        <a:srgbClr val="006666"/>
      </a:accent1>
      <a:accent2>
        <a:srgbClr val="BFBFBF"/>
      </a:accent2>
      <a:accent3>
        <a:srgbClr val="3F3F3F"/>
      </a:accent3>
      <a:accent4>
        <a:srgbClr val="000000"/>
      </a:accent4>
      <a:accent5>
        <a:srgbClr val="FFFFFF"/>
      </a:accent5>
      <a:accent6>
        <a:srgbClr val="006666"/>
      </a:accent6>
      <a:hlink>
        <a:srgbClr val="538D9D"/>
      </a:hlink>
      <a:folHlink>
        <a:srgbClr val="D8D8D8"/>
      </a:folHlink>
    </a:clrScheme>
    <a:fontScheme name="Kantoorth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mBiss Powerpoint template" id="{EC88E9A3-D215-472C-A0B4-60B3BA9541B5}" vid="{2EFC967D-9B5D-412F-89A7-BD4E474A051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Powerpoint template - Embuild - ORBISS - EmBiss</Template>
  <TotalTime>11850</TotalTime>
  <Words>10547</Words>
  <Application>Microsoft Office PowerPoint</Application>
  <PresentationFormat>Breedbeeld</PresentationFormat>
  <Paragraphs>1381</Paragraphs>
  <Slides>72</Slides>
  <Notes>61</Notes>
  <HiddenSlides>0</HiddenSlides>
  <MMClips>0</MMClips>
  <ScaleCrop>false</ScaleCrop>
  <HeadingPairs>
    <vt:vector size="6" baseType="variant">
      <vt:variant>
        <vt:lpstr>Gebruikte lettertypen</vt:lpstr>
      </vt:variant>
      <vt:variant>
        <vt:i4>8</vt:i4>
      </vt:variant>
      <vt:variant>
        <vt:lpstr>Thema</vt:lpstr>
      </vt:variant>
      <vt:variant>
        <vt:i4>3</vt:i4>
      </vt:variant>
      <vt:variant>
        <vt:lpstr>Diatitels</vt:lpstr>
      </vt:variant>
      <vt:variant>
        <vt:i4>72</vt:i4>
      </vt:variant>
    </vt:vector>
  </HeadingPairs>
  <TitlesOfParts>
    <vt:vector size="83" baseType="lpstr">
      <vt:lpstr>Aptos</vt:lpstr>
      <vt:lpstr>Aptos Black</vt:lpstr>
      <vt:lpstr>Aptos Display</vt:lpstr>
      <vt:lpstr>Arial</vt:lpstr>
      <vt:lpstr>Calibri</vt:lpstr>
      <vt:lpstr>DM Sans</vt:lpstr>
      <vt:lpstr>Ebony</vt:lpstr>
      <vt:lpstr>Wingdings</vt:lpstr>
      <vt:lpstr>Kantoorthema</vt:lpstr>
      <vt:lpstr>EmBiss thema ppt</vt:lpstr>
      <vt:lpstr>Office Theme</vt:lpstr>
      <vt:lpstr>PowerPoint-presentatie</vt:lpstr>
      <vt:lpstr>Programma </vt:lpstr>
      <vt:lpstr>PowerPoint-presentatie</vt:lpstr>
      <vt:lpstr>PowerPoint-presentatie</vt:lpstr>
      <vt:lpstr>PowerPoint-presentatie</vt:lpstr>
      <vt:lpstr>PowerPoint-presentatie</vt:lpstr>
      <vt:lpstr>PowerPoint-presentatie</vt:lpstr>
      <vt:lpstr>De huidige uitzonderingen</vt:lpstr>
      <vt:lpstr>Overuren en prestaties buiten het uurrooster</vt:lpstr>
      <vt:lpstr>PowerPoint-presentatie</vt:lpstr>
      <vt:lpstr>PowerPoint-presentatie</vt:lpstr>
      <vt:lpstr>PowerPoint-presentatie</vt:lpstr>
      <vt:lpstr>PowerPoint-presentatie</vt:lpstr>
      <vt:lpstr>Familiekrediet (2027)</vt:lpstr>
      <vt:lpstr>Familiekrediet</vt:lpstr>
      <vt:lpstr>PowerPoint-presentatie</vt:lpstr>
      <vt:lpstr>Vlaams Opleidingsverlof -  principes</vt:lpstr>
      <vt:lpstr>Vlaams Opleidingsverlof -  wijzigingen</vt:lpstr>
      <vt:lpstr>Vlaams Opleidingsverlof -  wijzigingen</vt:lpstr>
      <vt:lpstr>Vlaams Opleidingsverlof -  wijzigingen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Fiscale voordelen overuren</vt:lpstr>
      <vt:lpstr>PowerPoint-presentatie</vt:lpstr>
      <vt:lpstr>Werken moet meer lonen!</vt:lpstr>
      <vt:lpstr>Forfaitaire voordelen alle aard  -  beperking tot 20%</vt:lpstr>
      <vt:lpstr>Forfaitaire voordelen alle aard  -  beperking tot 20%</vt:lpstr>
      <vt:lpstr>Forfaitaire voordelen alle aard  -  beperking tot 20%</vt:lpstr>
      <vt:lpstr>PowerPoint-presentatie</vt:lpstr>
      <vt:lpstr>Wat is de centenindex?</vt:lpstr>
      <vt:lpstr>Impact centenindex voor de bouw op 1 juli 2026 ?</vt:lpstr>
      <vt:lpstr>PowerPoint-presentatie</vt:lpstr>
      <vt:lpstr>Langdurige arbeidsongeschiktheid - Nieuwe solidariteitsbijdrage</vt:lpstr>
      <vt:lpstr>PowerPoint-presentatie</vt:lpstr>
      <vt:lpstr>Fietsvergoedingen voor arbeiders en bedienden in de bouw</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Koen Vroman</dc:creator>
  <cp:lastModifiedBy>Mario Robberechts</cp:lastModifiedBy>
  <cp:revision>275</cp:revision>
  <dcterms:created xsi:type="dcterms:W3CDTF">2026-02-24T15:56:13Z</dcterms:created>
  <dcterms:modified xsi:type="dcterms:W3CDTF">2026-10-16T14:49:24Z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queKeyCustomProperty">
    <vt:lpwstr>dc574fbfaeb5482ea8d23204419a0433</vt:lpwstr>
  </property>
</Properties>
</file>